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53" r:id="rId4"/>
  </p:sldMasterIdLst>
  <p:notesMasterIdLst>
    <p:notesMasterId r:id="rId58"/>
  </p:notesMasterIdLst>
  <p:handoutMasterIdLst>
    <p:handoutMasterId r:id="rId59"/>
  </p:handoutMasterIdLst>
  <p:sldIdLst>
    <p:sldId id="256" r:id="rId5"/>
    <p:sldId id="257" r:id="rId6"/>
    <p:sldId id="311" r:id="rId7"/>
    <p:sldId id="259" r:id="rId8"/>
    <p:sldId id="309" r:id="rId9"/>
    <p:sldId id="310" r:id="rId10"/>
    <p:sldId id="312" r:id="rId11"/>
    <p:sldId id="313" r:id="rId12"/>
    <p:sldId id="260" r:id="rId13"/>
    <p:sldId id="267" r:id="rId14"/>
    <p:sldId id="274" r:id="rId15"/>
    <p:sldId id="273" r:id="rId16"/>
    <p:sldId id="272" r:id="rId17"/>
    <p:sldId id="271" r:id="rId18"/>
    <p:sldId id="270" r:id="rId19"/>
    <p:sldId id="269" r:id="rId20"/>
    <p:sldId id="268" r:id="rId21"/>
    <p:sldId id="314" r:id="rId22"/>
    <p:sldId id="263" r:id="rId23"/>
    <p:sldId id="264" r:id="rId24"/>
    <p:sldId id="265" r:id="rId25"/>
    <p:sldId id="266" r:id="rId26"/>
    <p:sldId id="275" r:id="rId27"/>
    <p:sldId id="283" r:id="rId28"/>
    <p:sldId id="288" r:id="rId29"/>
    <p:sldId id="284" r:id="rId30"/>
    <p:sldId id="289" r:id="rId31"/>
    <p:sldId id="291" r:id="rId32"/>
    <p:sldId id="285" r:id="rId33"/>
    <p:sldId id="292" r:id="rId34"/>
    <p:sldId id="293" r:id="rId35"/>
    <p:sldId id="294" r:id="rId36"/>
    <p:sldId id="295" r:id="rId37"/>
    <p:sldId id="286" r:id="rId38"/>
    <p:sldId id="296" r:id="rId39"/>
    <p:sldId id="302" r:id="rId40"/>
    <p:sldId id="303" r:id="rId41"/>
    <p:sldId id="304" r:id="rId42"/>
    <p:sldId id="287" r:id="rId43"/>
    <p:sldId id="305" r:id="rId44"/>
    <p:sldId id="297" r:id="rId45"/>
    <p:sldId id="301" r:id="rId46"/>
    <p:sldId id="306" r:id="rId47"/>
    <p:sldId id="300" r:id="rId48"/>
    <p:sldId id="299" r:id="rId49"/>
    <p:sldId id="307" r:id="rId50"/>
    <p:sldId id="298" r:id="rId51"/>
    <p:sldId id="315" r:id="rId52"/>
    <p:sldId id="276" r:id="rId53"/>
    <p:sldId id="277" r:id="rId54"/>
    <p:sldId id="278" r:id="rId55"/>
    <p:sldId id="280" r:id="rId56"/>
    <p:sldId id="308" r:id="rId5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7B21A0C-BD1C-9C42-DCA7-73AFEA966E73}" name="Alex Golay" initials="AG" userId="S::E70726@atheneusa.com::6b05ce0b-601c-4466-8a4d-9200b41ad0a2" providerId="AD"/>
  <p188:author id="{75955C8B-7100-C853-E5BD-804330B3B3D6}" name="Stacey Roach" initials="SR" userId="S::E402295@atheneusa.com::387d9d9d-590b-4f45-9cd8-b0ee0caea47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6A0D3"/>
    <a:srgbClr val="2F7DC1"/>
    <a:srgbClr val="000017"/>
    <a:srgbClr val="00001C"/>
    <a:srgbClr val="11175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733" autoAdjust="0"/>
    <p:restoredTop sz="91487" autoAdjust="0"/>
  </p:normalViewPr>
  <p:slideViewPr>
    <p:cSldViewPr snapToGrid="0" snapToObjects="1">
      <p:cViewPr varScale="1">
        <p:scale>
          <a:sx n="102" d="100"/>
          <a:sy n="102" d="100"/>
        </p:scale>
        <p:origin x="2226" y="10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65"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na Feeney" userId="6490ab45-7341-454d-abd1-b41cd3833f0f" providerId="ADAL" clId="{1917E6FA-1D9F-45E5-AC5F-AB9360A9A083}"/>
    <pc:docChg chg="undo custSel modSld">
      <pc:chgData name="Jenna Feeney" userId="6490ab45-7341-454d-abd1-b41cd3833f0f" providerId="ADAL" clId="{1917E6FA-1D9F-45E5-AC5F-AB9360A9A083}" dt="2025-05-07T16:29:49.204" v="24" actId="14734"/>
      <pc:docMkLst>
        <pc:docMk/>
      </pc:docMkLst>
      <pc:sldChg chg="modSp mod">
        <pc:chgData name="Jenna Feeney" userId="6490ab45-7341-454d-abd1-b41cd3833f0f" providerId="ADAL" clId="{1917E6FA-1D9F-45E5-AC5F-AB9360A9A083}" dt="2025-05-07T16:25:29.998" v="0" actId="14734"/>
        <pc:sldMkLst>
          <pc:docMk/>
          <pc:sldMk cId="2479526935" sldId="275"/>
        </pc:sldMkLst>
        <pc:graphicFrameChg chg="modGraphic">
          <ac:chgData name="Jenna Feeney" userId="6490ab45-7341-454d-abd1-b41cd3833f0f" providerId="ADAL" clId="{1917E6FA-1D9F-45E5-AC5F-AB9360A9A083}" dt="2025-05-07T16:25:29.998" v="0" actId="14734"/>
          <ac:graphicFrameMkLst>
            <pc:docMk/>
            <pc:sldMk cId="2479526935" sldId="275"/>
            <ac:graphicFrameMk id="5" creationId="{1B4EAA0B-9003-6D25-4129-690545A529EF}"/>
          </ac:graphicFrameMkLst>
        </pc:graphicFrameChg>
      </pc:sldChg>
      <pc:sldChg chg="modSp mod">
        <pc:chgData name="Jenna Feeney" userId="6490ab45-7341-454d-abd1-b41cd3833f0f" providerId="ADAL" clId="{1917E6FA-1D9F-45E5-AC5F-AB9360A9A083}" dt="2025-05-07T16:25:37.141" v="1" actId="14734"/>
        <pc:sldMkLst>
          <pc:docMk/>
          <pc:sldMk cId="3416085014" sldId="283"/>
        </pc:sldMkLst>
        <pc:graphicFrameChg chg="modGraphic">
          <ac:chgData name="Jenna Feeney" userId="6490ab45-7341-454d-abd1-b41cd3833f0f" providerId="ADAL" clId="{1917E6FA-1D9F-45E5-AC5F-AB9360A9A083}" dt="2025-05-07T16:25:37.141" v="1" actId="14734"/>
          <ac:graphicFrameMkLst>
            <pc:docMk/>
            <pc:sldMk cId="3416085014" sldId="283"/>
            <ac:graphicFrameMk id="5" creationId="{6D4B3600-CEF8-29A8-D8FA-0CB82615DE2C}"/>
          </ac:graphicFrameMkLst>
        </pc:graphicFrameChg>
      </pc:sldChg>
      <pc:sldChg chg="modSp mod">
        <pc:chgData name="Jenna Feeney" userId="6490ab45-7341-454d-abd1-b41cd3833f0f" providerId="ADAL" clId="{1917E6FA-1D9F-45E5-AC5F-AB9360A9A083}" dt="2025-05-07T16:26:03.754" v="3" actId="14734"/>
        <pc:sldMkLst>
          <pc:docMk/>
          <pc:sldMk cId="660919412" sldId="284"/>
        </pc:sldMkLst>
        <pc:graphicFrameChg chg="modGraphic">
          <ac:chgData name="Jenna Feeney" userId="6490ab45-7341-454d-abd1-b41cd3833f0f" providerId="ADAL" clId="{1917E6FA-1D9F-45E5-AC5F-AB9360A9A083}" dt="2025-05-07T16:26:03.754" v="3" actId="14734"/>
          <ac:graphicFrameMkLst>
            <pc:docMk/>
            <pc:sldMk cId="660919412" sldId="284"/>
            <ac:graphicFrameMk id="5" creationId="{C0FF177F-5EB2-E7CA-5241-13ADE1C44B01}"/>
          </ac:graphicFrameMkLst>
        </pc:graphicFrameChg>
      </pc:sldChg>
      <pc:sldChg chg="modSp mod">
        <pc:chgData name="Jenna Feeney" userId="6490ab45-7341-454d-abd1-b41cd3833f0f" providerId="ADAL" clId="{1917E6FA-1D9F-45E5-AC5F-AB9360A9A083}" dt="2025-05-07T16:26:42.648" v="6" actId="14734"/>
        <pc:sldMkLst>
          <pc:docMk/>
          <pc:sldMk cId="339864240" sldId="285"/>
        </pc:sldMkLst>
        <pc:graphicFrameChg chg="modGraphic">
          <ac:chgData name="Jenna Feeney" userId="6490ab45-7341-454d-abd1-b41cd3833f0f" providerId="ADAL" clId="{1917E6FA-1D9F-45E5-AC5F-AB9360A9A083}" dt="2025-05-07T16:26:42.648" v="6" actId="14734"/>
          <ac:graphicFrameMkLst>
            <pc:docMk/>
            <pc:sldMk cId="339864240" sldId="285"/>
            <ac:graphicFrameMk id="5" creationId="{EB5C6E8E-369B-6EF2-B849-743C66C9B204}"/>
          </ac:graphicFrameMkLst>
        </pc:graphicFrameChg>
      </pc:sldChg>
      <pc:sldChg chg="modSp mod">
        <pc:chgData name="Jenna Feeney" userId="6490ab45-7341-454d-abd1-b41cd3833f0f" providerId="ADAL" clId="{1917E6FA-1D9F-45E5-AC5F-AB9360A9A083}" dt="2025-05-07T16:27:29.723" v="12" actId="14734"/>
        <pc:sldMkLst>
          <pc:docMk/>
          <pc:sldMk cId="121132597" sldId="286"/>
        </pc:sldMkLst>
        <pc:graphicFrameChg chg="modGraphic">
          <ac:chgData name="Jenna Feeney" userId="6490ab45-7341-454d-abd1-b41cd3833f0f" providerId="ADAL" clId="{1917E6FA-1D9F-45E5-AC5F-AB9360A9A083}" dt="2025-05-07T16:27:29.723" v="12" actId="14734"/>
          <ac:graphicFrameMkLst>
            <pc:docMk/>
            <pc:sldMk cId="121132597" sldId="286"/>
            <ac:graphicFrameMk id="5" creationId="{F38AA9AE-6D85-7702-EC44-B4DFCE681380}"/>
          </ac:graphicFrameMkLst>
        </pc:graphicFrameChg>
      </pc:sldChg>
      <pc:sldChg chg="modSp mod">
        <pc:chgData name="Jenna Feeney" userId="6490ab45-7341-454d-abd1-b41cd3833f0f" providerId="ADAL" clId="{1917E6FA-1D9F-45E5-AC5F-AB9360A9A083}" dt="2025-05-07T16:28:15.526" v="16" actId="14734"/>
        <pc:sldMkLst>
          <pc:docMk/>
          <pc:sldMk cId="1698452069" sldId="287"/>
        </pc:sldMkLst>
        <pc:graphicFrameChg chg="modGraphic">
          <ac:chgData name="Jenna Feeney" userId="6490ab45-7341-454d-abd1-b41cd3833f0f" providerId="ADAL" clId="{1917E6FA-1D9F-45E5-AC5F-AB9360A9A083}" dt="2025-05-07T16:28:15.526" v="16" actId="14734"/>
          <ac:graphicFrameMkLst>
            <pc:docMk/>
            <pc:sldMk cId="1698452069" sldId="287"/>
            <ac:graphicFrameMk id="5" creationId="{E899A58B-B755-171A-1474-65E9BD605E03}"/>
          </ac:graphicFrameMkLst>
        </pc:graphicFrameChg>
      </pc:sldChg>
      <pc:sldChg chg="modSp mod">
        <pc:chgData name="Jenna Feeney" userId="6490ab45-7341-454d-abd1-b41cd3833f0f" providerId="ADAL" clId="{1917E6FA-1D9F-45E5-AC5F-AB9360A9A083}" dt="2025-05-07T16:25:53.525" v="2" actId="14734"/>
        <pc:sldMkLst>
          <pc:docMk/>
          <pc:sldMk cId="308921240" sldId="288"/>
        </pc:sldMkLst>
        <pc:graphicFrameChg chg="modGraphic">
          <ac:chgData name="Jenna Feeney" userId="6490ab45-7341-454d-abd1-b41cd3833f0f" providerId="ADAL" clId="{1917E6FA-1D9F-45E5-AC5F-AB9360A9A083}" dt="2025-05-07T16:25:53.525" v="2" actId="14734"/>
          <ac:graphicFrameMkLst>
            <pc:docMk/>
            <pc:sldMk cId="308921240" sldId="288"/>
            <ac:graphicFrameMk id="5" creationId="{DFB8F4C4-B2C0-4F2F-C0EA-C6DA49993102}"/>
          </ac:graphicFrameMkLst>
        </pc:graphicFrameChg>
      </pc:sldChg>
      <pc:sldChg chg="modSp mod">
        <pc:chgData name="Jenna Feeney" userId="6490ab45-7341-454d-abd1-b41cd3833f0f" providerId="ADAL" clId="{1917E6FA-1D9F-45E5-AC5F-AB9360A9A083}" dt="2025-05-07T16:26:20.245" v="4" actId="14734"/>
        <pc:sldMkLst>
          <pc:docMk/>
          <pc:sldMk cId="3168849904" sldId="289"/>
        </pc:sldMkLst>
        <pc:graphicFrameChg chg="modGraphic">
          <ac:chgData name="Jenna Feeney" userId="6490ab45-7341-454d-abd1-b41cd3833f0f" providerId="ADAL" clId="{1917E6FA-1D9F-45E5-AC5F-AB9360A9A083}" dt="2025-05-07T16:26:20.245" v="4" actId="14734"/>
          <ac:graphicFrameMkLst>
            <pc:docMk/>
            <pc:sldMk cId="3168849904" sldId="289"/>
            <ac:graphicFrameMk id="5" creationId="{2849CFF7-95E6-04D6-CC26-B81890895E35}"/>
          </ac:graphicFrameMkLst>
        </pc:graphicFrameChg>
      </pc:sldChg>
      <pc:sldChg chg="modSp mod">
        <pc:chgData name="Jenna Feeney" userId="6490ab45-7341-454d-abd1-b41cd3833f0f" providerId="ADAL" clId="{1917E6FA-1D9F-45E5-AC5F-AB9360A9A083}" dt="2025-05-07T16:26:35.611" v="5" actId="14734"/>
        <pc:sldMkLst>
          <pc:docMk/>
          <pc:sldMk cId="2041352829" sldId="291"/>
        </pc:sldMkLst>
        <pc:graphicFrameChg chg="modGraphic">
          <ac:chgData name="Jenna Feeney" userId="6490ab45-7341-454d-abd1-b41cd3833f0f" providerId="ADAL" clId="{1917E6FA-1D9F-45E5-AC5F-AB9360A9A083}" dt="2025-05-07T16:26:35.611" v="5" actId="14734"/>
          <ac:graphicFrameMkLst>
            <pc:docMk/>
            <pc:sldMk cId="2041352829" sldId="291"/>
            <ac:graphicFrameMk id="5" creationId="{287FFE94-2850-BECC-3D20-BADB5F5E7D61}"/>
          </ac:graphicFrameMkLst>
        </pc:graphicFrameChg>
      </pc:sldChg>
      <pc:sldChg chg="modSp mod">
        <pc:chgData name="Jenna Feeney" userId="6490ab45-7341-454d-abd1-b41cd3833f0f" providerId="ADAL" clId="{1917E6FA-1D9F-45E5-AC5F-AB9360A9A083}" dt="2025-05-07T16:26:57.778" v="9" actId="1036"/>
        <pc:sldMkLst>
          <pc:docMk/>
          <pc:sldMk cId="515728758" sldId="292"/>
        </pc:sldMkLst>
        <pc:graphicFrameChg chg="mod modGraphic">
          <ac:chgData name="Jenna Feeney" userId="6490ab45-7341-454d-abd1-b41cd3833f0f" providerId="ADAL" clId="{1917E6FA-1D9F-45E5-AC5F-AB9360A9A083}" dt="2025-05-07T16:26:57.778" v="9" actId="1036"/>
          <ac:graphicFrameMkLst>
            <pc:docMk/>
            <pc:sldMk cId="515728758" sldId="292"/>
            <ac:graphicFrameMk id="5" creationId="{234395DE-139D-A077-335E-AEB3E477BC89}"/>
          </ac:graphicFrameMkLst>
        </pc:graphicFrameChg>
      </pc:sldChg>
      <pc:sldChg chg="modSp mod">
        <pc:chgData name="Jenna Feeney" userId="6490ab45-7341-454d-abd1-b41cd3833f0f" providerId="ADAL" clId="{1917E6FA-1D9F-45E5-AC5F-AB9360A9A083}" dt="2025-05-07T16:27:07.267" v="10" actId="14734"/>
        <pc:sldMkLst>
          <pc:docMk/>
          <pc:sldMk cId="680331932" sldId="293"/>
        </pc:sldMkLst>
        <pc:graphicFrameChg chg="modGraphic">
          <ac:chgData name="Jenna Feeney" userId="6490ab45-7341-454d-abd1-b41cd3833f0f" providerId="ADAL" clId="{1917E6FA-1D9F-45E5-AC5F-AB9360A9A083}" dt="2025-05-07T16:27:07.267" v="10" actId="14734"/>
          <ac:graphicFrameMkLst>
            <pc:docMk/>
            <pc:sldMk cId="680331932" sldId="293"/>
            <ac:graphicFrameMk id="5" creationId="{E5DBDEA6-C164-3113-1580-A329F2E3E64A}"/>
          </ac:graphicFrameMkLst>
        </pc:graphicFrameChg>
      </pc:sldChg>
      <pc:sldChg chg="modSp mod">
        <pc:chgData name="Jenna Feeney" userId="6490ab45-7341-454d-abd1-b41cd3833f0f" providerId="ADAL" clId="{1917E6FA-1D9F-45E5-AC5F-AB9360A9A083}" dt="2025-05-07T16:27:20.714" v="11" actId="14734"/>
        <pc:sldMkLst>
          <pc:docMk/>
          <pc:sldMk cId="2883363290" sldId="294"/>
        </pc:sldMkLst>
        <pc:graphicFrameChg chg="modGraphic">
          <ac:chgData name="Jenna Feeney" userId="6490ab45-7341-454d-abd1-b41cd3833f0f" providerId="ADAL" clId="{1917E6FA-1D9F-45E5-AC5F-AB9360A9A083}" dt="2025-05-07T16:27:20.714" v="11" actId="14734"/>
          <ac:graphicFrameMkLst>
            <pc:docMk/>
            <pc:sldMk cId="2883363290" sldId="294"/>
            <ac:graphicFrameMk id="5" creationId="{A53D1D11-0450-0CCB-8348-33E28911A7C4}"/>
          </ac:graphicFrameMkLst>
        </pc:graphicFrameChg>
      </pc:sldChg>
      <pc:sldChg chg="modSp mod">
        <pc:chgData name="Jenna Feeney" userId="6490ab45-7341-454d-abd1-b41cd3833f0f" providerId="ADAL" clId="{1917E6FA-1D9F-45E5-AC5F-AB9360A9A083}" dt="2025-05-07T16:27:37.507" v="13" actId="14734"/>
        <pc:sldMkLst>
          <pc:docMk/>
          <pc:sldMk cId="3858408619" sldId="296"/>
        </pc:sldMkLst>
        <pc:graphicFrameChg chg="modGraphic">
          <ac:chgData name="Jenna Feeney" userId="6490ab45-7341-454d-abd1-b41cd3833f0f" providerId="ADAL" clId="{1917E6FA-1D9F-45E5-AC5F-AB9360A9A083}" dt="2025-05-07T16:27:37.507" v="13" actId="14734"/>
          <ac:graphicFrameMkLst>
            <pc:docMk/>
            <pc:sldMk cId="3858408619" sldId="296"/>
            <ac:graphicFrameMk id="5" creationId="{CBE3C9AC-B574-9EAD-D5AE-8506733DD00E}"/>
          </ac:graphicFrameMkLst>
        </pc:graphicFrameChg>
      </pc:sldChg>
      <pc:sldChg chg="modSp mod">
        <pc:chgData name="Jenna Feeney" userId="6490ab45-7341-454d-abd1-b41cd3833f0f" providerId="ADAL" clId="{1917E6FA-1D9F-45E5-AC5F-AB9360A9A083}" dt="2025-05-07T16:28:43.238" v="18" actId="14734"/>
        <pc:sldMkLst>
          <pc:docMk/>
          <pc:sldMk cId="1053092925" sldId="297"/>
        </pc:sldMkLst>
        <pc:graphicFrameChg chg="modGraphic">
          <ac:chgData name="Jenna Feeney" userId="6490ab45-7341-454d-abd1-b41cd3833f0f" providerId="ADAL" clId="{1917E6FA-1D9F-45E5-AC5F-AB9360A9A083}" dt="2025-05-07T16:28:43.238" v="18" actId="14734"/>
          <ac:graphicFrameMkLst>
            <pc:docMk/>
            <pc:sldMk cId="1053092925" sldId="297"/>
            <ac:graphicFrameMk id="5" creationId="{732DE951-3D23-8850-A2D3-A09C6D13DC13}"/>
          </ac:graphicFrameMkLst>
        </pc:graphicFrameChg>
      </pc:sldChg>
      <pc:sldChg chg="modSp mod">
        <pc:chgData name="Jenna Feeney" userId="6490ab45-7341-454d-abd1-b41cd3833f0f" providerId="ADAL" clId="{1917E6FA-1D9F-45E5-AC5F-AB9360A9A083}" dt="2025-05-07T16:29:49.204" v="24" actId="14734"/>
        <pc:sldMkLst>
          <pc:docMk/>
          <pc:sldMk cId="507213667" sldId="298"/>
        </pc:sldMkLst>
        <pc:graphicFrameChg chg="modGraphic">
          <ac:chgData name="Jenna Feeney" userId="6490ab45-7341-454d-abd1-b41cd3833f0f" providerId="ADAL" clId="{1917E6FA-1D9F-45E5-AC5F-AB9360A9A083}" dt="2025-05-07T16:29:49.204" v="24" actId="14734"/>
          <ac:graphicFrameMkLst>
            <pc:docMk/>
            <pc:sldMk cId="507213667" sldId="298"/>
            <ac:graphicFrameMk id="5" creationId="{A39DC166-F6A0-71F0-E063-30C949A6B8BA}"/>
          </ac:graphicFrameMkLst>
        </pc:graphicFrameChg>
      </pc:sldChg>
      <pc:sldChg chg="modSp mod">
        <pc:chgData name="Jenna Feeney" userId="6490ab45-7341-454d-abd1-b41cd3833f0f" providerId="ADAL" clId="{1917E6FA-1D9F-45E5-AC5F-AB9360A9A083}" dt="2025-05-07T16:29:27.992" v="22" actId="14734"/>
        <pc:sldMkLst>
          <pc:docMk/>
          <pc:sldMk cId="3571213968" sldId="299"/>
        </pc:sldMkLst>
        <pc:graphicFrameChg chg="modGraphic">
          <ac:chgData name="Jenna Feeney" userId="6490ab45-7341-454d-abd1-b41cd3833f0f" providerId="ADAL" clId="{1917E6FA-1D9F-45E5-AC5F-AB9360A9A083}" dt="2025-05-07T16:29:27.992" v="22" actId="14734"/>
          <ac:graphicFrameMkLst>
            <pc:docMk/>
            <pc:sldMk cId="3571213968" sldId="299"/>
            <ac:graphicFrameMk id="5" creationId="{F24715BA-36F3-11C9-70A7-912683437CE9}"/>
          </ac:graphicFrameMkLst>
        </pc:graphicFrameChg>
      </pc:sldChg>
      <pc:sldChg chg="modSp mod">
        <pc:chgData name="Jenna Feeney" userId="6490ab45-7341-454d-abd1-b41cd3833f0f" providerId="ADAL" clId="{1917E6FA-1D9F-45E5-AC5F-AB9360A9A083}" dt="2025-05-07T16:29:19.297" v="21" actId="14734"/>
        <pc:sldMkLst>
          <pc:docMk/>
          <pc:sldMk cId="1862886934" sldId="300"/>
        </pc:sldMkLst>
        <pc:graphicFrameChg chg="modGraphic">
          <ac:chgData name="Jenna Feeney" userId="6490ab45-7341-454d-abd1-b41cd3833f0f" providerId="ADAL" clId="{1917E6FA-1D9F-45E5-AC5F-AB9360A9A083}" dt="2025-05-07T16:29:19.297" v="21" actId="14734"/>
          <ac:graphicFrameMkLst>
            <pc:docMk/>
            <pc:sldMk cId="1862886934" sldId="300"/>
            <ac:graphicFrameMk id="5" creationId="{B1893CA4-579A-FB11-8FFE-0C7A5387CB8C}"/>
          </ac:graphicFrameMkLst>
        </pc:graphicFrameChg>
      </pc:sldChg>
      <pc:sldChg chg="modSp mod">
        <pc:chgData name="Jenna Feeney" userId="6490ab45-7341-454d-abd1-b41cd3833f0f" providerId="ADAL" clId="{1917E6FA-1D9F-45E5-AC5F-AB9360A9A083}" dt="2025-05-07T16:28:50.809" v="19" actId="14734"/>
        <pc:sldMkLst>
          <pc:docMk/>
          <pc:sldMk cId="2608438340" sldId="301"/>
        </pc:sldMkLst>
        <pc:graphicFrameChg chg="modGraphic">
          <ac:chgData name="Jenna Feeney" userId="6490ab45-7341-454d-abd1-b41cd3833f0f" providerId="ADAL" clId="{1917E6FA-1D9F-45E5-AC5F-AB9360A9A083}" dt="2025-05-07T16:28:50.809" v="19" actId="14734"/>
          <ac:graphicFrameMkLst>
            <pc:docMk/>
            <pc:sldMk cId="2608438340" sldId="301"/>
            <ac:graphicFrameMk id="5" creationId="{A75D746E-FF0E-8CDC-F892-2F3D2C0589FC}"/>
          </ac:graphicFrameMkLst>
        </pc:graphicFrameChg>
      </pc:sldChg>
      <pc:sldChg chg="modSp mod">
        <pc:chgData name="Jenna Feeney" userId="6490ab45-7341-454d-abd1-b41cd3833f0f" providerId="ADAL" clId="{1917E6FA-1D9F-45E5-AC5F-AB9360A9A083}" dt="2025-05-07T16:27:47.220" v="14" actId="14734"/>
        <pc:sldMkLst>
          <pc:docMk/>
          <pc:sldMk cId="4258860707" sldId="302"/>
        </pc:sldMkLst>
        <pc:graphicFrameChg chg="modGraphic">
          <ac:chgData name="Jenna Feeney" userId="6490ab45-7341-454d-abd1-b41cd3833f0f" providerId="ADAL" clId="{1917E6FA-1D9F-45E5-AC5F-AB9360A9A083}" dt="2025-05-07T16:27:47.220" v="14" actId="14734"/>
          <ac:graphicFrameMkLst>
            <pc:docMk/>
            <pc:sldMk cId="4258860707" sldId="302"/>
            <ac:graphicFrameMk id="5" creationId="{29F0FDF1-AABB-7D0C-8348-0223445C0253}"/>
          </ac:graphicFrameMkLst>
        </pc:graphicFrameChg>
      </pc:sldChg>
      <pc:sldChg chg="modSp mod">
        <pc:chgData name="Jenna Feeney" userId="6490ab45-7341-454d-abd1-b41cd3833f0f" providerId="ADAL" clId="{1917E6FA-1D9F-45E5-AC5F-AB9360A9A083}" dt="2025-05-07T16:28:06.949" v="15" actId="14734"/>
        <pc:sldMkLst>
          <pc:docMk/>
          <pc:sldMk cId="3667598945" sldId="303"/>
        </pc:sldMkLst>
        <pc:graphicFrameChg chg="modGraphic">
          <ac:chgData name="Jenna Feeney" userId="6490ab45-7341-454d-abd1-b41cd3833f0f" providerId="ADAL" clId="{1917E6FA-1D9F-45E5-AC5F-AB9360A9A083}" dt="2025-05-07T16:28:06.949" v="15" actId="14734"/>
          <ac:graphicFrameMkLst>
            <pc:docMk/>
            <pc:sldMk cId="3667598945" sldId="303"/>
            <ac:graphicFrameMk id="5" creationId="{EBD49B32-6968-381C-D298-90D38F55566A}"/>
          </ac:graphicFrameMkLst>
        </pc:graphicFrameChg>
      </pc:sldChg>
      <pc:sldChg chg="modSp mod">
        <pc:chgData name="Jenna Feeney" userId="6490ab45-7341-454d-abd1-b41cd3833f0f" providerId="ADAL" clId="{1917E6FA-1D9F-45E5-AC5F-AB9360A9A083}" dt="2025-05-07T16:28:27.388" v="17" actId="14734"/>
        <pc:sldMkLst>
          <pc:docMk/>
          <pc:sldMk cId="742827621" sldId="305"/>
        </pc:sldMkLst>
        <pc:graphicFrameChg chg="modGraphic">
          <ac:chgData name="Jenna Feeney" userId="6490ab45-7341-454d-abd1-b41cd3833f0f" providerId="ADAL" clId="{1917E6FA-1D9F-45E5-AC5F-AB9360A9A083}" dt="2025-05-07T16:28:27.388" v="17" actId="14734"/>
          <ac:graphicFrameMkLst>
            <pc:docMk/>
            <pc:sldMk cId="742827621" sldId="305"/>
            <ac:graphicFrameMk id="5" creationId="{1A71E1CE-AC8A-DD14-FBCC-C0AA65398857}"/>
          </ac:graphicFrameMkLst>
        </pc:graphicFrameChg>
      </pc:sldChg>
      <pc:sldChg chg="modSp mod">
        <pc:chgData name="Jenna Feeney" userId="6490ab45-7341-454d-abd1-b41cd3833f0f" providerId="ADAL" clId="{1917E6FA-1D9F-45E5-AC5F-AB9360A9A083}" dt="2025-05-07T16:29:08.512" v="20" actId="14734"/>
        <pc:sldMkLst>
          <pc:docMk/>
          <pc:sldMk cId="895782703" sldId="306"/>
        </pc:sldMkLst>
        <pc:graphicFrameChg chg="modGraphic">
          <ac:chgData name="Jenna Feeney" userId="6490ab45-7341-454d-abd1-b41cd3833f0f" providerId="ADAL" clId="{1917E6FA-1D9F-45E5-AC5F-AB9360A9A083}" dt="2025-05-07T16:29:08.512" v="20" actId="14734"/>
          <ac:graphicFrameMkLst>
            <pc:docMk/>
            <pc:sldMk cId="895782703" sldId="306"/>
            <ac:graphicFrameMk id="5" creationId="{142E7EB4-2873-60E9-126C-FED413AE8F2E}"/>
          </ac:graphicFrameMkLst>
        </pc:graphicFrameChg>
      </pc:sldChg>
      <pc:sldChg chg="modSp mod">
        <pc:chgData name="Jenna Feeney" userId="6490ab45-7341-454d-abd1-b41cd3833f0f" providerId="ADAL" clId="{1917E6FA-1D9F-45E5-AC5F-AB9360A9A083}" dt="2025-05-07T16:29:40.352" v="23" actId="14734"/>
        <pc:sldMkLst>
          <pc:docMk/>
          <pc:sldMk cId="3025408437" sldId="307"/>
        </pc:sldMkLst>
        <pc:graphicFrameChg chg="modGraphic">
          <ac:chgData name="Jenna Feeney" userId="6490ab45-7341-454d-abd1-b41cd3833f0f" providerId="ADAL" clId="{1917E6FA-1D9F-45E5-AC5F-AB9360A9A083}" dt="2025-05-07T16:29:40.352" v="23" actId="14734"/>
          <ac:graphicFrameMkLst>
            <pc:docMk/>
            <pc:sldMk cId="3025408437" sldId="307"/>
            <ac:graphicFrameMk id="5" creationId="{C7D25EBF-32AF-A386-8F7D-34540F4A3D74}"/>
          </ac:graphicFrameMkLst>
        </pc:graphicFrame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www.linkedin.com/in/jenna-feeney-cra-5676901a8/" TargetMode="External"/><Relationship Id="rId1" Type="http://schemas.openxmlformats.org/officeDocument/2006/relationships/hyperlink" Target="mailto:jfeeney@athene.com" TargetMode="Externa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diagrams/_rels/drawing1.xml.rels><?xml version="1.0" encoding="UTF-8" standalone="yes"?>
<Relationships xmlns="http://schemas.openxmlformats.org/package/2006/relationships"><Relationship Id="rId3" Type="http://schemas.openxmlformats.org/officeDocument/2006/relationships/hyperlink" Target="mailto:jfeeney@athene.com" TargetMode="External"/><Relationship Id="rId2" Type="http://schemas.openxmlformats.org/officeDocument/2006/relationships/image" Target="../media/image39.svg"/><Relationship Id="rId1" Type="http://schemas.openxmlformats.org/officeDocument/2006/relationships/image" Target="../media/image38.png"/><Relationship Id="rId6" Type="http://schemas.openxmlformats.org/officeDocument/2006/relationships/hyperlink" Target="https://www.linkedin.com/in/jenna-feeney-cra-5676901a8/" TargetMode="External"/><Relationship Id="rId5" Type="http://schemas.openxmlformats.org/officeDocument/2006/relationships/image" Target="../media/image41.svg"/><Relationship Id="rId4" Type="http://schemas.openxmlformats.org/officeDocument/2006/relationships/image" Target="../media/image40.pn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296045-5945-401A-81C0-097696E5DBF8}"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51499BC2-E520-4294-B408-D910F0037131}">
      <dgm:prSet/>
      <dgm:spPr/>
      <dgm:t>
        <a:bodyPr/>
        <a:lstStyle/>
        <a:p>
          <a:pPr>
            <a:lnSpc>
              <a:spcPct val="100000"/>
            </a:lnSpc>
          </a:pPr>
          <a:r>
            <a:rPr lang="en-US" dirty="0"/>
            <a:t>Jenna Feeney</a:t>
          </a:r>
          <a:br>
            <a:rPr lang="en-US" dirty="0"/>
          </a:br>
          <a:r>
            <a:rPr lang="en-US" dirty="0">
              <a:hlinkClick xmlns:r="http://schemas.openxmlformats.org/officeDocument/2006/relationships" r:id="rId1"/>
            </a:rPr>
            <a:t>jfeeney@athene.com</a:t>
          </a:r>
          <a:r>
            <a:rPr lang="en-US" dirty="0"/>
            <a:t> </a:t>
          </a:r>
          <a:br>
            <a:rPr lang="en-US" dirty="0"/>
          </a:br>
          <a:r>
            <a:rPr lang="en-US" dirty="0"/>
            <a:t>515-342-3225</a:t>
          </a:r>
          <a:br>
            <a:rPr lang="en-US" dirty="0"/>
          </a:br>
          <a:endParaRPr lang="en-US" dirty="0"/>
        </a:p>
      </dgm:t>
    </dgm:pt>
    <dgm:pt modelId="{8E6CB5CB-0EA6-4C1D-A969-5AFB59E7A51C}" type="parTrans" cxnId="{04985AA3-AE50-4B82-93C9-9795B9D8FB2A}">
      <dgm:prSet/>
      <dgm:spPr/>
      <dgm:t>
        <a:bodyPr/>
        <a:lstStyle/>
        <a:p>
          <a:endParaRPr lang="en-US"/>
        </a:p>
      </dgm:t>
    </dgm:pt>
    <dgm:pt modelId="{6FFE86E3-D97A-49FC-95FC-C72E351D790A}" type="sibTrans" cxnId="{04985AA3-AE50-4B82-93C9-9795B9D8FB2A}">
      <dgm:prSet/>
      <dgm:spPr/>
      <dgm:t>
        <a:bodyPr/>
        <a:lstStyle/>
        <a:p>
          <a:endParaRPr lang="en-US"/>
        </a:p>
      </dgm:t>
    </dgm:pt>
    <dgm:pt modelId="{0A3135D1-BCD5-4723-9CBB-56F1A2275469}">
      <dgm:prSet/>
      <dgm:spPr/>
      <dgm:t>
        <a:bodyPr/>
        <a:lstStyle/>
        <a:p>
          <a:r>
            <a:rPr lang="en-US" dirty="0">
              <a:hlinkClick xmlns:r="http://schemas.openxmlformats.org/officeDocument/2006/relationships" r:id="rId2"/>
            </a:rPr>
            <a:t>LinkedIn</a:t>
          </a:r>
          <a:endParaRPr lang="en-US" dirty="0"/>
        </a:p>
      </dgm:t>
    </dgm:pt>
    <dgm:pt modelId="{060D1F9C-246D-4438-B086-05A9C80B4477}" type="parTrans" cxnId="{ED664B6E-F8B3-4AD7-96B1-20C6F0B1E7B0}">
      <dgm:prSet/>
      <dgm:spPr/>
      <dgm:t>
        <a:bodyPr/>
        <a:lstStyle/>
        <a:p>
          <a:endParaRPr lang="en-US"/>
        </a:p>
      </dgm:t>
    </dgm:pt>
    <dgm:pt modelId="{DE221B6D-793A-47F2-A3B8-26FEBCEA0464}" type="sibTrans" cxnId="{ED664B6E-F8B3-4AD7-96B1-20C6F0B1E7B0}">
      <dgm:prSet/>
      <dgm:spPr/>
      <dgm:t>
        <a:bodyPr/>
        <a:lstStyle/>
        <a:p>
          <a:endParaRPr lang="en-US"/>
        </a:p>
      </dgm:t>
    </dgm:pt>
    <dgm:pt modelId="{BE288445-788C-4132-912B-1E361769C047}" type="pres">
      <dgm:prSet presAssocID="{E6296045-5945-401A-81C0-097696E5DBF8}" presName="root" presStyleCnt="0">
        <dgm:presLayoutVars>
          <dgm:dir/>
          <dgm:resizeHandles val="exact"/>
        </dgm:presLayoutVars>
      </dgm:prSet>
      <dgm:spPr/>
    </dgm:pt>
    <dgm:pt modelId="{56A71258-1CEA-473F-AE49-2682F3466B7F}" type="pres">
      <dgm:prSet presAssocID="{51499BC2-E520-4294-B408-D910F0037131}" presName="compNode" presStyleCnt="0"/>
      <dgm:spPr/>
    </dgm:pt>
    <dgm:pt modelId="{734C86E0-43F6-4E18-ABC2-90FDEA9316C3}" type="pres">
      <dgm:prSet presAssocID="{51499BC2-E520-4294-B408-D910F0037131}" presName="bgRect" presStyleLbl="bgShp" presStyleIdx="0" presStyleCnt="2"/>
      <dgm:spPr/>
    </dgm:pt>
    <dgm:pt modelId="{88B58D29-61FE-4984-A36A-4887B43E0BA1}" type="pres">
      <dgm:prSet presAssocID="{51499BC2-E520-4294-B408-D910F0037131}" presName="iconRect" presStyleLbl="node1" presStyleIdx="0"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Email"/>
        </a:ext>
      </dgm:extLst>
    </dgm:pt>
    <dgm:pt modelId="{27F0FB49-7DF1-41A7-8C5F-9B29A2310EFB}" type="pres">
      <dgm:prSet presAssocID="{51499BC2-E520-4294-B408-D910F0037131}" presName="spaceRect" presStyleCnt="0"/>
      <dgm:spPr/>
    </dgm:pt>
    <dgm:pt modelId="{BBB4CE56-EE09-482A-BF9E-7AD566A69282}" type="pres">
      <dgm:prSet presAssocID="{51499BC2-E520-4294-B408-D910F0037131}" presName="parTx" presStyleLbl="revTx" presStyleIdx="0" presStyleCnt="2">
        <dgm:presLayoutVars>
          <dgm:chMax val="0"/>
          <dgm:chPref val="0"/>
        </dgm:presLayoutVars>
      </dgm:prSet>
      <dgm:spPr/>
    </dgm:pt>
    <dgm:pt modelId="{61079FD3-BE49-4DF2-9987-3A16611AB0D6}" type="pres">
      <dgm:prSet presAssocID="{6FFE86E3-D97A-49FC-95FC-C72E351D790A}" presName="sibTrans" presStyleCnt="0"/>
      <dgm:spPr/>
    </dgm:pt>
    <dgm:pt modelId="{EB9EEB8A-F354-423A-AD91-1DE00F477E45}" type="pres">
      <dgm:prSet presAssocID="{0A3135D1-BCD5-4723-9CBB-56F1A2275469}" presName="compNode" presStyleCnt="0"/>
      <dgm:spPr/>
    </dgm:pt>
    <dgm:pt modelId="{C239D482-65A3-43DA-986F-FE53C7C79D82}" type="pres">
      <dgm:prSet presAssocID="{0A3135D1-BCD5-4723-9CBB-56F1A2275469}" presName="bgRect" presStyleLbl="bgShp" presStyleIdx="1" presStyleCnt="2"/>
      <dgm:spPr/>
    </dgm:pt>
    <dgm:pt modelId="{91C91C95-EFA5-4D80-A361-0F6CB3412479}" type="pres">
      <dgm:prSet presAssocID="{0A3135D1-BCD5-4723-9CBB-56F1A2275469}" presName="iconRect" presStyleLbl="node1" presStyleIdx="1" presStyleCnt="2"/>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andshake"/>
        </a:ext>
      </dgm:extLst>
    </dgm:pt>
    <dgm:pt modelId="{24604B9F-6FF1-4D0F-9D62-9582FF31799F}" type="pres">
      <dgm:prSet presAssocID="{0A3135D1-BCD5-4723-9CBB-56F1A2275469}" presName="spaceRect" presStyleCnt="0"/>
      <dgm:spPr/>
    </dgm:pt>
    <dgm:pt modelId="{F90B38D4-6E73-4D76-B2AF-70C6A437C798}" type="pres">
      <dgm:prSet presAssocID="{0A3135D1-BCD5-4723-9CBB-56F1A2275469}" presName="parTx" presStyleLbl="revTx" presStyleIdx="1" presStyleCnt="2">
        <dgm:presLayoutVars>
          <dgm:chMax val="0"/>
          <dgm:chPref val="0"/>
        </dgm:presLayoutVars>
      </dgm:prSet>
      <dgm:spPr/>
    </dgm:pt>
  </dgm:ptLst>
  <dgm:cxnLst>
    <dgm:cxn modelId="{ED664B6E-F8B3-4AD7-96B1-20C6F0B1E7B0}" srcId="{E6296045-5945-401A-81C0-097696E5DBF8}" destId="{0A3135D1-BCD5-4723-9CBB-56F1A2275469}" srcOrd="1" destOrd="0" parTransId="{060D1F9C-246D-4438-B086-05A9C80B4477}" sibTransId="{DE221B6D-793A-47F2-A3B8-26FEBCEA0464}"/>
    <dgm:cxn modelId="{46049273-5500-4C42-B7F6-CF6ACC8BD71C}" type="presOf" srcId="{51499BC2-E520-4294-B408-D910F0037131}" destId="{BBB4CE56-EE09-482A-BF9E-7AD566A69282}" srcOrd="0" destOrd="0" presId="urn:microsoft.com/office/officeart/2018/2/layout/IconVerticalSolidList"/>
    <dgm:cxn modelId="{81272A8D-1FAF-4CBA-B4A6-0AF1FBF785FD}" type="presOf" srcId="{0A3135D1-BCD5-4723-9CBB-56F1A2275469}" destId="{F90B38D4-6E73-4D76-B2AF-70C6A437C798}" srcOrd="0" destOrd="0" presId="urn:microsoft.com/office/officeart/2018/2/layout/IconVerticalSolidList"/>
    <dgm:cxn modelId="{04985AA3-AE50-4B82-93C9-9795B9D8FB2A}" srcId="{E6296045-5945-401A-81C0-097696E5DBF8}" destId="{51499BC2-E520-4294-B408-D910F0037131}" srcOrd="0" destOrd="0" parTransId="{8E6CB5CB-0EA6-4C1D-A969-5AFB59E7A51C}" sibTransId="{6FFE86E3-D97A-49FC-95FC-C72E351D790A}"/>
    <dgm:cxn modelId="{E3FD61D2-6299-4C8D-BF6A-E1ED5C426010}" type="presOf" srcId="{E6296045-5945-401A-81C0-097696E5DBF8}" destId="{BE288445-788C-4132-912B-1E361769C047}" srcOrd="0" destOrd="0" presId="urn:microsoft.com/office/officeart/2018/2/layout/IconVerticalSolidList"/>
    <dgm:cxn modelId="{8F0B54E4-2658-4220-B59C-B19897B3C46A}" type="presParOf" srcId="{BE288445-788C-4132-912B-1E361769C047}" destId="{56A71258-1CEA-473F-AE49-2682F3466B7F}" srcOrd="0" destOrd="0" presId="urn:microsoft.com/office/officeart/2018/2/layout/IconVerticalSolidList"/>
    <dgm:cxn modelId="{C6C4081C-6807-4C4D-B5AC-984A112EA225}" type="presParOf" srcId="{56A71258-1CEA-473F-AE49-2682F3466B7F}" destId="{734C86E0-43F6-4E18-ABC2-90FDEA9316C3}" srcOrd="0" destOrd="0" presId="urn:microsoft.com/office/officeart/2018/2/layout/IconVerticalSolidList"/>
    <dgm:cxn modelId="{327A91B5-449E-43F7-991E-48804C9464AB}" type="presParOf" srcId="{56A71258-1CEA-473F-AE49-2682F3466B7F}" destId="{88B58D29-61FE-4984-A36A-4887B43E0BA1}" srcOrd="1" destOrd="0" presId="urn:microsoft.com/office/officeart/2018/2/layout/IconVerticalSolidList"/>
    <dgm:cxn modelId="{6612001D-FCED-44A1-9C61-67ADD4F8ADDA}" type="presParOf" srcId="{56A71258-1CEA-473F-AE49-2682F3466B7F}" destId="{27F0FB49-7DF1-41A7-8C5F-9B29A2310EFB}" srcOrd="2" destOrd="0" presId="urn:microsoft.com/office/officeart/2018/2/layout/IconVerticalSolidList"/>
    <dgm:cxn modelId="{8ADD6DA4-A605-41B8-AAAA-4960B73B392D}" type="presParOf" srcId="{56A71258-1CEA-473F-AE49-2682F3466B7F}" destId="{BBB4CE56-EE09-482A-BF9E-7AD566A69282}" srcOrd="3" destOrd="0" presId="urn:microsoft.com/office/officeart/2018/2/layout/IconVerticalSolidList"/>
    <dgm:cxn modelId="{8CD41DF4-5203-4367-9020-E3C6D95B50A6}" type="presParOf" srcId="{BE288445-788C-4132-912B-1E361769C047}" destId="{61079FD3-BE49-4DF2-9987-3A16611AB0D6}" srcOrd="1" destOrd="0" presId="urn:microsoft.com/office/officeart/2018/2/layout/IconVerticalSolidList"/>
    <dgm:cxn modelId="{39E71B0A-294E-484F-865A-ECE7364BA02F}" type="presParOf" srcId="{BE288445-788C-4132-912B-1E361769C047}" destId="{EB9EEB8A-F354-423A-AD91-1DE00F477E45}" srcOrd="2" destOrd="0" presId="urn:microsoft.com/office/officeart/2018/2/layout/IconVerticalSolidList"/>
    <dgm:cxn modelId="{0DD678E9-9F67-4793-9EB7-4E95E246F323}" type="presParOf" srcId="{EB9EEB8A-F354-423A-AD91-1DE00F477E45}" destId="{C239D482-65A3-43DA-986F-FE53C7C79D82}" srcOrd="0" destOrd="0" presId="urn:microsoft.com/office/officeart/2018/2/layout/IconVerticalSolidList"/>
    <dgm:cxn modelId="{F48A02FC-A1C8-4C06-8802-7D9D3173A48A}" type="presParOf" srcId="{EB9EEB8A-F354-423A-AD91-1DE00F477E45}" destId="{91C91C95-EFA5-4D80-A361-0F6CB3412479}" srcOrd="1" destOrd="0" presId="urn:microsoft.com/office/officeart/2018/2/layout/IconVerticalSolidList"/>
    <dgm:cxn modelId="{71880434-209D-4B07-9FBD-A75EA187E156}" type="presParOf" srcId="{EB9EEB8A-F354-423A-AD91-1DE00F477E45}" destId="{24604B9F-6FF1-4D0F-9D62-9582FF31799F}" srcOrd="2" destOrd="0" presId="urn:microsoft.com/office/officeart/2018/2/layout/IconVerticalSolidList"/>
    <dgm:cxn modelId="{ECA2BE52-6C49-40FF-A97D-7E024255231A}" type="presParOf" srcId="{EB9EEB8A-F354-423A-AD91-1DE00F477E45}" destId="{F90B38D4-6E73-4D76-B2AF-70C6A437C798}"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4C86E0-43F6-4E18-ABC2-90FDEA9316C3}">
      <dsp:nvSpPr>
        <dsp:cNvPr id="0" name=""/>
        <dsp:cNvSpPr/>
      </dsp:nvSpPr>
      <dsp:spPr>
        <a:xfrm>
          <a:off x="0" y="873052"/>
          <a:ext cx="4038600" cy="161178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8B58D29-61FE-4984-A36A-4887B43E0BA1}">
      <dsp:nvSpPr>
        <dsp:cNvPr id="0" name=""/>
        <dsp:cNvSpPr/>
      </dsp:nvSpPr>
      <dsp:spPr>
        <a:xfrm>
          <a:off x="487566" y="1235705"/>
          <a:ext cx="886484" cy="88648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BB4CE56-EE09-482A-BF9E-7AD566A69282}">
      <dsp:nvSpPr>
        <dsp:cNvPr id="0" name=""/>
        <dsp:cNvSpPr/>
      </dsp:nvSpPr>
      <dsp:spPr>
        <a:xfrm>
          <a:off x="1861616" y="873052"/>
          <a:ext cx="2176983" cy="1611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581" tIns="170581" rIns="170581" bIns="170581" numCol="1" spcCol="1270" anchor="ctr" anchorCtr="0">
          <a:noAutofit/>
        </a:bodyPr>
        <a:lstStyle/>
        <a:p>
          <a:pPr marL="0" lvl="0" indent="0" algn="l" defTabSz="666750">
            <a:lnSpc>
              <a:spcPct val="100000"/>
            </a:lnSpc>
            <a:spcBef>
              <a:spcPct val="0"/>
            </a:spcBef>
            <a:spcAft>
              <a:spcPct val="35000"/>
            </a:spcAft>
            <a:buNone/>
          </a:pPr>
          <a:r>
            <a:rPr lang="en-US" sz="1500" kern="1200" dirty="0"/>
            <a:t>Jenna Feeney</a:t>
          </a:r>
          <a:br>
            <a:rPr lang="en-US" sz="1500" kern="1200" dirty="0"/>
          </a:br>
          <a:r>
            <a:rPr lang="en-US" sz="1500" kern="1200" dirty="0">
              <a:hlinkClick xmlns:r="http://schemas.openxmlformats.org/officeDocument/2006/relationships" r:id="rId3"/>
            </a:rPr>
            <a:t>jfeeney@athene.com</a:t>
          </a:r>
          <a:r>
            <a:rPr lang="en-US" sz="1500" kern="1200" dirty="0"/>
            <a:t> </a:t>
          </a:r>
          <a:br>
            <a:rPr lang="en-US" sz="1500" kern="1200" dirty="0"/>
          </a:br>
          <a:r>
            <a:rPr lang="en-US" sz="1500" kern="1200" dirty="0"/>
            <a:t>515-342-3225</a:t>
          </a:r>
          <a:br>
            <a:rPr lang="en-US" sz="1500" kern="1200" dirty="0"/>
          </a:br>
          <a:endParaRPr lang="en-US" sz="1500" kern="1200" dirty="0"/>
        </a:p>
      </dsp:txBody>
      <dsp:txXfrm>
        <a:off x="1861616" y="873052"/>
        <a:ext cx="2176983" cy="1611789"/>
      </dsp:txXfrm>
    </dsp:sp>
    <dsp:sp modelId="{C239D482-65A3-43DA-986F-FE53C7C79D82}">
      <dsp:nvSpPr>
        <dsp:cNvPr id="0" name=""/>
        <dsp:cNvSpPr/>
      </dsp:nvSpPr>
      <dsp:spPr>
        <a:xfrm>
          <a:off x="0" y="2887789"/>
          <a:ext cx="4038600" cy="161178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1C91C95-EFA5-4D80-A361-0F6CB3412479}">
      <dsp:nvSpPr>
        <dsp:cNvPr id="0" name=""/>
        <dsp:cNvSpPr/>
      </dsp:nvSpPr>
      <dsp:spPr>
        <a:xfrm>
          <a:off x="487566" y="3250442"/>
          <a:ext cx="886484" cy="886484"/>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90B38D4-6E73-4D76-B2AF-70C6A437C798}">
      <dsp:nvSpPr>
        <dsp:cNvPr id="0" name=""/>
        <dsp:cNvSpPr/>
      </dsp:nvSpPr>
      <dsp:spPr>
        <a:xfrm>
          <a:off x="1861616" y="2887789"/>
          <a:ext cx="2176983" cy="1611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581" tIns="170581" rIns="170581" bIns="170581" numCol="1" spcCol="1270" anchor="ctr" anchorCtr="0">
          <a:noAutofit/>
        </a:bodyPr>
        <a:lstStyle/>
        <a:p>
          <a:pPr marL="0" lvl="0" indent="0" algn="l" defTabSz="666750">
            <a:lnSpc>
              <a:spcPct val="90000"/>
            </a:lnSpc>
            <a:spcBef>
              <a:spcPct val="0"/>
            </a:spcBef>
            <a:spcAft>
              <a:spcPct val="35000"/>
            </a:spcAft>
            <a:buNone/>
          </a:pPr>
          <a:r>
            <a:rPr lang="en-US" sz="1500" kern="1200" dirty="0">
              <a:hlinkClick xmlns:r="http://schemas.openxmlformats.org/officeDocument/2006/relationships" r:id="rId6"/>
            </a:rPr>
            <a:t>LinkedIn</a:t>
          </a:r>
          <a:endParaRPr lang="en-US" sz="1500" kern="1200" dirty="0"/>
        </a:p>
      </dsp:txBody>
      <dsp:txXfrm>
        <a:off x="1861616" y="2887789"/>
        <a:ext cx="2176983" cy="1611789"/>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FAA4BCD-4115-0A43-86C6-9997B5DBE433}" type="datetimeFigureOut">
              <a:rPr lang="en-US" smtClean="0"/>
              <a:pPr/>
              <a:t>5/7/2025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027F054-76D4-5947-8C3A-DB60710E2065}" type="slidenum">
              <a:rPr lang="en-US" smtClean="0"/>
              <a:pPr/>
              <a:t>‹#›</a:t>
            </a:fld>
            <a:endParaRPr lang="en-US"/>
          </a:p>
        </p:txBody>
      </p:sp>
    </p:spTree>
    <p:extLst>
      <p:ext uri="{BB962C8B-B14F-4D97-AF65-F5344CB8AC3E}">
        <p14:creationId xmlns:p14="http://schemas.microsoft.com/office/powerpoint/2010/main" val="381686557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B2B7F5E-6250-1A42-A477-92406B97FCE5}" type="datetimeFigureOut">
              <a:rPr lang="en-US" smtClean="0"/>
              <a:pPr/>
              <a:t>5/7/2025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DC5639D-A2D9-C94F-8F52-0F6A1296E50E}" type="slidenum">
              <a:rPr lang="en-US" smtClean="0"/>
              <a:pPr/>
              <a:t>‹#›</a:t>
            </a:fld>
            <a:endParaRPr lang="en-US"/>
          </a:p>
        </p:txBody>
      </p:sp>
    </p:spTree>
    <p:extLst>
      <p:ext uri="{BB962C8B-B14F-4D97-AF65-F5344CB8AC3E}">
        <p14:creationId xmlns:p14="http://schemas.microsoft.com/office/powerpoint/2010/main" val="328072714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Monday GPT: A personality experiment. You might not like it. It might not like you.</a:t>
            </a:r>
          </a:p>
        </p:txBody>
      </p:sp>
      <p:sp>
        <p:nvSpPr>
          <p:cNvPr id="4" name="Slide Number Placeholder 3"/>
          <p:cNvSpPr>
            <a:spLocks noGrp="1"/>
          </p:cNvSpPr>
          <p:nvPr>
            <p:ph type="sldNum" sz="quarter" idx="5"/>
          </p:nvPr>
        </p:nvSpPr>
        <p:spPr/>
        <p:txBody>
          <a:bodyPr/>
          <a:lstStyle/>
          <a:p>
            <a:fld id="{6DC5639D-A2D9-C94F-8F52-0F6A1296E50E}" type="slidenum">
              <a:rPr lang="en-US" smtClean="0"/>
              <a:pPr/>
              <a:t>4</a:t>
            </a:fld>
            <a:endParaRPr lang="en-US"/>
          </a:p>
        </p:txBody>
      </p:sp>
    </p:spTree>
    <p:extLst>
      <p:ext uri="{BB962C8B-B14F-4D97-AF65-F5344CB8AC3E}">
        <p14:creationId xmlns:p14="http://schemas.microsoft.com/office/powerpoint/2010/main" val="14086123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Must find the sweet spot of not over-mitigating one risk to the detriment of another risk</a:t>
            </a:r>
          </a:p>
        </p:txBody>
      </p:sp>
      <p:sp>
        <p:nvSpPr>
          <p:cNvPr id="4" name="Slide Number Placeholder 3"/>
          <p:cNvSpPr>
            <a:spLocks noGrp="1"/>
          </p:cNvSpPr>
          <p:nvPr>
            <p:ph type="sldNum" sz="quarter" idx="5"/>
          </p:nvPr>
        </p:nvSpPr>
        <p:spPr/>
        <p:txBody>
          <a:bodyPr/>
          <a:lstStyle/>
          <a:p>
            <a:fld id="{6DC5639D-A2D9-C94F-8F52-0F6A1296E50E}" type="slidenum">
              <a:rPr lang="en-US" smtClean="0"/>
              <a:pPr/>
              <a:t>45</a:t>
            </a:fld>
            <a:endParaRPr lang="en-US"/>
          </a:p>
        </p:txBody>
      </p:sp>
    </p:spTree>
    <p:extLst>
      <p:ext uri="{BB962C8B-B14F-4D97-AF65-F5344CB8AC3E}">
        <p14:creationId xmlns:p14="http://schemas.microsoft.com/office/powerpoint/2010/main" val="35812366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Risk assessments aren't just about preventing bad things—they're about enabling better things. They're a foundation for building trust, making bold decisions, and protecting what makes your organization valuable.</a:t>
            </a:r>
          </a:p>
        </p:txBody>
      </p:sp>
      <p:sp>
        <p:nvSpPr>
          <p:cNvPr id="4" name="Slide Number Placeholder 3"/>
          <p:cNvSpPr>
            <a:spLocks noGrp="1"/>
          </p:cNvSpPr>
          <p:nvPr>
            <p:ph type="sldNum" sz="quarter" idx="5"/>
          </p:nvPr>
        </p:nvSpPr>
        <p:spPr/>
        <p:txBody>
          <a:bodyPr/>
          <a:lstStyle/>
          <a:p>
            <a:fld id="{6DC5639D-A2D9-C94F-8F52-0F6A1296E50E}" type="slidenum">
              <a:rPr lang="en-US" smtClean="0"/>
              <a:pPr/>
              <a:t>7</a:t>
            </a:fld>
            <a:endParaRPr lang="en-US"/>
          </a:p>
        </p:txBody>
      </p:sp>
    </p:spTree>
    <p:extLst>
      <p:ext uri="{BB962C8B-B14F-4D97-AF65-F5344CB8AC3E}">
        <p14:creationId xmlns:p14="http://schemas.microsoft.com/office/powerpoint/2010/main" val="11814876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Who is responsible for identifying, owning, and evaluating risks?</a:t>
            </a:r>
          </a:p>
        </p:txBody>
      </p:sp>
      <p:sp>
        <p:nvSpPr>
          <p:cNvPr id="4" name="Slide Number Placeholder 3"/>
          <p:cNvSpPr>
            <a:spLocks noGrp="1"/>
          </p:cNvSpPr>
          <p:nvPr>
            <p:ph type="sldNum" sz="quarter" idx="5"/>
          </p:nvPr>
        </p:nvSpPr>
        <p:spPr/>
        <p:txBody>
          <a:bodyPr/>
          <a:lstStyle/>
          <a:p>
            <a:fld id="{6DC5639D-A2D9-C94F-8F52-0F6A1296E50E}" type="slidenum">
              <a:rPr lang="en-US" smtClean="0"/>
              <a:pPr/>
              <a:t>9</a:t>
            </a:fld>
            <a:endParaRPr lang="en-US"/>
          </a:p>
        </p:txBody>
      </p:sp>
    </p:spTree>
    <p:extLst>
      <p:ext uri="{BB962C8B-B14F-4D97-AF65-F5344CB8AC3E}">
        <p14:creationId xmlns:p14="http://schemas.microsoft.com/office/powerpoint/2010/main" val="28926192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404858-8020-CA45-100F-45CA6BA397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8F391B-E922-C6BF-FEA8-E40327478F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EA6F45-5FCA-3D31-FD8D-1EA9FC2C6037}"/>
              </a:ext>
            </a:extLst>
          </p:cNvPr>
          <p:cNvSpPr>
            <a:spLocks noGrp="1"/>
          </p:cNvSpPr>
          <p:nvPr>
            <p:ph type="body" idx="1"/>
          </p:nvPr>
        </p:nvSpPr>
        <p:spPr/>
        <p:txBody>
          <a:bodyPr/>
          <a:lstStyle/>
          <a:p>
            <a:r>
              <a:rPr lang="en-US" dirty="0"/>
              <a:t>Hopefully none of your risks are this catastrophic</a:t>
            </a:r>
          </a:p>
        </p:txBody>
      </p:sp>
      <p:sp>
        <p:nvSpPr>
          <p:cNvPr id="4" name="Slide Number Placeholder 3">
            <a:extLst>
              <a:ext uri="{FF2B5EF4-FFF2-40B4-BE49-F238E27FC236}">
                <a16:creationId xmlns:a16="http://schemas.microsoft.com/office/drawing/2014/main" id="{46574A28-0088-A921-FAD7-DD6B0FBA70EB}"/>
              </a:ext>
            </a:extLst>
          </p:cNvPr>
          <p:cNvSpPr>
            <a:spLocks noGrp="1"/>
          </p:cNvSpPr>
          <p:nvPr>
            <p:ph type="sldNum" sz="quarter" idx="5"/>
          </p:nvPr>
        </p:nvSpPr>
        <p:spPr/>
        <p:txBody>
          <a:bodyPr/>
          <a:lstStyle/>
          <a:p>
            <a:fld id="{6DC5639D-A2D9-C94F-8F52-0F6A1296E50E}" type="slidenum">
              <a:rPr lang="en-US" smtClean="0"/>
              <a:pPr/>
              <a:t>10</a:t>
            </a:fld>
            <a:endParaRPr lang="en-US"/>
          </a:p>
        </p:txBody>
      </p:sp>
    </p:spTree>
    <p:extLst>
      <p:ext uri="{BB962C8B-B14F-4D97-AF65-F5344CB8AC3E}">
        <p14:creationId xmlns:p14="http://schemas.microsoft.com/office/powerpoint/2010/main" val="15153186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Remember Monday GPT’s comment: not a bureaucratic checkbox</a:t>
            </a:r>
          </a:p>
        </p:txBody>
      </p:sp>
      <p:sp>
        <p:nvSpPr>
          <p:cNvPr id="4" name="Slide Number Placeholder 3"/>
          <p:cNvSpPr>
            <a:spLocks noGrp="1"/>
          </p:cNvSpPr>
          <p:nvPr>
            <p:ph type="sldNum" sz="quarter" idx="5"/>
          </p:nvPr>
        </p:nvSpPr>
        <p:spPr/>
        <p:txBody>
          <a:bodyPr/>
          <a:lstStyle/>
          <a:p>
            <a:fld id="{6DC5639D-A2D9-C94F-8F52-0F6A1296E50E}" type="slidenum">
              <a:rPr lang="en-US" smtClean="0"/>
              <a:pPr/>
              <a:t>19</a:t>
            </a:fld>
            <a:endParaRPr lang="en-US"/>
          </a:p>
        </p:txBody>
      </p:sp>
    </p:spTree>
    <p:extLst>
      <p:ext uri="{BB962C8B-B14F-4D97-AF65-F5344CB8AC3E}">
        <p14:creationId xmlns:p14="http://schemas.microsoft.com/office/powerpoint/2010/main" val="16817072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1" dirty="0"/>
              <a:t>Regulatory Risk</a:t>
            </a:r>
            <a:br>
              <a:rPr lang="en-US" dirty="0"/>
            </a:br>
            <a:r>
              <a:rPr lang="en-US" i="1" dirty="0"/>
              <a:t>Example: Failing to retain records for the legally required period.</a:t>
            </a:r>
            <a:endParaRPr lang="en-US" dirty="0"/>
          </a:p>
          <a:p>
            <a:pPr>
              <a:buNone/>
            </a:pPr>
            <a:r>
              <a:rPr lang="en-US" b="1" dirty="0"/>
              <a:t>Legal Risk</a:t>
            </a:r>
            <a:br>
              <a:rPr lang="en-US" dirty="0"/>
            </a:br>
            <a:r>
              <a:rPr lang="en-US" i="1" dirty="0"/>
              <a:t>Example: Inability to produce requested documents during discovery.</a:t>
            </a:r>
            <a:endParaRPr lang="en-US" dirty="0"/>
          </a:p>
          <a:p>
            <a:pPr>
              <a:buNone/>
            </a:pPr>
            <a:r>
              <a:rPr lang="en-US" b="1" dirty="0"/>
              <a:t>Operational Risk</a:t>
            </a:r>
            <a:br>
              <a:rPr lang="en-US" dirty="0"/>
            </a:br>
            <a:r>
              <a:rPr lang="en-US" i="1" dirty="0"/>
              <a:t>Example: Employees not knowing where to find key information when needed.</a:t>
            </a:r>
            <a:endParaRPr lang="en-US" dirty="0"/>
          </a:p>
          <a:p>
            <a:r>
              <a:rPr lang="en-US" b="1" dirty="0"/>
              <a:t>Reputational / Best Practice Risk</a:t>
            </a:r>
            <a:br>
              <a:rPr lang="en-US" dirty="0"/>
            </a:br>
            <a:r>
              <a:rPr lang="en-US" i="1" dirty="0"/>
              <a:t>Example: Publicized data mismanagement or failure to follow IG best practices.</a:t>
            </a:r>
            <a:endParaRPr lang="en-US" dirty="0"/>
          </a:p>
        </p:txBody>
      </p:sp>
      <p:sp>
        <p:nvSpPr>
          <p:cNvPr id="4" name="Slide Number Placeholder 3"/>
          <p:cNvSpPr>
            <a:spLocks noGrp="1"/>
          </p:cNvSpPr>
          <p:nvPr>
            <p:ph type="sldNum" sz="quarter" idx="5"/>
          </p:nvPr>
        </p:nvSpPr>
        <p:spPr/>
        <p:txBody>
          <a:bodyPr/>
          <a:lstStyle/>
          <a:p>
            <a:fld id="{6DC5639D-A2D9-C94F-8F52-0F6A1296E50E}" type="slidenum">
              <a:rPr lang="en-US" smtClean="0"/>
              <a:pPr/>
              <a:t>21</a:t>
            </a:fld>
            <a:endParaRPr lang="en-US"/>
          </a:p>
        </p:txBody>
      </p:sp>
    </p:spTree>
    <p:extLst>
      <p:ext uri="{BB962C8B-B14F-4D97-AF65-F5344CB8AC3E}">
        <p14:creationId xmlns:p14="http://schemas.microsoft.com/office/powerpoint/2010/main" val="12846964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list names – people come &amp; go</a:t>
            </a:r>
          </a:p>
        </p:txBody>
      </p:sp>
      <p:sp>
        <p:nvSpPr>
          <p:cNvPr id="4" name="Slide Number Placeholder 3"/>
          <p:cNvSpPr>
            <a:spLocks noGrp="1"/>
          </p:cNvSpPr>
          <p:nvPr>
            <p:ph type="sldNum" sz="quarter" idx="5"/>
          </p:nvPr>
        </p:nvSpPr>
        <p:spPr/>
        <p:txBody>
          <a:bodyPr/>
          <a:lstStyle/>
          <a:p>
            <a:fld id="{6DC5639D-A2D9-C94F-8F52-0F6A1296E50E}" type="slidenum">
              <a:rPr lang="en-US" smtClean="0"/>
              <a:pPr/>
              <a:t>23</a:t>
            </a:fld>
            <a:endParaRPr lang="en-US"/>
          </a:p>
        </p:txBody>
      </p:sp>
    </p:spTree>
    <p:extLst>
      <p:ext uri="{BB962C8B-B14F-4D97-AF65-F5344CB8AC3E}">
        <p14:creationId xmlns:p14="http://schemas.microsoft.com/office/powerpoint/2010/main" val="14934959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C5639D-A2D9-C94F-8F52-0F6A1296E50E}" type="slidenum">
              <a:rPr lang="en-US" smtClean="0"/>
              <a:pPr/>
              <a:t>24</a:t>
            </a:fld>
            <a:endParaRPr lang="en-US"/>
          </a:p>
        </p:txBody>
      </p:sp>
    </p:spTree>
    <p:extLst>
      <p:ext uri="{BB962C8B-B14F-4D97-AF65-F5344CB8AC3E}">
        <p14:creationId xmlns:p14="http://schemas.microsoft.com/office/powerpoint/2010/main" val="35011948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If the residual risk score winds up being 0, then you are saying the risk no longer exists. Consider if this is true: could the risk never happen? If so, remove it from the assessment. If, however, the risk could still happen, leave it on the assessment but adjust your scores so the residual risk score is a 1 or higher. It may now be a low risk, but it’s still a risk.</a:t>
            </a:r>
          </a:p>
          <a:p>
            <a:endParaRPr lang="en-US" dirty="0"/>
          </a:p>
        </p:txBody>
      </p:sp>
      <p:sp>
        <p:nvSpPr>
          <p:cNvPr id="4" name="Slide Number Placeholder 3"/>
          <p:cNvSpPr>
            <a:spLocks noGrp="1"/>
          </p:cNvSpPr>
          <p:nvPr>
            <p:ph type="sldNum" sz="quarter" idx="5"/>
          </p:nvPr>
        </p:nvSpPr>
        <p:spPr/>
        <p:txBody>
          <a:bodyPr/>
          <a:lstStyle/>
          <a:p>
            <a:fld id="{6DC5639D-A2D9-C94F-8F52-0F6A1296E50E}" type="slidenum">
              <a:rPr lang="en-US" smtClean="0"/>
              <a:pPr/>
              <a:t>42</a:t>
            </a:fld>
            <a:endParaRPr lang="en-US"/>
          </a:p>
        </p:txBody>
      </p:sp>
    </p:spTree>
    <p:extLst>
      <p:ext uri="{BB962C8B-B14F-4D97-AF65-F5344CB8AC3E}">
        <p14:creationId xmlns:p14="http://schemas.microsoft.com/office/powerpoint/2010/main" val="10753560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bg>
      <p:bgPr>
        <a:gradFill flip="none" rotWithShape="1">
          <a:gsLst>
            <a:gs pos="30000">
              <a:srgbClr val="000017"/>
            </a:gs>
            <a:gs pos="100000">
              <a:srgbClr val="2F7DC1"/>
            </a:gs>
          </a:gsLst>
          <a:lin ang="5400000" scaled="0"/>
          <a:tileRect/>
        </a:gra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480479" y="1495540"/>
            <a:ext cx="5491695" cy="3577052"/>
          </a:xfrm>
        </p:spPr>
        <p:txBody>
          <a:bodyPr anchor="b">
            <a:normAutofit/>
          </a:bodyPr>
          <a:lstStyle>
            <a:lvl1pPr algn="l">
              <a:defRPr sz="32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480480" y="5098002"/>
            <a:ext cx="5491690" cy="1261534"/>
          </a:xfrm>
        </p:spPr>
        <p:txBody>
          <a:bodyPr>
            <a:normAutofit/>
          </a:bodyPr>
          <a:lstStyle>
            <a:lvl1pPr marL="0" indent="0" algn="l">
              <a:buNone/>
              <a:defRPr sz="2400">
                <a:solidFill>
                  <a:srgbClr val="56A0D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6" name="Picture 5" descr="A picture containing drawing&#10;&#10;Description automatically generated">
            <a:extLst>
              <a:ext uri="{FF2B5EF4-FFF2-40B4-BE49-F238E27FC236}">
                <a16:creationId xmlns:a16="http://schemas.microsoft.com/office/drawing/2014/main" id="{8EF93B5C-3E9B-724E-A672-B3BC3A5F2F40}"/>
              </a:ext>
            </a:extLst>
          </p:cNvPr>
          <p:cNvPicPr>
            <a:picLocks noChangeAspect="1"/>
          </p:cNvPicPr>
          <p:nvPr userDrawn="1"/>
        </p:nvPicPr>
        <p:blipFill>
          <a:blip r:embed="rId3"/>
          <a:stretch>
            <a:fillRect/>
          </a:stretch>
        </p:blipFill>
        <p:spPr>
          <a:xfrm>
            <a:off x="6997148" y="395558"/>
            <a:ext cx="1810018" cy="664616"/>
          </a:xfrm>
          <a:prstGeom prst="rect">
            <a:avLst/>
          </a:prstGeom>
        </p:spPr>
      </p:pic>
    </p:spTree>
    <p:extLst>
      <p:ext uri="{BB962C8B-B14F-4D97-AF65-F5344CB8AC3E}">
        <p14:creationId xmlns:p14="http://schemas.microsoft.com/office/powerpoint/2010/main" val="19495268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1" name="Rectangle 10"/>
          <p:cNvSpPr/>
          <p:nvPr userDrawn="1"/>
        </p:nvSpPr>
        <p:spPr>
          <a:xfrm>
            <a:off x="1" y="6349608"/>
            <a:ext cx="9144000" cy="508392"/>
          </a:xfrm>
          <a:prstGeom prst="rect">
            <a:avLst/>
          </a:prstGeom>
          <a:solidFill>
            <a:srgbClr val="11175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userDrawn="1"/>
        </p:nvPicPr>
        <p:blipFill>
          <a:blip r:embed="rId2"/>
          <a:stretch>
            <a:fillRect/>
          </a:stretch>
        </p:blipFill>
        <p:spPr>
          <a:xfrm>
            <a:off x="6435918" y="6503290"/>
            <a:ext cx="2423160" cy="193445"/>
          </a:xfrm>
          <a:prstGeom prst="rect">
            <a:avLst/>
          </a:prstGeom>
        </p:spPr>
      </p:pic>
      <p:sp>
        <p:nvSpPr>
          <p:cNvPr id="10" name="Rectangle 9"/>
          <p:cNvSpPr/>
          <p:nvPr userDrawn="1"/>
        </p:nvSpPr>
        <p:spPr>
          <a:xfrm>
            <a:off x="0" y="0"/>
            <a:ext cx="9144000" cy="591210"/>
          </a:xfrm>
          <a:prstGeom prst="rect">
            <a:avLst/>
          </a:prstGeom>
          <a:solidFill>
            <a:srgbClr val="11175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7200" y="113243"/>
            <a:ext cx="8229600" cy="364065"/>
          </a:xfrm>
        </p:spPr>
        <p:txBody>
          <a:bodyPr>
            <a:noAutofit/>
          </a:bodyPr>
          <a:lstStyle>
            <a:lvl1pPr algn="l">
              <a:defRPr sz="2800">
                <a:solidFill>
                  <a:schemeClr val="bg1"/>
                </a:solidFill>
              </a:defRPr>
            </a:lvl1pPr>
          </a:lstStyle>
          <a:p>
            <a:r>
              <a:rPr lang="en-US" dirty="0"/>
              <a:t>Click to edit Master title style</a:t>
            </a:r>
          </a:p>
        </p:txBody>
      </p:sp>
      <p:sp>
        <p:nvSpPr>
          <p:cNvPr id="6" name="Slide Number Placeholder 5"/>
          <p:cNvSpPr>
            <a:spLocks noGrp="1"/>
          </p:cNvSpPr>
          <p:nvPr>
            <p:ph type="sldNum" sz="quarter" idx="12"/>
          </p:nvPr>
        </p:nvSpPr>
        <p:spPr>
          <a:xfrm>
            <a:off x="135468" y="6492271"/>
            <a:ext cx="2455333" cy="365125"/>
          </a:xfrm>
          <a:prstGeom prst="rect">
            <a:avLst/>
          </a:prstGeom>
        </p:spPr>
        <p:txBody>
          <a:bodyPr/>
          <a:lstStyle>
            <a:lvl1pPr>
              <a:defRPr sz="1200">
                <a:solidFill>
                  <a:schemeClr val="bg1"/>
                </a:solidFill>
              </a:defRPr>
            </a:lvl1pPr>
          </a:lstStyle>
          <a:p>
            <a:fld id="{D2DCD6F3-82C8-124E-BF1C-AF322C4001F5}" type="slidenum">
              <a:rPr lang="en-US" smtClean="0"/>
              <a:pPr/>
              <a:t>‹#›</a:t>
            </a:fld>
            <a:endParaRPr lang="en-US" dirty="0"/>
          </a:p>
        </p:txBody>
      </p:sp>
      <p:sp>
        <p:nvSpPr>
          <p:cNvPr id="5" name="Text Placeholder 4"/>
          <p:cNvSpPr>
            <a:spLocks noGrp="1"/>
          </p:cNvSpPr>
          <p:nvPr>
            <p:ph type="body" sz="quarter" idx="13"/>
          </p:nvPr>
        </p:nvSpPr>
        <p:spPr>
          <a:xfrm>
            <a:off x="457200" y="752475"/>
            <a:ext cx="8229600" cy="516549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12198287"/>
      </p:ext>
    </p:extLst>
  </p:cSld>
  <p:clrMapOvr>
    <a:masterClrMapping/>
  </p:clrMapOvr>
  <p:extLst>
    <p:ext uri="{DCECCB84-F9BA-43D5-87BE-67443E8EF086}">
      <p15:sldGuideLst xmlns:p15="http://schemas.microsoft.com/office/powerpoint/2012/main">
        <p15:guide id="1" orient="horz" pos="4128"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Header">
    <p:bg>
      <p:bgPr>
        <a:gradFill flip="none" rotWithShape="1">
          <a:gsLst>
            <a:gs pos="30000">
              <a:srgbClr val="000017"/>
            </a:gs>
            <a:gs pos="100000">
              <a:srgbClr val="2F7DC1"/>
            </a:gs>
          </a:gsLst>
          <a:lin ang="5400000" scaled="0"/>
          <a:tileRect/>
        </a:gra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0" y="0"/>
            <a:ext cx="9144000" cy="6858000"/>
          </a:xfrm>
          <a:prstGeom prst="rect">
            <a:avLst/>
          </a:prstGeom>
        </p:spPr>
      </p:pic>
      <p:pic>
        <p:nvPicPr>
          <p:cNvPr id="6" name="Picture 5" descr="A picture containing drawing&#10;&#10;Description automatically generated">
            <a:extLst>
              <a:ext uri="{FF2B5EF4-FFF2-40B4-BE49-F238E27FC236}">
                <a16:creationId xmlns:a16="http://schemas.microsoft.com/office/drawing/2014/main" id="{BD3996A4-8CD9-344C-99AE-DCF533F08DD7}"/>
              </a:ext>
            </a:extLst>
          </p:cNvPr>
          <p:cNvPicPr>
            <a:picLocks noChangeAspect="1"/>
          </p:cNvPicPr>
          <p:nvPr userDrawn="1"/>
        </p:nvPicPr>
        <p:blipFill>
          <a:blip r:embed="rId3"/>
          <a:stretch>
            <a:fillRect/>
          </a:stretch>
        </p:blipFill>
        <p:spPr>
          <a:xfrm>
            <a:off x="7714258" y="6381367"/>
            <a:ext cx="1195064" cy="438812"/>
          </a:xfrm>
          <a:prstGeom prst="rect">
            <a:avLst/>
          </a:prstGeom>
        </p:spPr>
      </p:pic>
      <p:sp>
        <p:nvSpPr>
          <p:cNvPr id="8" name="Title 1"/>
          <p:cNvSpPr>
            <a:spLocks noGrp="1"/>
          </p:cNvSpPr>
          <p:nvPr>
            <p:ph type="ctrTitle"/>
          </p:nvPr>
        </p:nvSpPr>
        <p:spPr>
          <a:xfrm>
            <a:off x="480479" y="1495540"/>
            <a:ext cx="5491695" cy="3577052"/>
          </a:xfrm>
        </p:spPr>
        <p:txBody>
          <a:bodyPr anchor="b">
            <a:normAutofit/>
          </a:bodyPr>
          <a:lstStyle>
            <a:lvl1pPr algn="l">
              <a:defRPr sz="3200">
                <a:solidFill>
                  <a:schemeClr val="bg1"/>
                </a:solidFill>
              </a:defRPr>
            </a:lvl1pPr>
          </a:lstStyle>
          <a:p>
            <a:r>
              <a:rPr lang="en-US" dirty="0"/>
              <a:t>Click to edit Master title style</a:t>
            </a:r>
          </a:p>
        </p:txBody>
      </p:sp>
      <p:sp>
        <p:nvSpPr>
          <p:cNvPr id="9" name="Subtitle 2"/>
          <p:cNvSpPr>
            <a:spLocks noGrp="1"/>
          </p:cNvSpPr>
          <p:nvPr>
            <p:ph type="subTitle" idx="1"/>
          </p:nvPr>
        </p:nvSpPr>
        <p:spPr>
          <a:xfrm>
            <a:off x="480480" y="5098002"/>
            <a:ext cx="5491690" cy="1261534"/>
          </a:xfrm>
        </p:spPr>
        <p:txBody>
          <a:bodyPr>
            <a:normAutofit/>
          </a:bodyPr>
          <a:lstStyle>
            <a:lvl1pPr marL="0" indent="0" algn="l">
              <a:buNone/>
              <a:defRPr sz="2400">
                <a:solidFill>
                  <a:srgbClr val="56A0D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3962812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3" name="Rectangle 12"/>
          <p:cNvSpPr/>
          <p:nvPr userDrawn="1"/>
        </p:nvSpPr>
        <p:spPr>
          <a:xfrm>
            <a:off x="1" y="6346265"/>
            <a:ext cx="9144000" cy="508392"/>
          </a:xfrm>
          <a:prstGeom prst="rect">
            <a:avLst/>
          </a:prstGeom>
          <a:solidFill>
            <a:srgbClr val="11175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35918" y="6499947"/>
            <a:ext cx="2423160" cy="193445"/>
          </a:xfrm>
          <a:prstGeom prst="rect">
            <a:avLst/>
          </a:prstGeom>
        </p:spPr>
      </p:pic>
      <p:sp>
        <p:nvSpPr>
          <p:cNvPr id="3" name="Content Placeholder 2"/>
          <p:cNvSpPr>
            <a:spLocks noGrp="1"/>
          </p:cNvSpPr>
          <p:nvPr>
            <p:ph sz="half" idx="1"/>
          </p:nvPr>
        </p:nvSpPr>
        <p:spPr>
          <a:xfrm>
            <a:off x="457200" y="753534"/>
            <a:ext cx="4038600" cy="537263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753534"/>
            <a:ext cx="4038600" cy="537263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p:cNvSpPr/>
          <p:nvPr userDrawn="1"/>
        </p:nvSpPr>
        <p:spPr>
          <a:xfrm>
            <a:off x="0" y="0"/>
            <a:ext cx="9144000" cy="591210"/>
          </a:xfrm>
          <a:prstGeom prst="rect">
            <a:avLst/>
          </a:prstGeom>
          <a:solidFill>
            <a:srgbClr val="11175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itle 1"/>
          <p:cNvSpPr>
            <a:spLocks noGrp="1"/>
          </p:cNvSpPr>
          <p:nvPr>
            <p:ph type="title"/>
          </p:nvPr>
        </p:nvSpPr>
        <p:spPr>
          <a:xfrm>
            <a:off x="457200" y="113243"/>
            <a:ext cx="8229600" cy="364065"/>
          </a:xfrm>
        </p:spPr>
        <p:txBody>
          <a:bodyPr>
            <a:noAutofit/>
          </a:bodyPr>
          <a:lstStyle>
            <a:lvl1pPr algn="l">
              <a:defRPr sz="2800">
                <a:solidFill>
                  <a:schemeClr val="bg1"/>
                </a:solidFill>
              </a:defRPr>
            </a:lvl1pPr>
          </a:lstStyle>
          <a:p>
            <a:r>
              <a:rPr lang="en-US" dirty="0"/>
              <a:t>Click to edit Master title style</a:t>
            </a:r>
          </a:p>
        </p:txBody>
      </p:sp>
      <p:sp>
        <p:nvSpPr>
          <p:cNvPr id="11" name="Slide Number Placeholder 5"/>
          <p:cNvSpPr>
            <a:spLocks noGrp="1"/>
          </p:cNvSpPr>
          <p:nvPr>
            <p:ph type="sldNum" sz="quarter" idx="12"/>
          </p:nvPr>
        </p:nvSpPr>
        <p:spPr>
          <a:xfrm>
            <a:off x="135468" y="6492271"/>
            <a:ext cx="2455333" cy="365125"/>
          </a:xfrm>
          <a:prstGeom prst="rect">
            <a:avLst/>
          </a:prstGeom>
        </p:spPr>
        <p:txBody>
          <a:bodyPr/>
          <a:lstStyle>
            <a:lvl1pPr>
              <a:defRPr sz="1200">
                <a:solidFill>
                  <a:schemeClr val="bg1"/>
                </a:solidFill>
              </a:defRPr>
            </a:lvl1pPr>
          </a:lstStyle>
          <a:p>
            <a:fld id="{D2DCD6F3-82C8-124E-BF1C-AF322C4001F5}" type="slidenum">
              <a:rPr lang="en-US" smtClean="0"/>
              <a:pPr/>
              <a:t>‹#›</a:t>
            </a:fld>
            <a:endParaRPr lang="en-US" dirty="0"/>
          </a:p>
        </p:txBody>
      </p:sp>
    </p:spTree>
    <p:extLst>
      <p:ext uri="{BB962C8B-B14F-4D97-AF65-F5344CB8AC3E}">
        <p14:creationId xmlns:p14="http://schemas.microsoft.com/office/powerpoint/2010/main" val="139541800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95614"/>
            <a:ext cx="8229600" cy="57202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140177"/>
            <a:ext cx="8229600" cy="4985987"/>
          </a:xfrm>
          <a:prstGeom prst="rect">
            <a:avLst/>
          </a:prstGeom>
        </p:spPr>
        <p:txBody>
          <a:bodyPr vert="horz" lIns="91440" tIns="45720" rIns="91440" bIns="45720" rtlCol="0">
            <a:normAutofit/>
          </a:bodyPr>
          <a:lstStyle/>
          <a:p>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5" name="Slide Number Placeholder 5"/>
          <p:cNvSpPr>
            <a:spLocks noGrp="1"/>
          </p:cNvSpPr>
          <p:nvPr>
            <p:ph type="sldNum" sz="quarter" idx="4"/>
          </p:nvPr>
        </p:nvSpPr>
        <p:spPr>
          <a:xfrm>
            <a:off x="135468" y="6492271"/>
            <a:ext cx="2455333" cy="365125"/>
          </a:xfrm>
          <a:prstGeom prst="rect">
            <a:avLst/>
          </a:prstGeom>
        </p:spPr>
        <p:txBody>
          <a:bodyPr/>
          <a:lstStyle>
            <a:lvl1pPr>
              <a:defRPr sz="1200">
                <a:solidFill>
                  <a:schemeClr val="bg1"/>
                </a:solidFill>
              </a:defRPr>
            </a:lvl1pPr>
          </a:lstStyle>
          <a:p>
            <a:fld id="{D2DCD6F3-82C8-124E-BF1C-AF322C4001F5}" type="slidenum">
              <a:rPr lang="en-US" smtClean="0"/>
              <a:pPr/>
              <a:t>‹#›</a:t>
            </a:fld>
            <a:endParaRPr lang="en-US" dirty="0"/>
          </a:p>
        </p:txBody>
      </p:sp>
    </p:spTree>
    <p:extLst>
      <p:ext uri="{BB962C8B-B14F-4D97-AF65-F5344CB8AC3E}">
        <p14:creationId xmlns:p14="http://schemas.microsoft.com/office/powerpoint/2010/main" val="6633007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hf hdr="0" ftr="0" dt="0"/>
  <p:txStyles>
    <p:titleStyle>
      <a:lvl1pPr algn="l" defTabSz="457200" rtl="0" eaLnBrk="1" latinLnBrk="0" hangingPunct="1">
        <a:spcBef>
          <a:spcPct val="0"/>
        </a:spcBef>
        <a:buNone/>
        <a:defRPr sz="2800" kern="1200">
          <a:solidFill>
            <a:schemeClr val="tx1"/>
          </a:solidFill>
          <a:latin typeface="+mj-lt"/>
          <a:ea typeface="+mj-ea"/>
          <a:cs typeface="Arial"/>
        </a:defRPr>
      </a:lvl1pPr>
    </p:titleStyle>
    <p:bodyStyle>
      <a:lvl1pPr marL="342900" indent="-342900" algn="l" defTabSz="457200" rtl="0" eaLnBrk="1" latinLnBrk="0" hangingPunct="1">
        <a:spcBef>
          <a:spcPct val="20000"/>
        </a:spcBef>
        <a:buClrTx/>
        <a:buFont typeface="Calibri" panose="020F0502020204030204" pitchFamily="34" charset="0"/>
        <a:buChar char="•"/>
        <a:defRPr sz="2400" kern="1200">
          <a:solidFill>
            <a:schemeClr val="tx1"/>
          </a:solidFill>
          <a:latin typeface="+mn-lt"/>
          <a:ea typeface="+mn-ea"/>
          <a:cs typeface="Arial"/>
        </a:defRPr>
      </a:lvl1pPr>
      <a:lvl2pPr marL="742950" indent="-285750" algn="l" defTabSz="457200" rtl="0" eaLnBrk="1" latinLnBrk="0" hangingPunct="1">
        <a:spcBef>
          <a:spcPct val="20000"/>
        </a:spcBef>
        <a:buClrTx/>
        <a:buFont typeface="Calibri" panose="020F0502020204030204" pitchFamily="34" charset="0"/>
        <a:buChar char="−"/>
        <a:defRPr sz="2400" kern="1200">
          <a:solidFill>
            <a:schemeClr val="tx1"/>
          </a:solidFill>
          <a:latin typeface="+mn-lt"/>
          <a:ea typeface="+mn-ea"/>
          <a:cs typeface="Arial"/>
        </a:defRPr>
      </a:lvl2pPr>
      <a:lvl3pPr marL="1143000" indent="-228600" algn="l" defTabSz="457200" rtl="0" eaLnBrk="1" latinLnBrk="0" hangingPunct="1">
        <a:spcBef>
          <a:spcPct val="20000"/>
        </a:spcBef>
        <a:buClrTx/>
        <a:buFont typeface="Calibri" panose="020F0502020204030204" pitchFamily="34" charset="0"/>
        <a:buChar char="•"/>
        <a:defRPr sz="2400" kern="1200">
          <a:solidFill>
            <a:schemeClr val="tx1"/>
          </a:solidFill>
          <a:latin typeface="+mn-lt"/>
          <a:ea typeface="+mn-ea"/>
          <a:cs typeface="Arial"/>
        </a:defRPr>
      </a:lvl3pPr>
      <a:lvl4pPr marL="1600200" indent="-228600" algn="l" defTabSz="457200" rtl="0" eaLnBrk="1" latinLnBrk="0" hangingPunct="1">
        <a:spcBef>
          <a:spcPct val="20000"/>
        </a:spcBef>
        <a:buClrTx/>
        <a:buFont typeface="Calibri" panose="020F0502020204030204" pitchFamily="34" charset="0"/>
        <a:buChar char="−"/>
        <a:defRPr sz="2000" kern="1200">
          <a:solidFill>
            <a:schemeClr val="tx1"/>
          </a:solidFill>
          <a:latin typeface="+mn-lt"/>
          <a:ea typeface="+mn-ea"/>
          <a:cs typeface="Arial"/>
        </a:defRPr>
      </a:lvl4pPr>
      <a:lvl5pPr marL="2057400" indent="-228600" algn="l" defTabSz="457200" rtl="0" eaLnBrk="1" latinLnBrk="0" hangingPunct="1">
        <a:spcBef>
          <a:spcPct val="20000"/>
        </a:spcBef>
        <a:buClrTx/>
        <a:buFontTx/>
        <a:buChar char="»"/>
        <a:defRPr sz="2000" kern="1200">
          <a:solidFill>
            <a:schemeClr val="tx1"/>
          </a:solidFill>
          <a:latin typeface="+mn-lt"/>
          <a:ea typeface="+mn-ea"/>
          <a:cs typeface="Arial"/>
        </a:defRPr>
      </a:lvl5pPr>
      <a:lvl6pPr marL="2628900" indent="-3429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svg"/><Relationship Id="rId7" Type="http://schemas.openxmlformats.org/officeDocument/2006/relationships/image" Target="../media/image13.sv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9.svg"/><Relationship Id="rId4" Type="http://schemas.openxmlformats.org/officeDocument/2006/relationships/image" Target="../media/image8.png"/><Relationship Id="rId9" Type="http://schemas.openxmlformats.org/officeDocument/2006/relationships/image" Target="../media/image11.svg"/></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svg"/><Relationship Id="rId3" Type="http://schemas.openxmlformats.org/officeDocument/2006/relationships/image" Target="../media/image7.svg"/><Relationship Id="rId7" Type="http://schemas.openxmlformats.org/officeDocument/2006/relationships/image" Target="../media/image13.svg"/><Relationship Id="rId12" Type="http://schemas.openxmlformats.org/officeDocument/2006/relationships/image" Target="../media/image18.png"/><Relationship Id="rId17" Type="http://schemas.openxmlformats.org/officeDocument/2006/relationships/image" Target="../media/image21.svg"/><Relationship Id="rId2" Type="http://schemas.openxmlformats.org/officeDocument/2006/relationships/image" Target="../media/image6.png"/><Relationship Id="rId16"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9.svg"/><Relationship Id="rId15" Type="http://schemas.openxmlformats.org/officeDocument/2006/relationships/image" Target="../media/image11.svg"/><Relationship Id="rId10" Type="http://schemas.openxmlformats.org/officeDocument/2006/relationships/image" Target="../media/image16.png"/><Relationship Id="rId4" Type="http://schemas.openxmlformats.org/officeDocument/2006/relationships/image" Target="../media/image8.png"/><Relationship Id="rId9" Type="http://schemas.openxmlformats.org/officeDocument/2006/relationships/image" Target="../media/image15.svg"/><Relationship Id="rId14" Type="http://schemas.openxmlformats.org/officeDocument/2006/relationships/image" Target="../media/image10.png"/></Relationships>
</file>

<file path=ppt/slides/_rels/slide1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23.svg"/><Relationship Id="rId18" Type="http://schemas.openxmlformats.org/officeDocument/2006/relationships/image" Target="../media/image20.png"/><Relationship Id="rId3" Type="http://schemas.openxmlformats.org/officeDocument/2006/relationships/image" Target="../media/image7.svg"/><Relationship Id="rId7" Type="http://schemas.openxmlformats.org/officeDocument/2006/relationships/image" Target="../media/image13.svg"/><Relationship Id="rId12" Type="http://schemas.openxmlformats.org/officeDocument/2006/relationships/image" Target="../media/image22.png"/><Relationship Id="rId17" Type="http://schemas.openxmlformats.org/officeDocument/2006/relationships/image" Target="../media/image11.svg"/><Relationship Id="rId2" Type="http://schemas.openxmlformats.org/officeDocument/2006/relationships/image" Target="../media/image6.png"/><Relationship Id="rId16"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9.svg"/><Relationship Id="rId15" Type="http://schemas.openxmlformats.org/officeDocument/2006/relationships/image" Target="../media/image19.svg"/><Relationship Id="rId10" Type="http://schemas.openxmlformats.org/officeDocument/2006/relationships/image" Target="../media/image16.png"/><Relationship Id="rId19" Type="http://schemas.openxmlformats.org/officeDocument/2006/relationships/image" Target="../media/image21.svg"/><Relationship Id="rId4" Type="http://schemas.openxmlformats.org/officeDocument/2006/relationships/image" Target="../media/image8.png"/><Relationship Id="rId9" Type="http://schemas.openxmlformats.org/officeDocument/2006/relationships/image" Target="../media/image15.svg"/><Relationship Id="rId14" Type="http://schemas.openxmlformats.org/officeDocument/2006/relationships/image" Target="../media/image18.png"/></Relationships>
</file>

<file path=ppt/slides/_rels/slide1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23.svg"/><Relationship Id="rId18" Type="http://schemas.openxmlformats.org/officeDocument/2006/relationships/image" Target="../media/image24.png"/><Relationship Id="rId3" Type="http://schemas.openxmlformats.org/officeDocument/2006/relationships/image" Target="../media/image7.svg"/><Relationship Id="rId21" Type="http://schemas.openxmlformats.org/officeDocument/2006/relationships/image" Target="../media/image21.svg"/><Relationship Id="rId7" Type="http://schemas.openxmlformats.org/officeDocument/2006/relationships/image" Target="../media/image13.svg"/><Relationship Id="rId12" Type="http://schemas.openxmlformats.org/officeDocument/2006/relationships/image" Target="../media/image22.png"/><Relationship Id="rId17" Type="http://schemas.openxmlformats.org/officeDocument/2006/relationships/image" Target="../media/image11.svg"/><Relationship Id="rId2" Type="http://schemas.openxmlformats.org/officeDocument/2006/relationships/image" Target="../media/image6.png"/><Relationship Id="rId16" Type="http://schemas.openxmlformats.org/officeDocument/2006/relationships/image" Target="../media/image10.png"/><Relationship Id="rId20"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9.svg"/><Relationship Id="rId15" Type="http://schemas.openxmlformats.org/officeDocument/2006/relationships/image" Target="../media/image19.svg"/><Relationship Id="rId10" Type="http://schemas.openxmlformats.org/officeDocument/2006/relationships/image" Target="../media/image16.png"/><Relationship Id="rId19" Type="http://schemas.openxmlformats.org/officeDocument/2006/relationships/image" Target="../media/image25.svg"/><Relationship Id="rId4" Type="http://schemas.openxmlformats.org/officeDocument/2006/relationships/image" Target="../media/image8.png"/><Relationship Id="rId9" Type="http://schemas.openxmlformats.org/officeDocument/2006/relationships/image" Target="../media/image15.svg"/><Relationship Id="rId14" Type="http://schemas.openxmlformats.org/officeDocument/2006/relationships/image" Target="../media/image18.png"/></Relationships>
</file>

<file path=ppt/slides/_rels/slide16.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27.svg"/><Relationship Id="rId18" Type="http://schemas.openxmlformats.org/officeDocument/2006/relationships/image" Target="../media/image10.png"/><Relationship Id="rId3" Type="http://schemas.openxmlformats.org/officeDocument/2006/relationships/image" Target="../media/image7.svg"/><Relationship Id="rId21" Type="http://schemas.openxmlformats.org/officeDocument/2006/relationships/image" Target="../media/image25.svg"/><Relationship Id="rId7" Type="http://schemas.openxmlformats.org/officeDocument/2006/relationships/image" Target="../media/image13.svg"/><Relationship Id="rId12" Type="http://schemas.openxmlformats.org/officeDocument/2006/relationships/image" Target="../media/image26.png"/><Relationship Id="rId17" Type="http://schemas.openxmlformats.org/officeDocument/2006/relationships/image" Target="../media/image19.svg"/><Relationship Id="rId25" Type="http://schemas.openxmlformats.org/officeDocument/2006/relationships/image" Target="../media/image29.svg"/><Relationship Id="rId2" Type="http://schemas.openxmlformats.org/officeDocument/2006/relationships/image" Target="../media/image6.png"/><Relationship Id="rId16" Type="http://schemas.openxmlformats.org/officeDocument/2006/relationships/image" Target="../media/image18.png"/><Relationship Id="rId20"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svg"/><Relationship Id="rId24" Type="http://schemas.openxmlformats.org/officeDocument/2006/relationships/image" Target="../media/image28.png"/><Relationship Id="rId5" Type="http://schemas.openxmlformats.org/officeDocument/2006/relationships/image" Target="../media/image9.svg"/><Relationship Id="rId15" Type="http://schemas.openxmlformats.org/officeDocument/2006/relationships/image" Target="../media/image23.svg"/><Relationship Id="rId23" Type="http://schemas.openxmlformats.org/officeDocument/2006/relationships/image" Target="../media/image21.svg"/><Relationship Id="rId10" Type="http://schemas.openxmlformats.org/officeDocument/2006/relationships/image" Target="../media/image16.png"/><Relationship Id="rId19" Type="http://schemas.openxmlformats.org/officeDocument/2006/relationships/image" Target="../media/image11.svg"/><Relationship Id="rId4" Type="http://schemas.openxmlformats.org/officeDocument/2006/relationships/image" Target="../media/image8.png"/><Relationship Id="rId9" Type="http://schemas.openxmlformats.org/officeDocument/2006/relationships/image" Target="../media/image15.svg"/><Relationship Id="rId14" Type="http://schemas.openxmlformats.org/officeDocument/2006/relationships/image" Target="../media/image22.png"/><Relationship Id="rId22" Type="http://schemas.openxmlformats.org/officeDocument/2006/relationships/image" Target="../media/image20.png"/></Relationships>
</file>

<file path=ppt/slides/_rels/slide17.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27.svg"/><Relationship Id="rId18" Type="http://schemas.openxmlformats.org/officeDocument/2006/relationships/image" Target="../media/image10.png"/><Relationship Id="rId26" Type="http://schemas.openxmlformats.org/officeDocument/2006/relationships/image" Target="../media/image30.png"/><Relationship Id="rId3" Type="http://schemas.openxmlformats.org/officeDocument/2006/relationships/image" Target="../media/image7.svg"/><Relationship Id="rId21" Type="http://schemas.openxmlformats.org/officeDocument/2006/relationships/image" Target="../media/image25.svg"/><Relationship Id="rId7" Type="http://schemas.openxmlformats.org/officeDocument/2006/relationships/image" Target="../media/image13.svg"/><Relationship Id="rId12" Type="http://schemas.openxmlformats.org/officeDocument/2006/relationships/image" Target="../media/image26.png"/><Relationship Id="rId17" Type="http://schemas.openxmlformats.org/officeDocument/2006/relationships/image" Target="../media/image19.svg"/><Relationship Id="rId25" Type="http://schemas.openxmlformats.org/officeDocument/2006/relationships/image" Target="../media/image29.svg"/><Relationship Id="rId2" Type="http://schemas.openxmlformats.org/officeDocument/2006/relationships/image" Target="../media/image6.png"/><Relationship Id="rId16" Type="http://schemas.openxmlformats.org/officeDocument/2006/relationships/image" Target="../media/image18.png"/><Relationship Id="rId20"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svg"/><Relationship Id="rId24" Type="http://schemas.openxmlformats.org/officeDocument/2006/relationships/image" Target="../media/image28.png"/><Relationship Id="rId5" Type="http://schemas.openxmlformats.org/officeDocument/2006/relationships/image" Target="../media/image9.svg"/><Relationship Id="rId15" Type="http://schemas.openxmlformats.org/officeDocument/2006/relationships/image" Target="../media/image23.svg"/><Relationship Id="rId23" Type="http://schemas.openxmlformats.org/officeDocument/2006/relationships/image" Target="../media/image21.svg"/><Relationship Id="rId10" Type="http://schemas.openxmlformats.org/officeDocument/2006/relationships/image" Target="../media/image16.png"/><Relationship Id="rId19" Type="http://schemas.openxmlformats.org/officeDocument/2006/relationships/image" Target="../media/image11.svg"/><Relationship Id="rId4" Type="http://schemas.openxmlformats.org/officeDocument/2006/relationships/image" Target="../media/image8.png"/><Relationship Id="rId9" Type="http://schemas.openxmlformats.org/officeDocument/2006/relationships/image" Target="../media/image15.svg"/><Relationship Id="rId14" Type="http://schemas.openxmlformats.org/officeDocument/2006/relationships/image" Target="../media/image22.png"/><Relationship Id="rId22" Type="http://schemas.openxmlformats.org/officeDocument/2006/relationships/image" Target="../media/image20.png"/><Relationship Id="rId27" Type="http://schemas.openxmlformats.org/officeDocument/2006/relationships/image" Target="../media/image31.sv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s://www.iso.org/standard/65694.html"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hyperlink" Target="https://www.gartner.com/en" TargetMode="External"/><Relationship Id="rId3" Type="http://schemas.openxmlformats.org/officeDocument/2006/relationships/diagramLayout" Target="../diagrams/layout1.xml"/><Relationship Id="rId7" Type="http://schemas.openxmlformats.org/officeDocument/2006/relationships/hyperlink" Target="https://www.corporatecompliance.org/" TargetMode="Externa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hyperlink" Target="https://ethisphere.com/"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www.gartner.com/en/data-analytics/topics/data-governance" TargetMode="External"/><Relationship Id="rId2" Type="http://schemas.openxmlformats.org/officeDocument/2006/relationships/hyperlink" Target="https://www.corporatecompliance.org/conferences/workshops/2025-june-compliance-risk-assessment-and-management-workshop"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info.aiim.org/state-of-the-intelligent-information-management-industry-2022"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Turning Risk into Resilience: Building Smarter Assessments</a:t>
            </a:r>
          </a:p>
        </p:txBody>
      </p:sp>
      <p:sp>
        <p:nvSpPr>
          <p:cNvPr id="7" name="Subtitle 6">
            <a:extLst>
              <a:ext uri="{FF2B5EF4-FFF2-40B4-BE49-F238E27FC236}">
                <a16:creationId xmlns:a16="http://schemas.microsoft.com/office/drawing/2014/main" id="{B8FA80D0-D903-074A-BFD7-763450C8E77C}"/>
              </a:ext>
            </a:extLst>
          </p:cNvPr>
          <p:cNvSpPr>
            <a:spLocks noGrp="1"/>
          </p:cNvSpPr>
          <p:nvPr>
            <p:ph type="subTitle" idx="1"/>
          </p:nvPr>
        </p:nvSpPr>
        <p:spPr/>
        <p:txBody>
          <a:bodyPr/>
          <a:lstStyle/>
          <a:p>
            <a:r>
              <a:rPr lang="en-US" dirty="0"/>
              <a:t>Jenna Feeney, CRA</a:t>
            </a:r>
          </a:p>
        </p:txBody>
      </p:sp>
    </p:spTree>
    <p:extLst>
      <p:ext uri="{BB962C8B-B14F-4D97-AF65-F5344CB8AC3E}">
        <p14:creationId xmlns:p14="http://schemas.microsoft.com/office/powerpoint/2010/main" val="41250587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20543B-7EAF-534A-6A06-C40AF8B65F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9507B6-E13F-9B43-FA35-5B6E305E3F9F}"/>
              </a:ext>
            </a:extLst>
          </p:cNvPr>
          <p:cNvSpPr>
            <a:spLocks noGrp="1"/>
          </p:cNvSpPr>
          <p:nvPr>
            <p:ph type="title"/>
          </p:nvPr>
        </p:nvSpPr>
        <p:spPr/>
        <p:txBody>
          <a:bodyPr/>
          <a:lstStyle/>
          <a:p>
            <a:r>
              <a:rPr lang="en-US" dirty="0"/>
              <a:t>What Exactly is Risk?</a:t>
            </a:r>
          </a:p>
        </p:txBody>
      </p:sp>
      <p:sp>
        <p:nvSpPr>
          <p:cNvPr id="3" name="Slide Number Placeholder 2">
            <a:extLst>
              <a:ext uri="{FF2B5EF4-FFF2-40B4-BE49-F238E27FC236}">
                <a16:creationId xmlns:a16="http://schemas.microsoft.com/office/drawing/2014/main" id="{9FE93B07-ABDD-5BFB-C428-E51B3E2B0E5A}"/>
              </a:ext>
            </a:extLst>
          </p:cNvPr>
          <p:cNvSpPr>
            <a:spLocks noGrp="1"/>
          </p:cNvSpPr>
          <p:nvPr>
            <p:ph type="sldNum" sz="quarter" idx="12"/>
          </p:nvPr>
        </p:nvSpPr>
        <p:spPr/>
        <p:txBody>
          <a:bodyPr/>
          <a:lstStyle/>
          <a:p>
            <a:fld id="{D2DCD6F3-82C8-124E-BF1C-AF322C4001F5}" type="slidenum">
              <a:rPr lang="en-US" smtClean="0"/>
              <a:pPr/>
              <a:t>10</a:t>
            </a:fld>
            <a:endParaRPr lang="en-US" dirty="0"/>
          </a:p>
        </p:txBody>
      </p:sp>
      <p:sp>
        <p:nvSpPr>
          <p:cNvPr id="4" name="Text Placeholder 3">
            <a:extLst>
              <a:ext uri="{FF2B5EF4-FFF2-40B4-BE49-F238E27FC236}">
                <a16:creationId xmlns:a16="http://schemas.microsoft.com/office/drawing/2014/main" id="{E92B87EE-40F4-DD0B-491D-09783D7370A7}"/>
              </a:ext>
            </a:extLst>
          </p:cNvPr>
          <p:cNvSpPr>
            <a:spLocks noGrp="1"/>
          </p:cNvSpPr>
          <p:nvPr>
            <p:ph type="body" sz="quarter" idx="13"/>
          </p:nvPr>
        </p:nvSpPr>
        <p:spPr>
          <a:xfrm>
            <a:off x="457200" y="752475"/>
            <a:ext cx="4214388" cy="5165495"/>
          </a:xfrm>
        </p:spPr>
        <p:txBody>
          <a:bodyPr/>
          <a:lstStyle/>
          <a:p>
            <a:r>
              <a:rPr lang="en-US" sz="2400" b="1" dirty="0">
                <a:solidFill>
                  <a:schemeClr val="tx1"/>
                </a:solidFill>
              </a:rPr>
              <a:t>Risk: </a:t>
            </a:r>
            <a:r>
              <a:rPr lang="en-US" sz="2400" dirty="0">
                <a:solidFill>
                  <a:schemeClr val="tx1"/>
                </a:solidFill>
              </a:rPr>
              <a:t>A situation involving exposure to danger or the possibility of loss, harm, or other adverse or unwelcome circumstance; a chance or situation involving such a possibility.</a:t>
            </a:r>
            <a:endParaRPr lang="en-US" dirty="0"/>
          </a:p>
        </p:txBody>
      </p:sp>
      <p:pic>
        <p:nvPicPr>
          <p:cNvPr id="5" name="Picture 2">
            <a:extLst>
              <a:ext uri="{FF2B5EF4-FFF2-40B4-BE49-F238E27FC236}">
                <a16:creationId xmlns:a16="http://schemas.microsoft.com/office/drawing/2014/main" id="{55FC85C7-A7AE-E86F-EACF-A555A8258B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9720" y="957350"/>
            <a:ext cx="3307080" cy="496062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894E126-4EC7-BD1B-761F-2364BEB8F894}"/>
              </a:ext>
            </a:extLst>
          </p:cNvPr>
          <p:cNvSpPr txBox="1"/>
          <p:nvPr/>
        </p:nvSpPr>
        <p:spPr>
          <a:xfrm>
            <a:off x="457200" y="4809974"/>
            <a:ext cx="4214388" cy="1107996"/>
          </a:xfrm>
          <a:prstGeom prst="rect">
            <a:avLst/>
          </a:prstGeom>
          <a:noFill/>
        </p:spPr>
        <p:txBody>
          <a:bodyPr wrap="square" rtlCol="0">
            <a:spAutoFit/>
          </a:bodyPr>
          <a:lstStyle/>
          <a:p>
            <a:pPr marL="45720" indent="0">
              <a:buNone/>
            </a:pPr>
            <a:r>
              <a:rPr lang="en-US" sz="1600" i="1" dirty="0">
                <a:solidFill>
                  <a:schemeClr val="tx1"/>
                </a:solidFill>
              </a:rPr>
              <a:t>Source: Oxford English Dictionary</a:t>
            </a:r>
          </a:p>
          <a:p>
            <a:pPr marL="45720" indent="0">
              <a:buNone/>
            </a:pPr>
            <a:r>
              <a:rPr lang="en-US" sz="1600" i="1" dirty="0">
                <a:solidFill>
                  <a:schemeClr val="tx1"/>
                </a:solidFill>
              </a:rPr>
              <a:t>Image “meteor heading towards Earth” created by ChatGPT on 4/24/2025</a:t>
            </a:r>
          </a:p>
          <a:p>
            <a:endParaRPr lang="en-US" sz="1600" dirty="0"/>
          </a:p>
        </p:txBody>
      </p:sp>
    </p:spTree>
    <p:extLst>
      <p:ext uri="{BB962C8B-B14F-4D97-AF65-F5344CB8AC3E}">
        <p14:creationId xmlns:p14="http://schemas.microsoft.com/office/powerpoint/2010/main" val="3719850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ECE069-90FE-110B-3676-1F0427EE23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CC22F0-8000-85B2-EF17-EB697CE1C5A5}"/>
              </a:ext>
            </a:extLst>
          </p:cNvPr>
          <p:cNvSpPr>
            <a:spLocks noGrp="1"/>
          </p:cNvSpPr>
          <p:nvPr>
            <p:ph type="title"/>
          </p:nvPr>
        </p:nvSpPr>
        <p:spPr/>
        <p:txBody>
          <a:bodyPr/>
          <a:lstStyle/>
          <a:p>
            <a:r>
              <a:rPr lang="en-US" dirty="0"/>
              <a:t>Where Risks Lurk</a:t>
            </a:r>
          </a:p>
        </p:txBody>
      </p:sp>
      <p:sp>
        <p:nvSpPr>
          <p:cNvPr id="3" name="Slide Number Placeholder 2">
            <a:extLst>
              <a:ext uri="{FF2B5EF4-FFF2-40B4-BE49-F238E27FC236}">
                <a16:creationId xmlns:a16="http://schemas.microsoft.com/office/drawing/2014/main" id="{D6A9B5BF-895A-5F36-089D-CE1637892125}"/>
              </a:ext>
            </a:extLst>
          </p:cNvPr>
          <p:cNvSpPr>
            <a:spLocks noGrp="1"/>
          </p:cNvSpPr>
          <p:nvPr>
            <p:ph type="sldNum" sz="quarter" idx="12"/>
          </p:nvPr>
        </p:nvSpPr>
        <p:spPr/>
        <p:txBody>
          <a:bodyPr/>
          <a:lstStyle/>
          <a:p>
            <a:fld id="{D2DCD6F3-82C8-124E-BF1C-AF322C4001F5}" type="slidenum">
              <a:rPr lang="en-US" smtClean="0"/>
              <a:pPr/>
              <a:t>11</a:t>
            </a:fld>
            <a:endParaRPr lang="en-US" dirty="0"/>
          </a:p>
        </p:txBody>
      </p:sp>
      <p:sp>
        <p:nvSpPr>
          <p:cNvPr id="4" name="Text Placeholder 3">
            <a:extLst>
              <a:ext uri="{FF2B5EF4-FFF2-40B4-BE49-F238E27FC236}">
                <a16:creationId xmlns:a16="http://schemas.microsoft.com/office/drawing/2014/main" id="{D454FB6B-F1E4-4F20-5EC2-1FE1DB081EDD}"/>
              </a:ext>
            </a:extLst>
          </p:cNvPr>
          <p:cNvSpPr>
            <a:spLocks noGrp="1"/>
          </p:cNvSpPr>
          <p:nvPr>
            <p:ph type="body" sz="quarter" idx="13"/>
          </p:nvPr>
        </p:nvSpPr>
        <p:spPr>
          <a:xfrm>
            <a:off x="457200" y="752475"/>
            <a:ext cx="5798745" cy="5165495"/>
          </a:xfrm>
        </p:spPr>
        <p:txBody>
          <a:bodyPr>
            <a:normAutofit lnSpcReduction="10000"/>
          </a:bodyPr>
          <a:lstStyle/>
          <a:p>
            <a:r>
              <a:rPr lang="en-US" sz="2400" dirty="0">
                <a:solidFill>
                  <a:schemeClr val="tx1"/>
                </a:solidFill>
              </a:rPr>
              <a:t>Laws and regulations </a:t>
            </a:r>
            <a:br>
              <a:rPr lang="en-US" sz="2400" dirty="0">
                <a:solidFill>
                  <a:schemeClr val="tx1"/>
                </a:solidFill>
              </a:rPr>
            </a:br>
            <a:endParaRPr lang="en-US" sz="2400" dirty="0">
              <a:solidFill>
                <a:schemeClr val="tx1"/>
              </a:solidFill>
            </a:endParaRPr>
          </a:p>
          <a:p>
            <a:pPr marL="0" indent="0">
              <a:buNone/>
            </a:pPr>
            <a:br>
              <a:rPr lang="en-US" sz="2400" dirty="0">
                <a:solidFill>
                  <a:schemeClr val="tx1"/>
                </a:solidFill>
              </a:rPr>
            </a:br>
            <a:br>
              <a:rPr lang="en-US" sz="2400" dirty="0">
                <a:solidFill>
                  <a:schemeClr val="tx1"/>
                </a:solidFill>
              </a:rPr>
            </a:br>
            <a:br>
              <a:rPr lang="en-US" sz="2400" dirty="0">
                <a:solidFill>
                  <a:schemeClr val="tx1"/>
                </a:solidFill>
              </a:rPr>
            </a:br>
            <a:br>
              <a:rPr lang="en-US" sz="2400" dirty="0">
                <a:solidFill>
                  <a:schemeClr val="tx1"/>
                </a:solidFill>
              </a:rPr>
            </a:br>
            <a:br>
              <a:rPr lang="en-US" sz="2400" dirty="0">
                <a:solidFill>
                  <a:schemeClr val="tx1"/>
                </a:solidFill>
              </a:rPr>
            </a:br>
            <a:br>
              <a:rPr lang="en-US" sz="2400" dirty="0">
                <a:solidFill>
                  <a:schemeClr val="tx1"/>
                </a:solidFill>
              </a:rPr>
            </a:br>
            <a:br>
              <a:rPr lang="en-US" sz="2400" dirty="0">
                <a:solidFill>
                  <a:schemeClr val="tx1"/>
                </a:solidFill>
              </a:rPr>
            </a:br>
            <a:br>
              <a:rPr lang="en-US" sz="2400" dirty="0">
                <a:solidFill>
                  <a:schemeClr val="tx1"/>
                </a:solidFill>
              </a:rPr>
            </a:br>
            <a:br>
              <a:rPr lang="en-US" sz="2400" dirty="0">
                <a:solidFill>
                  <a:schemeClr val="tx1"/>
                </a:solidFill>
              </a:rPr>
            </a:br>
            <a:br>
              <a:rPr lang="en-US" sz="2400" dirty="0">
                <a:solidFill>
                  <a:schemeClr val="tx1"/>
                </a:solidFill>
              </a:rPr>
            </a:br>
            <a:br>
              <a:rPr lang="en-US" sz="2400" dirty="0">
                <a:solidFill>
                  <a:schemeClr val="tx1"/>
                </a:solidFill>
              </a:rPr>
            </a:br>
            <a:endParaRPr lang="en-US" sz="2400" dirty="0">
              <a:solidFill>
                <a:schemeClr val="tx1"/>
              </a:solidFill>
            </a:endParaRPr>
          </a:p>
          <a:p>
            <a:endParaRPr lang="en-US" dirty="0"/>
          </a:p>
        </p:txBody>
      </p:sp>
      <p:pic>
        <p:nvPicPr>
          <p:cNvPr id="5" name="Graphic 4" descr="Body builder with solid fill">
            <a:extLst>
              <a:ext uri="{FF2B5EF4-FFF2-40B4-BE49-F238E27FC236}">
                <a16:creationId xmlns:a16="http://schemas.microsoft.com/office/drawing/2014/main" id="{FDEDCF2E-93E0-CBEF-EFDF-9103B4CBB01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775008" y="5193993"/>
            <a:ext cx="1255601" cy="1255601"/>
          </a:xfrm>
          <a:prstGeom prst="rect">
            <a:avLst/>
          </a:prstGeom>
        </p:spPr>
      </p:pic>
      <p:sp>
        <p:nvSpPr>
          <p:cNvPr id="6" name="Rectangle: Rounded Corners 5">
            <a:extLst>
              <a:ext uri="{FF2B5EF4-FFF2-40B4-BE49-F238E27FC236}">
                <a16:creationId xmlns:a16="http://schemas.microsoft.com/office/drawing/2014/main" id="{50E1A194-C3E7-FBC7-5B27-9BE4C916B575}"/>
              </a:ext>
            </a:extLst>
          </p:cNvPr>
          <p:cNvSpPr/>
          <p:nvPr/>
        </p:nvSpPr>
        <p:spPr>
          <a:xfrm>
            <a:off x="5825903" y="2606059"/>
            <a:ext cx="3105339" cy="2690218"/>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B7871533-F0D7-63BC-87E5-FA7918195894}"/>
              </a:ext>
            </a:extLst>
          </p:cNvPr>
          <p:cNvGrpSpPr/>
          <p:nvPr/>
        </p:nvGrpSpPr>
        <p:grpSpPr>
          <a:xfrm>
            <a:off x="6682847" y="4511969"/>
            <a:ext cx="1403076" cy="704335"/>
            <a:chOff x="8327678" y="4045664"/>
            <a:chExt cx="1181572" cy="573696"/>
          </a:xfrm>
        </p:grpSpPr>
        <p:pic>
          <p:nvPicPr>
            <p:cNvPr id="10" name="Graphic 9" descr="Scales of justice with solid fill">
              <a:extLst>
                <a:ext uri="{FF2B5EF4-FFF2-40B4-BE49-F238E27FC236}">
                  <a16:creationId xmlns:a16="http://schemas.microsoft.com/office/drawing/2014/main" id="{94650F63-8C03-475C-D178-69DA649C591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27678" y="4059403"/>
              <a:ext cx="559957" cy="559957"/>
            </a:xfrm>
            <a:prstGeom prst="rect">
              <a:avLst/>
            </a:prstGeom>
          </p:spPr>
        </p:pic>
        <p:pic>
          <p:nvPicPr>
            <p:cNvPr id="17" name="Graphic 16" descr="Clipboard Checked with solid fill">
              <a:extLst>
                <a:ext uri="{FF2B5EF4-FFF2-40B4-BE49-F238E27FC236}">
                  <a16:creationId xmlns:a16="http://schemas.microsoft.com/office/drawing/2014/main" id="{E569397F-2AC1-457B-D8EE-0862B60806F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955478" y="4045664"/>
              <a:ext cx="553772" cy="553772"/>
            </a:xfrm>
            <a:prstGeom prst="rect">
              <a:avLst/>
            </a:prstGeom>
          </p:spPr>
        </p:pic>
      </p:grpSp>
    </p:spTree>
    <p:extLst>
      <p:ext uri="{BB962C8B-B14F-4D97-AF65-F5344CB8AC3E}">
        <p14:creationId xmlns:p14="http://schemas.microsoft.com/office/powerpoint/2010/main" val="4276892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298DB1-44C5-6CED-B145-63DE67ED26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63D18F-C9F7-DCA6-CC70-AEA4BE96039F}"/>
              </a:ext>
            </a:extLst>
          </p:cNvPr>
          <p:cNvSpPr>
            <a:spLocks noGrp="1"/>
          </p:cNvSpPr>
          <p:nvPr>
            <p:ph type="title"/>
          </p:nvPr>
        </p:nvSpPr>
        <p:spPr/>
        <p:txBody>
          <a:bodyPr/>
          <a:lstStyle/>
          <a:p>
            <a:r>
              <a:rPr lang="en-US" dirty="0"/>
              <a:t>Where Risks Lurk</a:t>
            </a:r>
          </a:p>
        </p:txBody>
      </p:sp>
      <p:sp>
        <p:nvSpPr>
          <p:cNvPr id="3" name="Slide Number Placeholder 2">
            <a:extLst>
              <a:ext uri="{FF2B5EF4-FFF2-40B4-BE49-F238E27FC236}">
                <a16:creationId xmlns:a16="http://schemas.microsoft.com/office/drawing/2014/main" id="{AC432F1B-2C5D-4C8B-0639-F2879210FBD4}"/>
              </a:ext>
            </a:extLst>
          </p:cNvPr>
          <p:cNvSpPr>
            <a:spLocks noGrp="1"/>
          </p:cNvSpPr>
          <p:nvPr>
            <p:ph type="sldNum" sz="quarter" idx="12"/>
          </p:nvPr>
        </p:nvSpPr>
        <p:spPr/>
        <p:txBody>
          <a:bodyPr/>
          <a:lstStyle/>
          <a:p>
            <a:fld id="{D2DCD6F3-82C8-124E-BF1C-AF322C4001F5}" type="slidenum">
              <a:rPr lang="en-US" smtClean="0"/>
              <a:pPr/>
              <a:t>12</a:t>
            </a:fld>
            <a:endParaRPr lang="en-US" dirty="0"/>
          </a:p>
        </p:txBody>
      </p:sp>
      <p:sp>
        <p:nvSpPr>
          <p:cNvPr id="4" name="Text Placeholder 3">
            <a:extLst>
              <a:ext uri="{FF2B5EF4-FFF2-40B4-BE49-F238E27FC236}">
                <a16:creationId xmlns:a16="http://schemas.microsoft.com/office/drawing/2014/main" id="{17982A24-E333-E162-C3F9-2E3923F09672}"/>
              </a:ext>
            </a:extLst>
          </p:cNvPr>
          <p:cNvSpPr>
            <a:spLocks noGrp="1"/>
          </p:cNvSpPr>
          <p:nvPr>
            <p:ph type="body" sz="quarter" idx="13"/>
          </p:nvPr>
        </p:nvSpPr>
        <p:spPr>
          <a:xfrm>
            <a:off x="457200" y="752475"/>
            <a:ext cx="5798745" cy="5165495"/>
          </a:xfrm>
        </p:spPr>
        <p:txBody>
          <a:bodyPr>
            <a:normAutofit lnSpcReduction="10000"/>
          </a:bodyPr>
          <a:lstStyle/>
          <a:p>
            <a:r>
              <a:rPr lang="en-US" sz="2400" dirty="0">
                <a:solidFill>
                  <a:schemeClr val="tx1"/>
                </a:solidFill>
              </a:rPr>
              <a:t>Laws and regulations </a:t>
            </a:r>
            <a:br>
              <a:rPr lang="en-US" sz="2400" dirty="0">
                <a:solidFill>
                  <a:schemeClr val="tx1"/>
                </a:solidFill>
              </a:rPr>
            </a:br>
            <a:endParaRPr lang="en-US" sz="2400" dirty="0">
              <a:solidFill>
                <a:schemeClr val="tx1"/>
              </a:solidFill>
            </a:endParaRPr>
          </a:p>
          <a:p>
            <a:r>
              <a:rPr lang="en-US" sz="2400" dirty="0">
                <a:solidFill>
                  <a:schemeClr val="tx1"/>
                </a:solidFill>
              </a:rPr>
              <a:t>Company policies</a:t>
            </a:r>
            <a:br>
              <a:rPr lang="en-US" sz="2400" dirty="0">
                <a:solidFill>
                  <a:schemeClr val="tx1"/>
                </a:solidFill>
              </a:rPr>
            </a:br>
            <a:endParaRPr lang="en-US" sz="2400" dirty="0">
              <a:solidFill>
                <a:schemeClr val="tx1"/>
              </a:solidFill>
            </a:endParaRPr>
          </a:p>
          <a:p>
            <a:pPr marL="0" indent="0">
              <a:buNone/>
            </a:pPr>
            <a:br>
              <a:rPr lang="en-US" sz="2400" dirty="0">
                <a:solidFill>
                  <a:schemeClr val="tx1"/>
                </a:solidFill>
              </a:rPr>
            </a:br>
            <a:br>
              <a:rPr lang="en-US" sz="2400" dirty="0">
                <a:solidFill>
                  <a:schemeClr val="tx1"/>
                </a:solidFill>
              </a:rPr>
            </a:br>
            <a:br>
              <a:rPr lang="en-US" sz="2400" dirty="0">
                <a:solidFill>
                  <a:schemeClr val="tx1"/>
                </a:solidFill>
              </a:rPr>
            </a:br>
            <a:br>
              <a:rPr lang="en-US" sz="2400" dirty="0">
                <a:solidFill>
                  <a:schemeClr val="tx1"/>
                </a:solidFill>
              </a:rPr>
            </a:br>
            <a:br>
              <a:rPr lang="en-US" sz="2400" dirty="0">
                <a:solidFill>
                  <a:schemeClr val="tx1"/>
                </a:solidFill>
              </a:rPr>
            </a:br>
            <a:br>
              <a:rPr lang="en-US" sz="2400" dirty="0">
                <a:solidFill>
                  <a:schemeClr val="tx1"/>
                </a:solidFill>
              </a:rPr>
            </a:br>
            <a:br>
              <a:rPr lang="en-US" sz="2400" dirty="0">
                <a:solidFill>
                  <a:schemeClr val="tx1"/>
                </a:solidFill>
              </a:rPr>
            </a:br>
            <a:br>
              <a:rPr lang="en-US" sz="2400" dirty="0">
                <a:solidFill>
                  <a:schemeClr val="tx1"/>
                </a:solidFill>
              </a:rPr>
            </a:br>
            <a:br>
              <a:rPr lang="en-US" sz="2400" dirty="0">
                <a:solidFill>
                  <a:schemeClr val="tx1"/>
                </a:solidFill>
              </a:rPr>
            </a:br>
            <a:endParaRPr lang="en-US" sz="2400" dirty="0">
              <a:solidFill>
                <a:schemeClr val="tx1"/>
              </a:solidFill>
            </a:endParaRPr>
          </a:p>
          <a:p>
            <a:endParaRPr lang="en-US" dirty="0"/>
          </a:p>
        </p:txBody>
      </p:sp>
      <p:pic>
        <p:nvPicPr>
          <p:cNvPr id="5" name="Graphic 4" descr="Body builder with solid fill">
            <a:extLst>
              <a:ext uri="{FF2B5EF4-FFF2-40B4-BE49-F238E27FC236}">
                <a16:creationId xmlns:a16="http://schemas.microsoft.com/office/drawing/2014/main" id="{BCBBAAE5-74CD-0822-B9EC-34DFBA2C0BA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775008" y="5193993"/>
            <a:ext cx="1255601" cy="1255601"/>
          </a:xfrm>
          <a:prstGeom prst="rect">
            <a:avLst/>
          </a:prstGeom>
        </p:spPr>
      </p:pic>
      <p:sp>
        <p:nvSpPr>
          <p:cNvPr id="6" name="Rectangle: Rounded Corners 5">
            <a:extLst>
              <a:ext uri="{FF2B5EF4-FFF2-40B4-BE49-F238E27FC236}">
                <a16:creationId xmlns:a16="http://schemas.microsoft.com/office/drawing/2014/main" id="{3DEFCD59-4272-1B54-6DBE-37F6EFD648FD}"/>
              </a:ext>
            </a:extLst>
          </p:cNvPr>
          <p:cNvSpPr/>
          <p:nvPr/>
        </p:nvSpPr>
        <p:spPr>
          <a:xfrm>
            <a:off x="5825903" y="2606059"/>
            <a:ext cx="3105339" cy="2690218"/>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F77BC6E3-129C-5149-072A-1E3AEE1D660D}"/>
              </a:ext>
            </a:extLst>
          </p:cNvPr>
          <p:cNvGrpSpPr/>
          <p:nvPr/>
        </p:nvGrpSpPr>
        <p:grpSpPr>
          <a:xfrm>
            <a:off x="6682847" y="4511969"/>
            <a:ext cx="2150310" cy="704335"/>
            <a:chOff x="8327678" y="4045664"/>
            <a:chExt cx="1810840" cy="573696"/>
          </a:xfrm>
        </p:grpSpPr>
        <p:pic>
          <p:nvPicPr>
            <p:cNvPr id="10" name="Graphic 9" descr="Scales of justice with solid fill">
              <a:extLst>
                <a:ext uri="{FF2B5EF4-FFF2-40B4-BE49-F238E27FC236}">
                  <a16:creationId xmlns:a16="http://schemas.microsoft.com/office/drawing/2014/main" id="{7EB8F8AA-3831-8030-774E-25D33B14212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27678" y="4059403"/>
              <a:ext cx="559957" cy="559957"/>
            </a:xfrm>
            <a:prstGeom prst="rect">
              <a:avLst/>
            </a:prstGeom>
          </p:spPr>
        </p:pic>
        <p:pic>
          <p:nvPicPr>
            <p:cNvPr id="11" name="Graphic 10" descr="Document with solid fill">
              <a:extLst>
                <a:ext uri="{FF2B5EF4-FFF2-40B4-BE49-F238E27FC236}">
                  <a16:creationId xmlns:a16="http://schemas.microsoft.com/office/drawing/2014/main" id="{CF031CE3-E086-7F9E-0470-7391655EDD8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578561" y="4059403"/>
              <a:ext cx="559957" cy="559957"/>
            </a:xfrm>
            <a:prstGeom prst="rect">
              <a:avLst/>
            </a:prstGeom>
          </p:spPr>
        </p:pic>
        <p:pic>
          <p:nvPicPr>
            <p:cNvPr id="17" name="Graphic 16" descr="Clipboard Checked with solid fill">
              <a:extLst>
                <a:ext uri="{FF2B5EF4-FFF2-40B4-BE49-F238E27FC236}">
                  <a16:creationId xmlns:a16="http://schemas.microsoft.com/office/drawing/2014/main" id="{1CBCF380-6F2F-2B51-CBBB-FC425F007AE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955478" y="4045664"/>
              <a:ext cx="553772" cy="553772"/>
            </a:xfrm>
            <a:prstGeom prst="rect">
              <a:avLst/>
            </a:prstGeom>
          </p:spPr>
        </p:pic>
      </p:grpSp>
    </p:spTree>
    <p:extLst>
      <p:ext uri="{BB962C8B-B14F-4D97-AF65-F5344CB8AC3E}">
        <p14:creationId xmlns:p14="http://schemas.microsoft.com/office/powerpoint/2010/main" val="28524514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DAEFAC-050F-4754-E6D1-7337A5D004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934AFB-F40C-682C-69D2-5BD82C21F7D8}"/>
              </a:ext>
            </a:extLst>
          </p:cNvPr>
          <p:cNvSpPr>
            <a:spLocks noGrp="1"/>
          </p:cNvSpPr>
          <p:nvPr>
            <p:ph type="title"/>
          </p:nvPr>
        </p:nvSpPr>
        <p:spPr/>
        <p:txBody>
          <a:bodyPr/>
          <a:lstStyle/>
          <a:p>
            <a:r>
              <a:rPr lang="en-US" dirty="0"/>
              <a:t>Where Risks Lurk</a:t>
            </a:r>
          </a:p>
        </p:txBody>
      </p:sp>
      <p:sp>
        <p:nvSpPr>
          <p:cNvPr id="3" name="Slide Number Placeholder 2">
            <a:extLst>
              <a:ext uri="{FF2B5EF4-FFF2-40B4-BE49-F238E27FC236}">
                <a16:creationId xmlns:a16="http://schemas.microsoft.com/office/drawing/2014/main" id="{06CA867E-42F1-1494-1DBB-C1EE47C1A95E}"/>
              </a:ext>
            </a:extLst>
          </p:cNvPr>
          <p:cNvSpPr>
            <a:spLocks noGrp="1"/>
          </p:cNvSpPr>
          <p:nvPr>
            <p:ph type="sldNum" sz="quarter" idx="12"/>
          </p:nvPr>
        </p:nvSpPr>
        <p:spPr/>
        <p:txBody>
          <a:bodyPr/>
          <a:lstStyle/>
          <a:p>
            <a:fld id="{D2DCD6F3-82C8-124E-BF1C-AF322C4001F5}" type="slidenum">
              <a:rPr lang="en-US" smtClean="0"/>
              <a:pPr/>
              <a:t>13</a:t>
            </a:fld>
            <a:endParaRPr lang="en-US" dirty="0"/>
          </a:p>
        </p:txBody>
      </p:sp>
      <p:sp>
        <p:nvSpPr>
          <p:cNvPr id="4" name="Text Placeholder 3">
            <a:extLst>
              <a:ext uri="{FF2B5EF4-FFF2-40B4-BE49-F238E27FC236}">
                <a16:creationId xmlns:a16="http://schemas.microsoft.com/office/drawing/2014/main" id="{2EE818B3-CFD9-A487-3C48-5EAEB6F272B9}"/>
              </a:ext>
            </a:extLst>
          </p:cNvPr>
          <p:cNvSpPr>
            <a:spLocks noGrp="1"/>
          </p:cNvSpPr>
          <p:nvPr>
            <p:ph type="body" sz="quarter" idx="13"/>
          </p:nvPr>
        </p:nvSpPr>
        <p:spPr>
          <a:xfrm>
            <a:off x="457200" y="752475"/>
            <a:ext cx="5798745" cy="5165495"/>
          </a:xfrm>
        </p:spPr>
        <p:txBody>
          <a:bodyPr>
            <a:normAutofit lnSpcReduction="10000"/>
          </a:bodyPr>
          <a:lstStyle/>
          <a:p>
            <a:r>
              <a:rPr lang="en-US" sz="2400" dirty="0">
                <a:solidFill>
                  <a:schemeClr val="tx1"/>
                </a:solidFill>
              </a:rPr>
              <a:t>Laws and regulations </a:t>
            </a:r>
            <a:br>
              <a:rPr lang="en-US" sz="2400" dirty="0">
                <a:solidFill>
                  <a:schemeClr val="tx1"/>
                </a:solidFill>
              </a:rPr>
            </a:br>
            <a:endParaRPr lang="en-US" sz="2400" dirty="0">
              <a:solidFill>
                <a:schemeClr val="tx1"/>
              </a:solidFill>
            </a:endParaRPr>
          </a:p>
          <a:p>
            <a:r>
              <a:rPr lang="en-US" sz="2400" dirty="0">
                <a:solidFill>
                  <a:schemeClr val="tx1"/>
                </a:solidFill>
              </a:rPr>
              <a:t>Company policies</a:t>
            </a:r>
            <a:br>
              <a:rPr lang="en-US" sz="2400" dirty="0">
                <a:solidFill>
                  <a:schemeClr val="tx1"/>
                </a:solidFill>
              </a:rPr>
            </a:br>
            <a:endParaRPr lang="en-US" sz="2400" dirty="0">
              <a:solidFill>
                <a:schemeClr val="tx1"/>
              </a:solidFill>
            </a:endParaRPr>
          </a:p>
          <a:p>
            <a:r>
              <a:rPr lang="en-US" sz="2400" dirty="0">
                <a:solidFill>
                  <a:schemeClr val="tx1"/>
                </a:solidFill>
              </a:rPr>
              <a:t>Culture, norms, tone, and expectations</a:t>
            </a:r>
            <a:br>
              <a:rPr lang="en-US" sz="2400" dirty="0">
                <a:solidFill>
                  <a:schemeClr val="tx1"/>
                </a:solidFill>
              </a:rPr>
            </a:br>
            <a:endParaRPr lang="en-US" sz="2400" dirty="0">
              <a:solidFill>
                <a:schemeClr val="tx1"/>
              </a:solidFill>
            </a:endParaRPr>
          </a:p>
          <a:p>
            <a:pPr marL="0" indent="0">
              <a:buNone/>
            </a:pPr>
            <a:br>
              <a:rPr lang="en-US" sz="2400" dirty="0">
                <a:solidFill>
                  <a:schemeClr val="tx1"/>
                </a:solidFill>
              </a:rPr>
            </a:br>
            <a:br>
              <a:rPr lang="en-US" sz="2400" dirty="0">
                <a:solidFill>
                  <a:schemeClr val="tx1"/>
                </a:solidFill>
              </a:rPr>
            </a:br>
            <a:br>
              <a:rPr lang="en-US" sz="2400" dirty="0">
                <a:solidFill>
                  <a:schemeClr val="tx1"/>
                </a:solidFill>
              </a:rPr>
            </a:br>
            <a:br>
              <a:rPr lang="en-US" sz="2400" dirty="0">
                <a:solidFill>
                  <a:schemeClr val="tx1"/>
                </a:solidFill>
              </a:rPr>
            </a:br>
            <a:br>
              <a:rPr lang="en-US" sz="2400" dirty="0">
                <a:solidFill>
                  <a:schemeClr val="tx1"/>
                </a:solidFill>
              </a:rPr>
            </a:br>
            <a:br>
              <a:rPr lang="en-US" sz="2400" dirty="0">
                <a:solidFill>
                  <a:schemeClr val="tx1"/>
                </a:solidFill>
              </a:rPr>
            </a:br>
            <a:br>
              <a:rPr lang="en-US" sz="2400" dirty="0">
                <a:solidFill>
                  <a:schemeClr val="tx1"/>
                </a:solidFill>
              </a:rPr>
            </a:br>
            <a:endParaRPr lang="en-US" sz="2400" dirty="0">
              <a:solidFill>
                <a:schemeClr val="tx1"/>
              </a:solidFill>
            </a:endParaRPr>
          </a:p>
          <a:p>
            <a:endParaRPr lang="en-US" dirty="0"/>
          </a:p>
        </p:txBody>
      </p:sp>
      <p:pic>
        <p:nvPicPr>
          <p:cNvPr id="5" name="Graphic 4" descr="Body builder with solid fill">
            <a:extLst>
              <a:ext uri="{FF2B5EF4-FFF2-40B4-BE49-F238E27FC236}">
                <a16:creationId xmlns:a16="http://schemas.microsoft.com/office/drawing/2014/main" id="{B290AC19-AE4E-5054-07A3-60C3F00AFFC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775008" y="5193993"/>
            <a:ext cx="1255601" cy="1255601"/>
          </a:xfrm>
          <a:prstGeom prst="rect">
            <a:avLst/>
          </a:prstGeom>
        </p:spPr>
      </p:pic>
      <p:sp>
        <p:nvSpPr>
          <p:cNvPr id="6" name="Rectangle: Rounded Corners 5">
            <a:extLst>
              <a:ext uri="{FF2B5EF4-FFF2-40B4-BE49-F238E27FC236}">
                <a16:creationId xmlns:a16="http://schemas.microsoft.com/office/drawing/2014/main" id="{7D638028-12D2-74F4-7975-9B03F03D3147}"/>
              </a:ext>
            </a:extLst>
          </p:cNvPr>
          <p:cNvSpPr/>
          <p:nvPr/>
        </p:nvSpPr>
        <p:spPr>
          <a:xfrm>
            <a:off x="5825903" y="2606059"/>
            <a:ext cx="3105339" cy="2690218"/>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E9B851AA-3E67-680C-28A4-E13F17C688F8}"/>
              </a:ext>
            </a:extLst>
          </p:cNvPr>
          <p:cNvGrpSpPr/>
          <p:nvPr/>
        </p:nvGrpSpPr>
        <p:grpSpPr>
          <a:xfrm>
            <a:off x="5984981" y="3856391"/>
            <a:ext cx="2848175" cy="1377491"/>
            <a:chOff x="7739985" y="3511679"/>
            <a:chExt cx="2398533" cy="1121995"/>
          </a:xfrm>
        </p:grpSpPr>
        <p:pic>
          <p:nvPicPr>
            <p:cNvPr id="10" name="Graphic 9" descr="Scales of justice with solid fill">
              <a:extLst>
                <a:ext uri="{FF2B5EF4-FFF2-40B4-BE49-F238E27FC236}">
                  <a16:creationId xmlns:a16="http://schemas.microsoft.com/office/drawing/2014/main" id="{CD36C7A8-1261-8CF9-E23A-24814A54721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27678" y="4059403"/>
              <a:ext cx="559957" cy="559957"/>
            </a:xfrm>
            <a:prstGeom prst="rect">
              <a:avLst/>
            </a:prstGeom>
          </p:spPr>
        </p:pic>
        <p:pic>
          <p:nvPicPr>
            <p:cNvPr id="11" name="Graphic 10" descr="Document with solid fill">
              <a:extLst>
                <a:ext uri="{FF2B5EF4-FFF2-40B4-BE49-F238E27FC236}">
                  <a16:creationId xmlns:a16="http://schemas.microsoft.com/office/drawing/2014/main" id="{5D6F33AB-6AB6-5305-3B45-C85FC0D3B47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578561" y="4059403"/>
              <a:ext cx="559957" cy="559957"/>
            </a:xfrm>
            <a:prstGeom prst="rect">
              <a:avLst/>
            </a:prstGeom>
          </p:spPr>
        </p:pic>
        <p:pic>
          <p:nvPicPr>
            <p:cNvPr id="12" name="Graphic 11" descr="Artificial Intelligence with solid fill">
              <a:extLst>
                <a:ext uri="{FF2B5EF4-FFF2-40B4-BE49-F238E27FC236}">
                  <a16:creationId xmlns:a16="http://schemas.microsoft.com/office/drawing/2014/main" id="{4F907825-1C8F-58CD-AF03-3FD341AF86D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739985" y="4079902"/>
              <a:ext cx="553772" cy="553772"/>
            </a:xfrm>
            <a:prstGeom prst="rect">
              <a:avLst/>
            </a:prstGeom>
          </p:spPr>
        </p:pic>
        <p:pic>
          <p:nvPicPr>
            <p:cNvPr id="13" name="Graphic 12" descr="Boardroom with solid fill">
              <a:extLst>
                <a:ext uri="{FF2B5EF4-FFF2-40B4-BE49-F238E27FC236}">
                  <a16:creationId xmlns:a16="http://schemas.microsoft.com/office/drawing/2014/main" id="{6A369279-428A-1C27-48CD-6F068027A74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030665" y="3547502"/>
              <a:ext cx="559957" cy="559957"/>
            </a:xfrm>
            <a:prstGeom prst="rect">
              <a:avLst/>
            </a:prstGeom>
          </p:spPr>
        </p:pic>
        <p:pic>
          <p:nvPicPr>
            <p:cNvPr id="16" name="Graphic 15" descr="Briefcase with solid fill">
              <a:extLst>
                <a:ext uri="{FF2B5EF4-FFF2-40B4-BE49-F238E27FC236}">
                  <a16:creationId xmlns:a16="http://schemas.microsoft.com/office/drawing/2014/main" id="{2DAFC162-3600-874C-EDDC-59BBCC06E9D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656649" y="3511679"/>
              <a:ext cx="559957" cy="559957"/>
            </a:xfrm>
            <a:prstGeom prst="rect">
              <a:avLst/>
            </a:prstGeom>
          </p:spPr>
        </p:pic>
        <p:pic>
          <p:nvPicPr>
            <p:cNvPr id="17" name="Graphic 16" descr="Clipboard Checked with solid fill">
              <a:extLst>
                <a:ext uri="{FF2B5EF4-FFF2-40B4-BE49-F238E27FC236}">
                  <a16:creationId xmlns:a16="http://schemas.microsoft.com/office/drawing/2014/main" id="{40E41152-4D67-CD12-5684-DCE9AD26053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955478" y="4045664"/>
              <a:ext cx="553772" cy="553772"/>
            </a:xfrm>
            <a:prstGeom prst="rect">
              <a:avLst/>
            </a:prstGeom>
          </p:spPr>
        </p:pic>
        <p:pic>
          <p:nvPicPr>
            <p:cNvPr id="19" name="Graphic 18" descr="Contract with solid fill">
              <a:extLst>
                <a:ext uri="{FF2B5EF4-FFF2-40B4-BE49-F238E27FC236}">
                  <a16:creationId xmlns:a16="http://schemas.microsoft.com/office/drawing/2014/main" id="{FEB976A2-35DD-8827-45D1-651E06025F19}"/>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282633" y="3511679"/>
              <a:ext cx="553772" cy="553772"/>
            </a:xfrm>
            <a:prstGeom prst="rect">
              <a:avLst/>
            </a:prstGeom>
          </p:spPr>
        </p:pic>
      </p:grpSp>
    </p:spTree>
    <p:extLst>
      <p:ext uri="{BB962C8B-B14F-4D97-AF65-F5344CB8AC3E}">
        <p14:creationId xmlns:p14="http://schemas.microsoft.com/office/powerpoint/2010/main" val="2381772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3AF8EE-2ED7-3FD3-34D6-A385213B4B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3A112C-487F-BD6E-9CF0-CD190099D62F}"/>
              </a:ext>
            </a:extLst>
          </p:cNvPr>
          <p:cNvSpPr>
            <a:spLocks noGrp="1"/>
          </p:cNvSpPr>
          <p:nvPr>
            <p:ph type="title"/>
          </p:nvPr>
        </p:nvSpPr>
        <p:spPr/>
        <p:txBody>
          <a:bodyPr/>
          <a:lstStyle/>
          <a:p>
            <a:r>
              <a:rPr lang="en-US" dirty="0"/>
              <a:t>Where Risks Lurk</a:t>
            </a:r>
          </a:p>
        </p:txBody>
      </p:sp>
      <p:sp>
        <p:nvSpPr>
          <p:cNvPr id="3" name="Slide Number Placeholder 2">
            <a:extLst>
              <a:ext uri="{FF2B5EF4-FFF2-40B4-BE49-F238E27FC236}">
                <a16:creationId xmlns:a16="http://schemas.microsoft.com/office/drawing/2014/main" id="{66FBB469-6F92-FADE-E260-404D972EC8F2}"/>
              </a:ext>
            </a:extLst>
          </p:cNvPr>
          <p:cNvSpPr>
            <a:spLocks noGrp="1"/>
          </p:cNvSpPr>
          <p:nvPr>
            <p:ph type="sldNum" sz="quarter" idx="12"/>
          </p:nvPr>
        </p:nvSpPr>
        <p:spPr/>
        <p:txBody>
          <a:bodyPr/>
          <a:lstStyle/>
          <a:p>
            <a:fld id="{D2DCD6F3-82C8-124E-BF1C-AF322C4001F5}" type="slidenum">
              <a:rPr lang="en-US" smtClean="0"/>
              <a:pPr/>
              <a:t>14</a:t>
            </a:fld>
            <a:endParaRPr lang="en-US" dirty="0"/>
          </a:p>
        </p:txBody>
      </p:sp>
      <p:sp>
        <p:nvSpPr>
          <p:cNvPr id="4" name="Text Placeholder 3">
            <a:extLst>
              <a:ext uri="{FF2B5EF4-FFF2-40B4-BE49-F238E27FC236}">
                <a16:creationId xmlns:a16="http://schemas.microsoft.com/office/drawing/2014/main" id="{EE75C433-124E-E29B-8293-4210B521ADCA}"/>
              </a:ext>
            </a:extLst>
          </p:cNvPr>
          <p:cNvSpPr>
            <a:spLocks noGrp="1"/>
          </p:cNvSpPr>
          <p:nvPr>
            <p:ph type="body" sz="quarter" idx="13"/>
          </p:nvPr>
        </p:nvSpPr>
        <p:spPr>
          <a:xfrm>
            <a:off x="457200" y="752475"/>
            <a:ext cx="5798745" cy="5165495"/>
          </a:xfrm>
        </p:spPr>
        <p:txBody>
          <a:bodyPr>
            <a:normAutofit lnSpcReduction="10000"/>
          </a:bodyPr>
          <a:lstStyle/>
          <a:p>
            <a:r>
              <a:rPr lang="en-US" sz="2400" dirty="0">
                <a:solidFill>
                  <a:schemeClr val="tx1"/>
                </a:solidFill>
              </a:rPr>
              <a:t>Laws and regulations </a:t>
            </a:r>
            <a:br>
              <a:rPr lang="en-US" sz="2400" dirty="0">
                <a:solidFill>
                  <a:schemeClr val="tx1"/>
                </a:solidFill>
              </a:rPr>
            </a:br>
            <a:endParaRPr lang="en-US" sz="2400" dirty="0">
              <a:solidFill>
                <a:schemeClr val="tx1"/>
              </a:solidFill>
            </a:endParaRPr>
          </a:p>
          <a:p>
            <a:r>
              <a:rPr lang="en-US" sz="2400" dirty="0">
                <a:solidFill>
                  <a:schemeClr val="tx1"/>
                </a:solidFill>
              </a:rPr>
              <a:t>Company policies</a:t>
            </a:r>
            <a:br>
              <a:rPr lang="en-US" sz="2400" dirty="0">
                <a:solidFill>
                  <a:schemeClr val="tx1"/>
                </a:solidFill>
              </a:rPr>
            </a:br>
            <a:endParaRPr lang="en-US" sz="2400" dirty="0">
              <a:solidFill>
                <a:schemeClr val="tx1"/>
              </a:solidFill>
            </a:endParaRPr>
          </a:p>
          <a:p>
            <a:r>
              <a:rPr lang="en-US" sz="2400" dirty="0">
                <a:solidFill>
                  <a:schemeClr val="tx1"/>
                </a:solidFill>
              </a:rPr>
              <a:t>Culture, norms, tone, and expectations</a:t>
            </a:r>
            <a:br>
              <a:rPr lang="en-US" sz="2400" dirty="0">
                <a:solidFill>
                  <a:schemeClr val="tx1"/>
                </a:solidFill>
              </a:rPr>
            </a:br>
            <a:endParaRPr lang="en-US" sz="2400" dirty="0">
              <a:solidFill>
                <a:schemeClr val="tx1"/>
              </a:solidFill>
            </a:endParaRPr>
          </a:p>
          <a:p>
            <a:r>
              <a:rPr lang="en-US" sz="2400" dirty="0">
                <a:solidFill>
                  <a:schemeClr val="tx1"/>
                </a:solidFill>
              </a:rPr>
              <a:t>Best practices</a:t>
            </a:r>
            <a:br>
              <a:rPr lang="en-US" sz="2400" dirty="0">
                <a:solidFill>
                  <a:schemeClr val="tx1"/>
                </a:solidFill>
              </a:rPr>
            </a:br>
            <a:endParaRPr lang="en-US" sz="2400" dirty="0">
              <a:solidFill>
                <a:schemeClr val="tx1"/>
              </a:solidFill>
            </a:endParaRPr>
          </a:p>
          <a:p>
            <a:pPr marL="0" indent="0">
              <a:buNone/>
            </a:pPr>
            <a:br>
              <a:rPr lang="en-US" sz="2400" dirty="0">
                <a:solidFill>
                  <a:schemeClr val="tx1"/>
                </a:solidFill>
              </a:rPr>
            </a:br>
            <a:br>
              <a:rPr lang="en-US" sz="2400" dirty="0">
                <a:solidFill>
                  <a:schemeClr val="tx1"/>
                </a:solidFill>
              </a:rPr>
            </a:br>
            <a:br>
              <a:rPr lang="en-US" sz="2400" dirty="0">
                <a:solidFill>
                  <a:schemeClr val="tx1"/>
                </a:solidFill>
              </a:rPr>
            </a:br>
            <a:br>
              <a:rPr lang="en-US" sz="2400" dirty="0">
                <a:solidFill>
                  <a:schemeClr val="tx1"/>
                </a:solidFill>
              </a:rPr>
            </a:br>
            <a:br>
              <a:rPr lang="en-US" sz="2400" dirty="0">
                <a:solidFill>
                  <a:schemeClr val="tx1"/>
                </a:solidFill>
              </a:rPr>
            </a:br>
            <a:endParaRPr lang="en-US" sz="2400" dirty="0">
              <a:solidFill>
                <a:schemeClr val="tx1"/>
              </a:solidFill>
            </a:endParaRPr>
          </a:p>
          <a:p>
            <a:endParaRPr lang="en-US" dirty="0"/>
          </a:p>
        </p:txBody>
      </p:sp>
      <p:pic>
        <p:nvPicPr>
          <p:cNvPr id="5" name="Graphic 4" descr="Body builder with solid fill">
            <a:extLst>
              <a:ext uri="{FF2B5EF4-FFF2-40B4-BE49-F238E27FC236}">
                <a16:creationId xmlns:a16="http://schemas.microsoft.com/office/drawing/2014/main" id="{304ED081-872F-D7EA-7D03-1CF8370E0EA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775008" y="5193993"/>
            <a:ext cx="1255601" cy="1255601"/>
          </a:xfrm>
          <a:prstGeom prst="rect">
            <a:avLst/>
          </a:prstGeom>
        </p:spPr>
      </p:pic>
      <p:sp>
        <p:nvSpPr>
          <p:cNvPr id="6" name="Rectangle: Rounded Corners 5">
            <a:extLst>
              <a:ext uri="{FF2B5EF4-FFF2-40B4-BE49-F238E27FC236}">
                <a16:creationId xmlns:a16="http://schemas.microsoft.com/office/drawing/2014/main" id="{C64DA58D-D311-835C-03E3-6A0C9403C9AF}"/>
              </a:ext>
            </a:extLst>
          </p:cNvPr>
          <p:cNvSpPr/>
          <p:nvPr/>
        </p:nvSpPr>
        <p:spPr>
          <a:xfrm>
            <a:off x="5825903" y="2606059"/>
            <a:ext cx="3105339" cy="2690218"/>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405EE772-98F1-DF17-3E06-97EF64C4A5E1}"/>
              </a:ext>
            </a:extLst>
          </p:cNvPr>
          <p:cNvGrpSpPr/>
          <p:nvPr/>
        </p:nvGrpSpPr>
        <p:grpSpPr>
          <a:xfrm>
            <a:off x="5984981" y="3233896"/>
            <a:ext cx="2848175" cy="1999986"/>
            <a:chOff x="7739985" y="3004644"/>
            <a:chExt cx="2398533" cy="1629030"/>
          </a:xfrm>
        </p:grpSpPr>
        <p:pic>
          <p:nvPicPr>
            <p:cNvPr id="10" name="Graphic 9" descr="Scales of justice with solid fill">
              <a:extLst>
                <a:ext uri="{FF2B5EF4-FFF2-40B4-BE49-F238E27FC236}">
                  <a16:creationId xmlns:a16="http://schemas.microsoft.com/office/drawing/2014/main" id="{192EFD0C-E57C-EF8B-E373-A88FADD169A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27678" y="4059403"/>
              <a:ext cx="559957" cy="559957"/>
            </a:xfrm>
            <a:prstGeom prst="rect">
              <a:avLst/>
            </a:prstGeom>
          </p:spPr>
        </p:pic>
        <p:pic>
          <p:nvPicPr>
            <p:cNvPr id="11" name="Graphic 10" descr="Document with solid fill">
              <a:extLst>
                <a:ext uri="{FF2B5EF4-FFF2-40B4-BE49-F238E27FC236}">
                  <a16:creationId xmlns:a16="http://schemas.microsoft.com/office/drawing/2014/main" id="{A2422279-CA94-23A4-51BA-8AF49D60038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578561" y="4059403"/>
              <a:ext cx="559957" cy="559957"/>
            </a:xfrm>
            <a:prstGeom prst="rect">
              <a:avLst/>
            </a:prstGeom>
          </p:spPr>
        </p:pic>
        <p:pic>
          <p:nvPicPr>
            <p:cNvPr id="12" name="Graphic 11" descr="Artificial Intelligence with solid fill">
              <a:extLst>
                <a:ext uri="{FF2B5EF4-FFF2-40B4-BE49-F238E27FC236}">
                  <a16:creationId xmlns:a16="http://schemas.microsoft.com/office/drawing/2014/main" id="{15630D4E-47AB-E5F0-4FC4-5D9B9EC39E0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739985" y="4079902"/>
              <a:ext cx="553772" cy="553772"/>
            </a:xfrm>
            <a:prstGeom prst="rect">
              <a:avLst/>
            </a:prstGeom>
          </p:spPr>
        </p:pic>
        <p:pic>
          <p:nvPicPr>
            <p:cNvPr id="13" name="Graphic 12" descr="Boardroom with solid fill">
              <a:extLst>
                <a:ext uri="{FF2B5EF4-FFF2-40B4-BE49-F238E27FC236}">
                  <a16:creationId xmlns:a16="http://schemas.microsoft.com/office/drawing/2014/main" id="{7F3F42A1-2463-4A20-475D-E8634EEA066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030665" y="3547502"/>
              <a:ext cx="559957" cy="559957"/>
            </a:xfrm>
            <a:prstGeom prst="rect">
              <a:avLst/>
            </a:prstGeom>
          </p:spPr>
        </p:pic>
        <p:pic>
          <p:nvPicPr>
            <p:cNvPr id="15" name="Graphic 14" descr="Books on shelf with solid fill">
              <a:extLst>
                <a:ext uri="{FF2B5EF4-FFF2-40B4-BE49-F238E27FC236}">
                  <a16:creationId xmlns:a16="http://schemas.microsoft.com/office/drawing/2014/main" id="{846B9A37-F5D6-0FA2-3238-E5A98F7E4E5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969642" y="3004644"/>
              <a:ext cx="559956" cy="559956"/>
            </a:xfrm>
            <a:prstGeom prst="rect">
              <a:avLst/>
            </a:prstGeom>
          </p:spPr>
        </p:pic>
        <p:pic>
          <p:nvPicPr>
            <p:cNvPr id="16" name="Graphic 15" descr="Briefcase with solid fill">
              <a:extLst>
                <a:ext uri="{FF2B5EF4-FFF2-40B4-BE49-F238E27FC236}">
                  <a16:creationId xmlns:a16="http://schemas.microsoft.com/office/drawing/2014/main" id="{99169A94-54C0-9E68-8861-2B1E58AE995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656649" y="3511679"/>
              <a:ext cx="559957" cy="559957"/>
            </a:xfrm>
            <a:prstGeom prst="rect">
              <a:avLst/>
            </a:prstGeom>
          </p:spPr>
        </p:pic>
        <p:pic>
          <p:nvPicPr>
            <p:cNvPr id="17" name="Graphic 16" descr="Clipboard Checked with solid fill">
              <a:extLst>
                <a:ext uri="{FF2B5EF4-FFF2-40B4-BE49-F238E27FC236}">
                  <a16:creationId xmlns:a16="http://schemas.microsoft.com/office/drawing/2014/main" id="{DDFA2077-0342-5CB7-A263-EABB4A377E1C}"/>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955478" y="4045664"/>
              <a:ext cx="553772" cy="553772"/>
            </a:xfrm>
            <a:prstGeom prst="rect">
              <a:avLst/>
            </a:prstGeom>
          </p:spPr>
        </p:pic>
        <p:pic>
          <p:nvPicPr>
            <p:cNvPr id="19" name="Graphic 18" descr="Contract with solid fill">
              <a:extLst>
                <a:ext uri="{FF2B5EF4-FFF2-40B4-BE49-F238E27FC236}">
                  <a16:creationId xmlns:a16="http://schemas.microsoft.com/office/drawing/2014/main" id="{B0A720EB-01DC-49EA-B1BF-6D4986C4C668}"/>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9282633" y="3511679"/>
              <a:ext cx="553772" cy="553772"/>
            </a:xfrm>
            <a:prstGeom prst="rect">
              <a:avLst/>
            </a:prstGeom>
          </p:spPr>
        </p:pic>
      </p:grpSp>
    </p:spTree>
    <p:extLst>
      <p:ext uri="{BB962C8B-B14F-4D97-AF65-F5344CB8AC3E}">
        <p14:creationId xmlns:p14="http://schemas.microsoft.com/office/powerpoint/2010/main" val="10357007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B5B09E-93A4-EA51-F0B7-8C35C548CF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CF8574-23BB-E8C1-BA3B-CF0A4EE17BC8}"/>
              </a:ext>
            </a:extLst>
          </p:cNvPr>
          <p:cNvSpPr>
            <a:spLocks noGrp="1"/>
          </p:cNvSpPr>
          <p:nvPr>
            <p:ph type="title"/>
          </p:nvPr>
        </p:nvSpPr>
        <p:spPr/>
        <p:txBody>
          <a:bodyPr/>
          <a:lstStyle/>
          <a:p>
            <a:r>
              <a:rPr lang="en-US" dirty="0"/>
              <a:t>Where Risks Lurk</a:t>
            </a:r>
          </a:p>
        </p:txBody>
      </p:sp>
      <p:sp>
        <p:nvSpPr>
          <p:cNvPr id="3" name="Slide Number Placeholder 2">
            <a:extLst>
              <a:ext uri="{FF2B5EF4-FFF2-40B4-BE49-F238E27FC236}">
                <a16:creationId xmlns:a16="http://schemas.microsoft.com/office/drawing/2014/main" id="{3AE7E6D2-B538-46E0-3C9C-191AC74E5119}"/>
              </a:ext>
            </a:extLst>
          </p:cNvPr>
          <p:cNvSpPr>
            <a:spLocks noGrp="1"/>
          </p:cNvSpPr>
          <p:nvPr>
            <p:ph type="sldNum" sz="quarter" idx="12"/>
          </p:nvPr>
        </p:nvSpPr>
        <p:spPr/>
        <p:txBody>
          <a:bodyPr/>
          <a:lstStyle/>
          <a:p>
            <a:fld id="{D2DCD6F3-82C8-124E-BF1C-AF322C4001F5}" type="slidenum">
              <a:rPr lang="en-US" smtClean="0"/>
              <a:pPr/>
              <a:t>15</a:t>
            </a:fld>
            <a:endParaRPr lang="en-US" dirty="0"/>
          </a:p>
        </p:txBody>
      </p:sp>
      <p:sp>
        <p:nvSpPr>
          <p:cNvPr id="4" name="Text Placeholder 3">
            <a:extLst>
              <a:ext uri="{FF2B5EF4-FFF2-40B4-BE49-F238E27FC236}">
                <a16:creationId xmlns:a16="http://schemas.microsoft.com/office/drawing/2014/main" id="{1F472259-A09D-8DE6-A350-12DF953B0178}"/>
              </a:ext>
            </a:extLst>
          </p:cNvPr>
          <p:cNvSpPr>
            <a:spLocks noGrp="1"/>
          </p:cNvSpPr>
          <p:nvPr>
            <p:ph type="body" sz="quarter" idx="13"/>
          </p:nvPr>
        </p:nvSpPr>
        <p:spPr>
          <a:xfrm>
            <a:off x="457200" y="752475"/>
            <a:ext cx="5798745" cy="5165495"/>
          </a:xfrm>
        </p:spPr>
        <p:txBody>
          <a:bodyPr>
            <a:normAutofit lnSpcReduction="10000"/>
          </a:bodyPr>
          <a:lstStyle/>
          <a:p>
            <a:r>
              <a:rPr lang="en-US" sz="2400" dirty="0">
                <a:solidFill>
                  <a:schemeClr val="tx1"/>
                </a:solidFill>
              </a:rPr>
              <a:t>Laws and regulations </a:t>
            </a:r>
            <a:br>
              <a:rPr lang="en-US" sz="2400" dirty="0">
                <a:solidFill>
                  <a:schemeClr val="tx1"/>
                </a:solidFill>
              </a:rPr>
            </a:br>
            <a:endParaRPr lang="en-US" sz="2400" dirty="0">
              <a:solidFill>
                <a:schemeClr val="tx1"/>
              </a:solidFill>
            </a:endParaRPr>
          </a:p>
          <a:p>
            <a:r>
              <a:rPr lang="en-US" sz="2400" dirty="0">
                <a:solidFill>
                  <a:schemeClr val="tx1"/>
                </a:solidFill>
              </a:rPr>
              <a:t>Company policies</a:t>
            </a:r>
            <a:br>
              <a:rPr lang="en-US" sz="2400" dirty="0">
                <a:solidFill>
                  <a:schemeClr val="tx1"/>
                </a:solidFill>
              </a:rPr>
            </a:br>
            <a:endParaRPr lang="en-US" sz="2400" dirty="0">
              <a:solidFill>
                <a:schemeClr val="tx1"/>
              </a:solidFill>
            </a:endParaRPr>
          </a:p>
          <a:p>
            <a:r>
              <a:rPr lang="en-US" sz="2400" dirty="0">
                <a:solidFill>
                  <a:schemeClr val="tx1"/>
                </a:solidFill>
              </a:rPr>
              <a:t>Culture, norms, tone, and expectations</a:t>
            </a:r>
            <a:br>
              <a:rPr lang="en-US" sz="2400" dirty="0">
                <a:solidFill>
                  <a:schemeClr val="tx1"/>
                </a:solidFill>
              </a:rPr>
            </a:br>
            <a:endParaRPr lang="en-US" sz="2400" dirty="0">
              <a:solidFill>
                <a:schemeClr val="tx1"/>
              </a:solidFill>
            </a:endParaRPr>
          </a:p>
          <a:p>
            <a:r>
              <a:rPr lang="en-US" sz="2400" dirty="0">
                <a:solidFill>
                  <a:schemeClr val="tx1"/>
                </a:solidFill>
              </a:rPr>
              <a:t>Best practices</a:t>
            </a:r>
            <a:br>
              <a:rPr lang="en-US" sz="2400" dirty="0">
                <a:solidFill>
                  <a:schemeClr val="tx1"/>
                </a:solidFill>
              </a:rPr>
            </a:br>
            <a:endParaRPr lang="en-US" sz="2400" dirty="0">
              <a:solidFill>
                <a:schemeClr val="tx1"/>
              </a:solidFill>
            </a:endParaRPr>
          </a:p>
          <a:p>
            <a:r>
              <a:rPr lang="en-US" sz="2400" dirty="0">
                <a:solidFill>
                  <a:schemeClr val="tx1"/>
                </a:solidFill>
              </a:rPr>
              <a:t>Litigation threats</a:t>
            </a:r>
            <a:br>
              <a:rPr lang="en-US" sz="2400" dirty="0">
                <a:solidFill>
                  <a:schemeClr val="tx1"/>
                </a:solidFill>
              </a:rPr>
            </a:br>
            <a:br>
              <a:rPr lang="en-US" sz="2400" dirty="0">
                <a:solidFill>
                  <a:schemeClr val="tx1"/>
                </a:solidFill>
              </a:rPr>
            </a:br>
            <a:br>
              <a:rPr lang="en-US" sz="2400" dirty="0">
                <a:solidFill>
                  <a:schemeClr val="tx1"/>
                </a:solidFill>
              </a:rPr>
            </a:br>
            <a:br>
              <a:rPr lang="en-US" sz="2400" dirty="0">
                <a:solidFill>
                  <a:schemeClr val="tx1"/>
                </a:solidFill>
              </a:rPr>
            </a:br>
            <a:br>
              <a:rPr lang="en-US" sz="2400" dirty="0">
                <a:solidFill>
                  <a:schemeClr val="tx1"/>
                </a:solidFill>
              </a:rPr>
            </a:br>
            <a:endParaRPr lang="en-US" sz="2400" dirty="0">
              <a:solidFill>
                <a:schemeClr val="tx1"/>
              </a:solidFill>
            </a:endParaRPr>
          </a:p>
          <a:p>
            <a:endParaRPr lang="en-US" dirty="0"/>
          </a:p>
        </p:txBody>
      </p:sp>
      <p:pic>
        <p:nvPicPr>
          <p:cNvPr id="5" name="Graphic 4" descr="Body builder with solid fill">
            <a:extLst>
              <a:ext uri="{FF2B5EF4-FFF2-40B4-BE49-F238E27FC236}">
                <a16:creationId xmlns:a16="http://schemas.microsoft.com/office/drawing/2014/main" id="{64742A49-1684-5F61-3BCB-AAB62954B3B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775008" y="5193993"/>
            <a:ext cx="1255601" cy="1255601"/>
          </a:xfrm>
          <a:prstGeom prst="rect">
            <a:avLst/>
          </a:prstGeom>
        </p:spPr>
      </p:pic>
      <p:sp>
        <p:nvSpPr>
          <p:cNvPr id="6" name="Rectangle: Rounded Corners 5">
            <a:extLst>
              <a:ext uri="{FF2B5EF4-FFF2-40B4-BE49-F238E27FC236}">
                <a16:creationId xmlns:a16="http://schemas.microsoft.com/office/drawing/2014/main" id="{95D024DA-5462-DF5A-0C36-826AADCDCB5C}"/>
              </a:ext>
            </a:extLst>
          </p:cNvPr>
          <p:cNvSpPr/>
          <p:nvPr/>
        </p:nvSpPr>
        <p:spPr>
          <a:xfrm>
            <a:off x="5825903" y="2606059"/>
            <a:ext cx="3105339" cy="2690218"/>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EB250300-2234-5EB7-2505-086C5F5B3BE4}"/>
              </a:ext>
            </a:extLst>
          </p:cNvPr>
          <p:cNvGrpSpPr/>
          <p:nvPr/>
        </p:nvGrpSpPr>
        <p:grpSpPr>
          <a:xfrm>
            <a:off x="5984981" y="3227876"/>
            <a:ext cx="2848175" cy="2006007"/>
            <a:chOff x="7739985" y="2999740"/>
            <a:chExt cx="2398533" cy="1633934"/>
          </a:xfrm>
        </p:grpSpPr>
        <p:pic>
          <p:nvPicPr>
            <p:cNvPr id="10" name="Graphic 9" descr="Scales of justice with solid fill">
              <a:extLst>
                <a:ext uri="{FF2B5EF4-FFF2-40B4-BE49-F238E27FC236}">
                  <a16:creationId xmlns:a16="http://schemas.microsoft.com/office/drawing/2014/main" id="{EB8CE341-81F5-12A3-2ADF-E0A1F15ECCA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27678" y="4059403"/>
              <a:ext cx="559957" cy="559957"/>
            </a:xfrm>
            <a:prstGeom prst="rect">
              <a:avLst/>
            </a:prstGeom>
          </p:spPr>
        </p:pic>
        <p:pic>
          <p:nvPicPr>
            <p:cNvPr id="11" name="Graphic 10" descr="Document with solid fill">
              <a:extLst>
                <a:ext uri="{FF2B5EF4-FFF2-40B4-BE49-F238E27FC236}">
                  <a16:creationId xmlns:a16="http://schemas.microsoft.com/office/drawing/2014/main" id="{7404F122-86DB-442F-83CE-9823C69BBB9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578561" y="4059403"/>
              <a:ext cx="559957" cy="559957"/>
            </a:xfrm>
            <a:prstGeom prst="rect">
              <a:avLst/>
            </a:prstGeom>
          </p:spPr>
        </p:pic>
        <p:pic>
          <p:nvPicPr>
            <p:cNvPr id="12" name="Graphic 11" descr="Artificial Intelligence with solid fill">
              <a:extLst>
                <a:ext uri="{FF2B5EF4-FFF2-40B4-BE49-F238E27FC236}">
                  <a16:creationId xmlns:a16="http://schemas.microsoft.com/office/drawing/2014/main" id="{83679879-A604-FB66-8BB3-CF4C2ABDC11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739985" y="4079902"/>
              <a:ext cx="553772" cy="553772"/>
            </a:xfrm>
            <a:prstGeom prst="rect">
              <a:avLst/>
            </a:prstGeom>
          </p:spPr>
        </p:pic>
        <p:pic>
          <p:nvPicPr>
            <p:cNvPr id="13" name="Graphic 12" descr="Boardroom with solid fill">
              <a:extLst>
                <a:ext uri="{FF2B5EF4-FFF2-40B4-BE49-F238E27FC236}">
                  <a16:creationId xmlns:a16="http://schemas.microsoft.com/office/drawing/2014/main" id="{E3C63F89-3985-40F4-9A5D-E3EA2020B3F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030665" y="3547502"/>
              <a:ext cx="559957" cy="559957"/>
            </a:xfrm>
            <a:prstGeom prst="rect">
              <a:avLst/>
            </a:prstGeom>
          </p:spPr>
        </p:pic>
        <p:pic>
          <p:nvPicPr>
            <p:cNvPr id="15" name="Graphic 14" descr="Books on shelf with solid fill">
              <a:extLst>
                <a:ext uri="{FF2B5EF4-FFF2-40B4-BE49-F238E27FC236}">
                  <a16:creationId xmlns:a16="http://schemas.microsoft.com/office/drawing/2014/main" id="{F06D093E-4DF8-9A2B-4395-BC1896A3BEF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969642" y="3004644"/>
              <a:ext cx="559956" cy="559956"/>
            </a:xfrm>
            <a:prstGeom prst="rect">
              <a:avLst/>
            </a:prstGeom>
          </p:spPr>
        </p:pic>
        <p:pic>
          <p:nvPicPr>
            <p:cNvPr id="16" name="Graphic 15" descr="Briefcase with solid fill">
              <a:extLst>
                <a:ext uri="{FF2B5EF4-FFF2-40B4-BE49-F238E27FC236}">
                  <a16:creationId xmlns:a16="http://schemas.microsoft.com/office/drawing/2014/main" id="{CCDA5249-96AE-BF93-3693-B477F7AAA63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656649" y="3511679"/>
              <a:ext cx="559957" cy="559957"/>
            </a:xfrm>
            <a:prstGeom prst="rect">
              <a:avLst/>
            </a:prstGeom>
          </p:spPr>
        </p:pic>
        <p:pic>
          <p:nvPicPr>
            <p:cNvPr id="17" name="Graphic 16" descr="Clipboard Checked with solid fill">
              <a:extLst>
                <a:ext uri="{FF2B5EF4-FFF2-40B4-BE49-F238E27FC236}">
                  <a16:creationId xmlns:a16="http://schemas.microsoft.com/office/drawing/2014/main" id="{A1C991E9-F093-09CB-6BA9-8CB79C7F7BCC}"/>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955478" y="4045664"/>
              <a:ext cx="553772" cy="553772"/>
            </a:xfrm>
            <a:prstGeom prst="rect">
              <a:avLst/>
            </a:prstGeom>
          </p:spPr>
        </p:pic>
        <p:pic>
          <p:nvPicPr>
            <p:cNvPr id="18" name="Graphic 17" descr="Gavel with solid fill">
              <a:extLst>
                <a:ext uri="{FF2B5EF4-FFF2-40B4-BE49-F238E27FC236}">
                  <a16:creationId xmlns:a16="http://schemas.microsoft.com/office/drawing/2014/main" id="{05827033-8EA4-3918-82C6-7E37417A0CB2}"/>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8343658" y="2999740"/>
              <a:ext cx="559957" cy="559957"/>
            </a:xfrm>
            <a:prstGeom prst="rect">
              <a:avLst/>
            </a:prstGeom>
          </p:spPr>
        </p:pic>
        <p:pic>
          <p:nvPicPr>
            <p:cNvPr id="19" name="Graphic 18" descr="Contract with solid fill">
              <a:extLst>
                <a:ext uri="{FF2B5EF4-FFF2-40B4-BE49-F238E27FC236}">
                  <a16:creationId xmlns:a16="http://schemas.microsoft.com/office/drawing/2014/main" id="{E4535C3D-6DEA-260D-A6AC-FD0A85E82677}"/>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9282633" y="3511679"/>
              <a:ext cx="553772" cy="553772"/>
            </a:xfrm>
            <a:prstGeom prst="rect">
              <a:avLst/>
            </a:prstGeom>
          </p:spPr>
        </p:pic>
      </p:grpSp>
    </p:spTree>
    <p:extLst>
      <p:ext uri="{BB962C8B-B14F-4D97-AF65-F5344CB8AC3E}">
        <p14:creationId xmlns:p14="http://schemas.microsoft.com/office/powerpoint/2010/main" val="24419690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EDCAEE-2788-A32B-9399-F93596BE2E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E74212-D5A1-4A7B-EA25-5B1B7266D9BE}"/>
              </a:ext>
            </a:extLst>
          </p:cNvPr>
          <p:cNvSpPr>
            <a:spLocks noGrp="1"/>
          </p:cNvSpPr>
          <p:nvPr>
            <p:ph type="title"/>
          </p:nvPr>
        </p:nvSpPr>
        <p:spPr/>
        <p:txBody>
          <a:bodyPr/>
          <a:lstStyle/>
          <a:p>
            <a:r>
              <a:rPr lang="en-US" dirty="0"/>
              <a:t>Where Risks Lurk</a:t>
            </a:r>
          </a:p>
        </p:txBody>
      </p:sp>
      <p:sp>
        <p:nvSpPr>
          <p:cNvPr id="3" name="Slide Number Placeholder 2">
            <a:extLst>
              <a:ext uri="{FF2B5EF4-FFF2-40B4-BE49-F238E27FC236}">
                <a16:creationId xmlns:a16="http://schemas.microsoft.com/office/drawing/2014/main" id="{FF68356C-5D3E-B6EF-9C3C-070193A4A989}"/>
              </a:ext>
            </a:extLst>
          </p:cNvPr>
          <p:cNvSpPr>
            <a:spLocks noGrp="1"/>
          </p:cNvSpPr>
          <p:nvPr>
            <p:ph type="sldNum" sz="quarter" idx="12"/>
          </p:nvPr>
        </p:nvSpPr>
        <p:spPr/>
        <p:txBody>
          <a:bodyPr/>
          <a:lstStyle/>
          <a:p>
            <a:fld id="{D2DCD6F3-82C8-124E-BF1C-AF322C4001F5}" type="slidenum">
              <a:rPr lang="en-US" smtClean="0"/>
              <a:pPr/>
              <a:t>16</a:t>
            </a:fld>
            <a:endParaRPr lang="en-US" dirty="0"/>
          </a:p>
        </p:txBody>
      </p:sp>
      <p:sp>
        <p:nvSpPr>
          <p:cNvPr id="4" name="Text Placeholder 3">
            <a:extLst>
              <a:ext uri="{FF2B5EF4-FFF2-40B4-BE49-F238E27FC236}">
                <a16:creationId xmlns:a16="http://schemas.microsoft.com/office/drawing/2014/main" id="{9289A7AC-BF4A-DBEE-0C44-F2E9F80B1CC5}"/>
              </a:ext>
            </a:extLst>
          </p:cNvPr>
          <p:cNvSpPr>
            <a:spLocks noGrp="1"/>
          </p:cNvSpPr>
          <p:nvPr>
            <p:ph type="body" sz="quarter" idx="13"/>
          </p:nvPr>
        </p:nvSpPr>
        <p:spPr>
          <a:xfrm>
            <a:off x="457200" y="752475"/>
            <a:ext cx="5798745" cy="5165495"/>
          </a:xfrm>
        </p:spPr>
        <p:txBody>
          <a:bodyPr>
            <a:normAutofit lnSpcReduction="10000"/>
          </a:bodyPr>
          <a:lstStyle/>
          <a:p>
            <a:r>
              <a:rPr lang="en-US" sz="2400" dirty="0">
                <a:solidFill>
                  <a:schemeClr val="tx1"/>
                </a:solidFill>
              </a:rPr>
              <a:t>Laws and regulations </a:t>
            </a:r>
            <a:br>
              <a:rPr lang="en-US" sz="2400" dirty="0">
                <a:solidFill>
                  <a:schemeClr val="tx1"/>
                </a:solidFill>
              </a:rPr>
            </a:br>
            <a:endParaRPr lang="en-US" sz="2400" dirty="0">
              <a:solidFill>
                <a:schemeClr val="tx1"/>
              </a:solidFill>
            </a:endParaRPr>
          </a:p>
          <a:p>
            <a:r>
              <a:rPr lang="en-US" sz="2400" dirty="0">
                <a:solidFill>
                  <a:schemeClr val="tx1"/>
                </a:solidFill>
              </a:rPr>
              <a:t>Company policies</a:t>
            </a:r>
            <a:br>
              <a:rPr lang="en-US" sz="2400" dirty="0">
                <a:solidFill>
                  <a:schemeClr val="tx1"/>
                </a:solidFill>
              </a:rPr>
            </a:br>
            <a:endParaRPr lang="en-US" sz="2400" dirty="0">
              <a:solidFill>
                <a:schemeClr val="tx1"/>
              </a:solidFill>
            </a:endParaRPr>
          </a:p>
          <a:p>
            <a:r>
              <a:rPr lang="en-US" sz="2400" dirty="0">
                <a:solidFill>
                  <a:schemeClr val="tx1"/>
                </a:solidFill>
              </a:rPr>
              <a:t>Culture, norms, tone, and expectations</a:t>
            </a:r>
            <a:br>
              <a:rPr lang="en-US" sz="2400" dirty="0">
                <a:solidFill>
                  <a:schemeClr val="tx1"/>
                </a:solidFill>
              </a:rPr>
            </a:br>
            <a:endParaRPr lang="en-US" sz="2400" dirty="0">
              <a:solidFill>
                <a:schemeClr val="tx1"/>
              </a:solidFill>
            </a:endParaRPr>
          </a:p>
          <a:p>
            <a:r>
              <a:rPr lang="en-US" sz="2400" dirty="0">
                <a:solidFill>
                  <a:schemeClr val="tx1"/>
                </a:solidFill>
              </a:rPr>
              <a:t>Best practices</a:t>
            </a:r>
            <a:br>
              <a:rPr lang="en-US" sz="2400" dirty="0">
                <a:solidFill>
                  <a:schemeClr val="tx1"/>
                </a:solidFill>
              </a:rPr>
            </a:br>
            <a:endParaRPr lang="en-US" sz="2400" dirty="0">
              <a:solidFill>
                <a:schemeClr val="tx1"/>
              </a:solidFill>
            </a:endParaRPr>
          </a:p>
          <a:p>
            <a:r>
              <a:rPr lang="en-US" sz="2400" dirty="0">
                <a:solidFill>
                  <a:schemeClr val="tx1"/>
                </a:solidFill>
              </a:rPr>
              <a:t>Litigation threats</a:t>
            </a:r>
            <a:br>
              <a:rPr lang="en-US" sz="2400" dirty="0">
                <a:solidFill>
                  <a:schemeClr val="tx1"/>
                </a:solidFill>
              </a:rPr>
            </a:br>
            <a:endParaRPr lang="en-US" sz="2400" dirty="0">
              <a:solidFill>
                <a:schemeClr val="tx1"/>
              </a:solidFill>
            </a:endParaRPr>
          </a:p>
          <a:p>
            <a:r>
              <a:rPr lang="en-US" sz="2400" dirty="0">
                <a:solidFill>
                  <a:schemeClr val="tx1"/>
                </a:solidFill>
              </a:rPr>
              <a:t>Business operations and activities</a:t>
            </a:r>
            <a:br>
              <a:rPr lang="en-US" sz="2400" dirty="0">
                <a:solidFill>
                  <a:schemeClr val="tx1"/>
                </a:solidFill>
              </a:rPr>
            </a:br>
            <a:br>
              <a:rPr lang="en-US" sz="2400" dirty="0">
                <a:solidFill>
                  <a:schemeClr val="tx1"/>
                </a:solidFill>
              </a:rPr>
            </a:br>
            <a:endParaRPr lang="en-US" sz="2400" dirty="0">
              <a:solidFill>
                <a:schemeClr val="tx1"/>
              </a:solidFill>
            </a:endParaRPr>
          </a:p>
          <a:p>
            <a:endParaRPr lang="en-US" dirty="0"/>
          </a:p>
        </p:txBody>
      </p:sp>
      <p:pic>
        <p:nvPicPr>
          <p:cNvPr id="5" name="Graphic 4" descr="Body builder with solid fill">
            <a:extLst>
              <a:ext uri="{FF2B5EF4-FFF2-40B4-BE49-F238E27FC236}">
                <a16:creationId xmlns:a16="http://schemas.microsoft.com/office/drawing/2014/main" id="{4CA335F2-E4BD-D38E-EBF9-1A3586B870D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775008" y="5193993"/>
            <a:ext cx="1255601" cy="1255601"/>
          </a:xfrm>
          <a:prstGeom prst="rect">
            <a:avLst/>
          </a:prstGeom>
        </p:spPr>
      </p:pic>
      <p:sp>
        <p:nvSpPr>
          <p:cNvPr id="6" name="Rectangle: Rounded Corners 5">
            <a:extLst>
              <a:ext uri="{FF2B5EF4-FFF2-40B4-BE49-F238E27FC236}">
                <a16:creationId xmlns:a16="http://schemas.microsoft.com/office/drawing/2014/main" id="{45854583-C5C4-82B2-371B-A3B7BB662B63}"/>
              </a:ext>
            </a:extLst>
          </p:cNvPr>
          <p:cNvSpPr/>
          <p:nvPr/>
        </p:nvSpPr>
        <p:spPr>
          <a:xfrm>
            <a:off x="5825903" y="2606059"/>
            <a:ext cx="3105339" cy="2690218"/>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CDCFAE2A-66C3-CAAD-EB27-04E1A9779511}"/>
              </a:ext>
            </a:extLst>
          </p:cNvPr>
          <p:cNvGrpSpPr/>
          <p:nvPr/>
        </p:nvGrpSpPr>
        <p:grpSpPr>
          <a:xfrm>
            <a:off x="5962160" y="3227876"/>
            <a:ext cx="2881295" cy="2006007"/>
            <a:chOff x="7720766" y="2999740"/>
            <a:chExt cx="2426424" cy="1633934"/>
          </a:xfrm>
        </p:grpSpPr>
        <p:pic>
          <p:nvPicPr>
            <p:cNvPr id="10" name="Graphic 9" descr="Scales of justice with solid fill">
              <a:extLst>
                <a:ext uri="{FF2B5EF4-FFF2-40B4-BE49-F238E27FC236}">
                  <a16:creationId xmlns:a16="http://schemas.microsoft.com/office/drawing/2014/main" id="{DCF7FB47-9E32-F65E-4305-97AE3C40188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27678" y="4059403"/>
              <a:ext cx="559957" cy="559957"/>
            </a:xfrm>
            <a:prstGeom prst="rect">
              <a:avLst/>
            </a:prstGeom>
          </p:spPr>
        </p:pic>
        <p:pic>
          <p:nvPicPr>
            <p:cNvPr id="11" name="Graphic 10" descr="Document with solid fill">
              <a:extLst>
                <a:ext uri="{FF2B5EF4-FFF2-40B4-BE49-F238E27FC236}">
                  <a16:creationId xmlns:a16="http://schemas.microsoft.com/office/drawing/2014/main" id="{0C7C2696-5782-0EF5-CA5E-9CB1B6E2881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578561" y="4059403"/>
              <a:ext cx="559957" cy="559957"/>
            </a:xfrm>
            <a:prstGeom prst="rect">
              <a:avLst/>
            </a:prstGeom>
          </p:spPr>
        </p:pic>
        <p:pic>
          <p:nvPicPr>
            <p:cNvPr id="12" name="Graphic 11" descr="Artificial Intelligence with solid fill">
              <a:extLst>
                <a:ext uri="{FF2B5EF4-FFF2-40B4-BE49-F238E27FC236}">
                  <a16:creationId xmlns:a16="http://schemas.microsoft.com/office/drawing/2014/main" id="{A566EC4D-6567-45C7-F7FF-886F2A7F602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739985" y="4079902"/>
              <a:ext cx="553772" cy="553772"/>
            </a:xfrm>
            <a:prstGeom prst="rect">
              <a:avLst/>
            </a:prstGeom>
          </p:spPr>
        </p:pic>
        <p:pic>
          <p:nvPicPr>
            <p:cNvPr id="13" name="Graphic 12" descr="Boardroom with solid fill">
              <a:extLst>
                <a:ext uri="{FF2B5EF4-FFF2-40B4-BE49-F238E27FC236}">
                  <a16:creationId xmlns:a16="http://schemas.microsoft.com/office/drawing/2014/main" id="{5C6AE22C-7E38-7F57-9B2C-F194591FE56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030665" y="3547502"/>
              <a:ext cx="559957" cy="559957"/>
            </a:xfrm>
            <a:prstGeom prst="rect">
              <a:avLst/>
            </a:prstGeom>
          </p:spPr>
        </p:pic>
        <p:pic>
          <p:nvPicPr>
            <p:cNvPr id="14" name="Graphic 13" descr="Books with solid fill">
              <a:extLst>
                <a:ext uri="{FF2B5EF4-FFF2-40B4-BE49-F238E27FC236}">
                  <a16:creationId xmlns:a16="http://schemas.microsoft.com/office/drawing/2014/main" id="{B801B4E6-D763-11AF-956A-96597264516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720766" y="3014229"/>
              <a:ext cx="553772" cy="553772"/>
            </a:xfrm>
            <a:prstGeom prst="rect">
              <a:avLst/>
            </a:prstGeom>
          </p:spPr>
        </p:pic>
        <p:pic>
          <p:nvPicPr>
            <p:cNvPr id="15" name="Graphic 14" descr="Books on shelf with solid fill">
              <a:extLst>
                <a:ext uri="{FF2B5EF4-FFF2-40B4-BE49-F238E27FC236}">
                  <a16:creationId xmlns:a16="http://schemas.microsoft.com/office/drawing/2014/main" id="{233E31E1-7B08-5B4A-604F-BE77E60EBF8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969642" y="3004644"/>
              <a:ext cx="559956" cy="559956"/>
            </a:xfrm>
            <a:prstGeom prst="rect">
              <a:avLst/>
            </a:prstGeom>
          </p:spPr>
        </p:pic>
        <p:pic>
          <p:nvPicPr>
            <p:cNvPr id="16" name="Graphic 15" descr="Briefcase with solid fill">
              <a:extLst>
                <a:ext uri="{FF2B5EF4-FFF2-40B4-BE49-F238E27FC236}">
                  <a16:creationId xmlns:a16="http://schemas.microsoft.com/office/drawing/2014/main" id="{D90DF8E5-3474-B427-8F16-C19D45264DE2}"/>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656649" y="3511679"/>
              <a:ext cx="559957" cy="559957"/>
            </a:xfrm>
            <a:prstGeom prst="rect">
              <a:avLst/>
            </a:prstGeom>
          </p:spPr>
        </p:pic>
        <p:pic>
          <p:nvPicPr>
            <p:cNvPr id="17" name="Graphic 16" descr="Clipboard Checked with solid fill">
              <a:extLst>
                <a:ext uri="{FF2B5EF4-FFF2-40B4-BE49-F238E27FC236}">
                  <a16:creationId xmlns:a16="http://schemas.microsoft.com/office/drawing/2014/main" id="{8040E233-AD59-9A5F-9F8A-D115DE282F90}"/>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8955478" y="4045664"/>
              <a:ext cx="553772" cy="553772"/>
            </a:xfrm>
            <a:prstGeom prst="rect">
              <a:avLst/>
            </a:prstGeom>
          </p:spPr>
        </p:pic>
        <p:pic>
          <p:nvPicPr>
            <p:cNvPr id="18" name="Graphic 17" descr="Gavel with solid fill">
              <a:extLst>
                <a:ext uri="{FF2B5EF4-FFF2-40B4-BE49-F238E27FC236}">
                  <a16:creationId xmlns:a16="http://schemas.microsoft.com/office/drawing/2014/main" id="{CCF6979B-2115-587C-65FC-EF080EC36DD1}"/>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8343658" y="2999740"/>
              <a:ext cx="559957" cy="559957"/>
            </a:xfrm>
            <a:prstGeom prst="rect">
              <a:avLst/>
            </a:prstGeom>
          </p:spPr>
        </p:pic>
        <p:pic>
          <p:nvPicPr>
            <p:cNvPr id="19" name="Graphic 18" descr="Contract with solid fill">
              <a:extLst>
                <a:ext uri="{FF2B5EF4-FFF2-40B4-BE49-F238E27FC236}">
                  <a16:creationId xmlns:a16="http://schemas.microsoft.com/office/drawing/2014/main" id="{A772C172-724D-388F-B1C4-5BBF3FCCAC91}"/>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9282633" y="3511679"/>
              <a:ext cx="553772" cy="553772"/>
            </a:xfrm>
            <a:prstGeom prst="rect">
              <a:avLst/>
            </a:prstGeom>
          </p:spPr>
        </p:pic>
        <p:pic>
          <p:nvPicPr>
            <p:cNvPr id="20" name="Graphic 19" descr="Handshake with solid fill">
              <a:extLst>
                <a:ext uri="{FF2B5EF4-FFF2-40B4-BE49-F238E27FC236}">
                  <a16:creationId xmlns:a16="http://schemas.microsoft.com/office/drawing/2014/main" id="{F0F3487E-7E2D-7235-5D37-7550277C1F59}"/>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9593418" y="3023237"/>
              <a:ext cx="553772" cy="553772"/>
            </a:xfrm>
            <a:prstGeom prst="rect">
              <a:avLst/>
            </a:prstGeom>
          </p:spPr>
        </p:pic>
      </p:grpSp>
    </p:spTree>
    <p:extLst>
      <p:ext uri="{BB962C8B-B14F-4D97-AF65-F5344CB8AC3E}">
        <p14:creationId xmlns:p14="http://schemas.microsoft.com/office/powerpoint/2010/main" val="17555423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AC669D-1EDD-9E37-72E9-2D014726BC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A09C91-E8A0-3D1A-2DF9-B63CF25ECC9F}"/>
              </a:ext>
            </a:extLst>
          </p:cNvPr>
          <p:cNvSpPr>
            <a:spLocks noGrp="1"/>
          </p:cNvSpPr>
          <p:nvPr>
            <p:ph type="title"/>
          </p:nvPr>
        </p:nvSpPr>
        <p:spPr/>
        <p:txBody>
          <a:bodyPr/>
          <a:lstStyle/>
          <a:p>
            <a:r>
              <a:rPr lang="en-US" dirty="0"/>
              <a:t>Where Risks Lurk</a:t>
            </a:r>
          </a:p>
        </p:txBody>
      </p:sp>
      <p:sp>
        <p:nvSpPr>
          <p:cNvPr id="3" name="Slide Number Placeholder 2">
            <a:extLst>
              <a:ext uri="{FF2B5EF4-FFF2-40B4-BE49-F238E27FC236}">
                <a16:creationId xmlns:a16="http://schemas.microsoft.com/office/drawing/2014/main" id="{1F7D8A81-4EB9-02F8-F7AC-346E62BD2BC2}"/>
              </a:ext>
            </a:extLst>
          </p:cNvPr>
          <p:cNvSpPr>
            <a:spLocks noGrp="1"/>
          </p:cNvSpPr>
          <p:nvPr>
            <p:ph type="sldNum" sz="quarter" idx="12"/>
          </p:nvPr>
        </p:nvSpPr>
        <p:spPr/>
        <p:txBody>
          <a:bodyPr/>
          <a:lstStyle/>
          <a:p>
            <a:fld id="{D2DCD6F3-82C8-124E-BF1C-AF322C4001F5}" type="slidenum">
              <a:rPr lang="en-US" smtClean="0"/>
              <a:pPr/>
              <a:t>17</a:t>
            </a:fld>
            <a:endParaRPr lang="en-US" dirty="0"/>
          </a:p>
        </p:txBody>
      </p:sp>
      <p:sp>
        <p:nvSpPr>
          <p:cNvPr id="4" name="Text Placeholder 3">
            <a:extLst>
              <a:ext uri="{FF2B5EF4-FFF2-40B4-BE49-F238E27FC236}">
                <a16:creationId xmlns:a16="http://schemas.microsoft.com/office/drawing/2014/main" id="{8158829A-736D-7EBC-0575-6DFD2307F5B5}"/>
              </a:ext>
            </a:extLst>
          </p:cNvPr>
          <p:cNvSpPr>
            <a:spLocks noGrp="1"/>
          </p:cNvSpPr>
          <p:nvPr>
            <p:ph type="body" sz="quarter" idx="13"/>
          </p:nvPr>
        </p:nvSpPr>
        <p:spPr>
          <a:xfrm>
            <a:off x="457200" y="752475"/>
            <a:ext cx="5798745" cy="5165495"/>
          </a:xfrm>
        </p:spPr>
        <p:txBody>
          <a:bodyPr>
            <a:normAutofit lnSpcReduction="10000"/>
          </a:bodyPr>
          <a:lstStyle/>
          <a:p>
            <a:r>
              <a:rPr lang="en-US" sz="2400" dirty="0">
                <a:solidFill>
                  <a:schemeClr val="tx1"/>
                </a:solidFill>
              </a:rPr>
              <a:t>Laws and regulations </a:t>
            </a:r>
            <a:br>
              <a:rPr lang="en-US" sz="2400" dirty="0">
                <a:solidFill>
                  <a:schemeClr val="tx1"/>
                </a:solidFill>
              </a:rPr>
            </a:br>
            <a:endParaRPr lang="en-US" sz="2400" dirty="0">
              <a:solidFill>
                <a:schemeClr val="tx1"/>
              </a:solidFill>
            </a:endParaRPr>
          </a:p>
          <a:p>
            <a:r>
              <a:rPr lang="en-US" sz="2400" dirty="0">
                <a:solidFill>
                  <a:schemeClr val="tx1"/>
                </a:solidFill>
              </a:rPr>
              <a:t>Company policies</a:t>
            </a:r>
            <a:br>
              <a:rPr lang="en-US" sz="2400" dirty="0">
                <a:solidFill>
                  <a:schemeClr val="tx1"/>
                </a:solidFill>
              </a:rPr>
            </a:br>
            <a:endParaRPr lang="en-US" sz="2400" dirty="0">
              <a:solidFill>
                <a:schemeClr val="tx1"/>
              </a:solidFill>
            </a:endParaRPr>
          </a:p>
          <a:p>
            <a:r>
              <a:rPr lang="en-US" sz="2400" dirty="0">
                <a:solidFill>
                  <a:schemeClr val="tx1"/>
                </a:solidFill>
              </a:rPr>
              <a:t>Culture, norms, tone, and expectations</a:t>
            </a:r>
            <a:br>
              <a:rPr lang="en-US" sz="2400" dirty="0">
                <a:solidFill>
                  <a:schemeClr val="tx1"/>
                </a:solidFill>
              </a:rPr>
            </a:br>
            <a:endParaRPr lang="en-US" sz="2400" dirty="0">
              <a:solidFill>
                <a:schemeClr val="tx1"/>
              </a:solidFill>
            </a:endParaRPr>
          </a:p>
          <a:p>
            <a:r>
              <a:rPr lang="en-US" sz="2400" dirty="0">
                <a:solidFill>
                  <a:schemeClr val="tx1"/>
                </a:solidFill>
              </a:rPr>
              <a:t>Best practices</a:t>
            </a:r>
            <a:br>
              <a:rPr lang="en-US" sz="2400" dirty="0">
                <a:solidFill>
                  <a:schemeClr val="tx1"/>
                </a:solidFill>
              </a:rPr>
            </a:br>
            <a:endParaRPr lang="en-US" sz="2400" dirty="0">
              <a:solidFill>
                <a:schemeClr val="tx1"/>
              </a:solidFill>
            </a:endParaRPr>
          </a:p>
          <a:p>
            <a:r>
              <a:rPr lang="en-US" sz="2400" dirty="0">
                <a:solidFill>
                  <a:schemeClr val="tx1"/>
                </a:solidFill>
              </a:rPr>
              <a:t>Litigation threats</a:t>
            </a:r>
            <a:br>
              <a:rPr lang="en-US" sz="2400" dirty="0">
                <a:solidFill>
                  <a:schemeClr val="tx1"/>
                </a:solidFill>
              </a:rPr>
            </a:br>
            <a:endParaRPr lang="en-US" sz="2400" dirty="0">
              <a:solidFill>
                <a:schemeClr val="tx1"/>
              </a:solidFill>
            </a:endParaRPr>
          </a:p>
          <a:p>
            <a:r>
              <a:rPr lang="en-US" sz="2400" dirty="0">
                <a:solidFill>
                  <a:schemeClr val="tx1"/>
                </a:solidFill>
              </a:rPr>
              <a:t>Business operations and activities</a:t>
            </a:r>
            <a:br>
              <a:rPr lang="en-US" sz="2400" dirty="0">
                <a:solidFill>
                  <a:schemeClr val="tx1"/>
                </a:solidFill>
              </a:rPr>
            </a:br>
            <a:endParaRPr lang="en-US" sz="2400" dirty="0">
              <a:solidFill>
                <a:schemeClr val="tx1"/>
              </a:solidFill>
            </a:endParaRPr>
          </a:p>
          <a:p>
            <a:r>
              <a:rPr lang="en-US" sz="2400" dirty="0">
                <a:solidFill>
                  <a:schemeClr val="tx1"/>
                </a:solidFill>
              </a:rPr>
              <a:t>People</a:t>
            </a:r>
          </a:p>
          <a:p>
            <a:endParaRPr lang="en-US" sz="2400" dirty="0">
              <a:solidFill>
                <a:schemeClr val="tx1"/>
              </a:solidFill>
            </a:endParaRPr>
          </a:p>
          <a:p>
            <a:endParaRPr lang="en-US" dirty="0"/>
          </a:p>
        </p:txBody>
      </p:sp>
      <p:pic>
        <p:nvPicPr>
          <p:cNvPr id="5" name="Graphic 4" descr="Body builder with solid fill">
            <a:extLst>
              <a:ext uri="{FF2B5EF4-FFF2-40B4-BE49-F238E27FC236}">
                <a16:creationId xmlns:a16="http://schemas.microsoft.com/office/drawing/2014/main" id="{D418AF66-FFAF-5D0F-AA51-E7DBCBA7668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775008" y="5193993"/>
            <a:ext cx="1255601" cy="1255601"/>
          </a:xfrm>
          <a:prstGeom prst="rect">
            <a:avLst/>
          </a:prstGeom>
        </p:spPr>
      </p:pic>
      <p:sp>
        <p:nvSpPr>
          <p:cNvPr id="6" name="Rectangle: Rounded Corners 5">
            <a:extLst>
              <a:ext uri="{FF2B5EF4-FFF2-40B4-BE49-F238E27FC236}">
                <a16:creationId xmlns:a16="http://schemas.microsoft.com/office/drawing/2014/main" id="{BEBAEFAE-2D75-9E2D-E807-5526E58DCFA9}"/>
              </a:ext>
            </a:extLst>
          </p:cNvPr>
          <p:cNvSpPr/>
          <p:nvPr/>
        </p:nvSpPr>
        <p:spPr>
          <a:xfrm>
            <a:off x="5825903" y="2606059"/>
            <a:ext cx="3105339" cy="2690218"/>
          </a:xfrm>
          <a:prstGeom prst="round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hought Bubble: Cloud 6">
            <a:extLst>
              <a:ext uri="{FF2B5EF4-FFF2-40B4-BE49-F238E27FC236}">
                <a16:creationId xmlns:a16="http://schemas.microsoft.com/office/drawing/2014/main" id="{F3A54AAA-5BC7-1ACA-EDAB-FB04DBC12D76}"/>
              </a:ext>
            </a:extLst>
          </p:cNvPr>
          <p:cNvSpPr/>
          <p:nvPr/>
        </p:nvSpPr>
        <p:spPr>
          <a:xfrm>
            <a:off x="8115800" y="5467766"/>
            <a:ext cx="814014" cy="500959"/>
          </a:xfrm>
          <a:prstGeom prst="cloudCallout">
            <a:avLst>
              <a:gd name="adj1" fmla="val -93955"/>
              <a:gd name="adj2" fmla="val -22683"/>
            </a:avLst>
          </a:prstGeom>
          <a:noFill/>
          <a:ln>
            <a:solidFill>
              <a:srgbClr val="0000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8F20060-2009-7C87-B20D-AA9DE9290497}"/>
              </a:ext>
            </a:extLst>
          </p:cNvPr>
          <p:cNvSpPr txBox="1"/>
          <p:nvPr/>
        </p:nvSpPr>
        <p:spPr>
          <a:xfrm>
            <a:off x="8185291" y="5541339"/>
            <a:ext cx="744523" cy="307777"/>
          </a:xfrm>
          <a:prstGeom prst="rect">
            <a:avLst/>
          </a:prstGeom>
          <a:noFill/>
        </p:spPr>
        <p:txBody>
          <a:bodyPr wrap="square" rtlCol="0">
            <a:spAutoFit/>
          </a:bodyPr>
          <a:lstStyle/>
          <a:p>
            <a:r>
              <a:rPr lang="en-US" sz="1400" b="1" dirty="0" err="1"/>
              <a:t>Uff</a:t>
            </a:r>
            <a:r>
              <a:rPr lang="en-US" sz="1400" b="1" dirty="0"/>
              <a:t> da</a:t>
            </a:r>
          </a:p>
        </p:txBody>
      </p:sp>
      <p:grpSp>
        <p:nvGrpSpPr>
          <p:cNvPr id="9" name="Group 8">
            <a:extLst>
              <a:ext uri="{FF2B5EF4-FFF2-40B4-BE49-F238E27FC236}">
                <a16:creationId xmlns:a16="http://schemas.microsoft.com/office/drawing/2014/main" id="{9EFB4E8D-BDD7-D7E0-1FF4-CDF0109D2F33}"/>
              </a:ext>
            </a:extLst>
          </p:cNvPr>
          <p:cNvGrpSpPr/>
          <p:nvPr/>
        </p:nvGrpSpPr>
        <p:grpSpPr>
          <a:xfrm>
            <a:off x="5962160" y="2566169"/>
            <a:ext cx="2881295" cy="2667714"/>
            <a:chOff x="7720766" y="2460766"/>
            <a:chExt cx="2426424" cy="2172908"/>
          </a:xfrm>
        </p:grpSpPr>
        <p:pic>
          <p:nvPicPr>
            <p:cNvPr id="10" name="Graphic 9" descr="Scales of justice with solid fill">
              <a:extLst>
                <a:ext uri="{FF2B5EF4-FFF2-40B4-BE49-F238E27FC236}">
                  <a16:creationId xmlns:a16="http://schemas.microsoft.com/office/drawing/2014/main" id="{9AE0B656-B0B4-E883-36EA-13A481BDA5A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27678" y="4059403"/>
              <a:ext cx="559957" cy="559957"/>
            </a:xfrm>
            <a:prstGeom prst="rect">
              <a:avLst/>
            </a:prstGeom>
          </p:spPr>
        </p:pic>
        <p:pic>
          <p:nvPicPr>
            <p:cNvPr id="11" name="Graphic 10" descr="Document with solid fill">
              <a:extLst>
                <a:ext uri="{FF2B5EF4-FFF2-40B4-BE49-F238E27FC236}">
                  <a16:creationId xmlns:a16="http://schemas.microsoft.com/office/drawing/2014/main" id="{B939976B-1593-287F-8145-3981EFE0C58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578561" y="4059403"/>
              <a:ext cx="559957" cy="559957"/>
            </a:xfrm>
            <a:prstGeom prst="rect">
              <a:avLst/>
            </a:prstGeom>
          </p:spPr>
        </p:pic>
        <p:pic>
          <p:nvPicPr>
            <p:cNvPr id="12" name="Graphic 11" descr="Artificial Intelligence with solid fill">
              <a:extLst>
                <a:ext uri="{FF2B5EF4-FFF2-40B4-BE49-F238E27FC236}">
                  <a16:creationId xmlns:a16="http://schemas.microsoft.com/office/drawing/2014/main" id="{D6EE4F3B-3CCF-583C-04A5-F16081095A0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739985" y="4079902"/>
              <a:ext cx="553772" cy="553772"/>
            </a:xfrm>
            <a:prstGeom prst="rect">
              <a:avLst/>
            </a:prstGeom>
          </p:spPr>
        </p:pic>
        <p:pic>
          <p:nvPicPr>
            <p:cNvPr id="13" name="Graphic 12" descr="Boardroom with solid fill">
              <a:extLst>
                <a:ext uri="{FF2B5EF4-FFF2-40B4-BE49-F238E27FC236}">
                  <a16:creationId xmlns:a16="http://schemas.microsoft.com/office/drawing/2014/main" id="{068B3545-2FAF-5F83-4F55-BC9BAB82AB9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030665" y="3547502"/>
              <a:ext cx="559957" cy="559957"/>
            </a:xfrm>
            <a:prstGeom prst="rect">
              <a:avLst/>
            </a:prstGeom>
          </p:spPr>
        </p:pic>
        <p:pic>
          <p:nvPicPr>
            <p:cNvPr id="14" name="Graphic 13" descr="Books with solid fill">
              <a:extLst>
                <a:ext uri="{FF2B5EF4-FFF2-40B4-BE49-F238E27FC236}">
                  <a16:creationId xmlns:a16="http://schemas.microsoft.com/office/drawing/2014/main" id="{B3445067-7717-9882-FC4F-B2C74FB49D1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720766" y="3014229"/>
              <a:ext cx="553772" cy="553772"/>
            </a:xfrm>
            <a:prstGeom prst="rect">
              <a:avLst/>
            </a:prstGeom>
          </p:spPr>
        </p:pic>
        <p:pic>
          <p:nvPicPr>
            <p:cNvPr id="15" name="Graphic 14" descr="Books on shelf with solid fill">
              <a:extLst>
                <a:ext uri="{FF2B5EF4-FFF2-40B4-BE49-F238E27FC236}">
                  <a16:creationId xmlns:a16="http://schemas.microsoft.com/office/drawing/2014/main" id="{59DE2360-EECA-EE07-2ED4-D5509863156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969642" y="3004644"/>
              <a:ext cx="559956" cy="559956"/>
            </a:xfrm>
            <a:prstGeom prst="rect">
              <a:avLst/>
            </a:prstGeom>
          </p:spPr>
        </p:pic>
        <p:pic>
          <p:nvPicPr>
            <p:cNvPr id="16" name="Graphic 15" descr="Briefcase with solid fill">
              <a:extLst>
                <a:ext uri="{FF2B5EF4-FFF2-40B4-BE49-F238E27FC236}">
                  <a16:creationId xmlns:a16="http://schemas.microsoft.com/office/drawing/2014/main" id="{7402E101-6820-1417-F745-0C66FDF36114}"/>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656649" y="3511679"/>
              <a:ext cx="559957" cy="559957"/>
            </a:xfrm>
            <a:prstGeom prst="rect">
              <a:avLst/>
            </a:prstGeom>
          </p:spPr>
        </p:pic>
        <p:pic>
          <p:nvPicPr>
            <p:cNvPr id="17" name="Graphic 16" descr="Clipboard Checked with solid fill">
              <a:extLst>
                <a:ext uri="{FF2B5EF4-FFF2-40B4-BE49-F238E27FC236}">
                  <a16:creationId xmlns:a16="http://schemas.microsoft.com/office/drawing/2014/main" id="{2D78B4C9-4AE0-2E5E-2018-6BA0FC1B22C4}"/>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8955478" y="4045664"/>
              <a:ext cx="553772" cy="553772"/>
            </a:xfrm>
            <a:prstGeom prst="rect">
              <a:avLst/>
            </a:prstGeom>
          </p:spPr>
        </p:pic>
        <p:pic>
          <p:nvPicPr>
            <p:cNvPr id="18" name="Graphic 17" descr="Gavel with solid fill">
              <a:extLst>
                <a:ext uri="{FF2B5EF4-FFF2-40B4-BE49-F238E27FC236}">
                  <a16:creationId xmlns:a16="http://schemas.microsoft.com/office/drawing/2014/main" id="{C69AEABF-2BF4-21F6-1154-E3B9D35DBEB3}"/>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8343658" y="2999740"/>
              <a:ext cx="559957" cy="559957"/>
            </a:xfrm>
            <a:prstGeom prst="rect">
              <a:avLst/>
            </a:prstGeom>
          </p:spPr>
        </p:pic>
        <p:pic>
          <p:nvPicPr>
            <p:cNvPr id="19" name="Graphic 18" descr="Contract with solid fill">
              <a:extLst>
                <a:ext uri="{FF2B5EF4-FFF2-40B4-BE49-F238E27FC236}">
                  <a16:creationId xmlns:a16="http://schemas.microsoft.com/office/drawing/2014/main" id="{652829C1-D53D-DB50-3A8E-B28C7F6DD0DC}"/>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9282633" y="3511679"/>
              <a:ext cx="553772" cy="553772"/>
            </a:xfrm>
            <a:prstGeom prst="rect">
              <a:avLst/>
            </a:prstGeom>
          </p:spPr>
        </p:pic>
        <p:pic>
          <p:nvPicPr>
            <p:cNvPr id="20" name="Graphic 19" descr="Handshake with solid fill">
              <a:extLst>
                <a:ext uri="{FF2B5EF4-FFF2-40B4-BE49-F238E27FC236}">
                  <a16:creationId xmlns:a16="http://schemas.microsoft.com/office/drawing/2014/main" id="{F683C23B-F57C-1EE5-20A3-A12F51B0F157}"/>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9593418" y="3023237"/>
              <a:ext cx="553772" cy="553772"/>
            </a:xfrm>
            <a:prstGeom prst="rect">
              <a:avLst/>
            </a:prstGeom>
          </p:spPr>
        </p:pic>
        <p:pic>
          <p:nvPicPr>
            <p:cNvPr id="21" name="Graphic 20" descr="Connections with solid fill">
              <a:extLst>
                <a:ext uri="{FF2B5EF4-FFF2-40B4-BE49-F238E27FC236}">
                  <a16:creationId xmlns:a16="http://schemas.microsoft.com/office/drawing/2014/main" id="{F73BACC8-00CE-B256-EF82-9D8BDBC226DF}"/>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8659741" y="2460766"/>
              <a:ext cx="553772" cy="553772"/>
            </a:xfrm>
            <a:prstGeom prst="rect">
              <a:avLst/>
            </a:prstGeom>
          </p:spPr>
        </p:pic>
      </p:grpSp>
    </p:spTree>
    <p:extLst>
      <p:ext uri="{BB962C8B-B14F-4D97-AF65-F5344CB8AC3E}">
        <p14:creationId xmlns:p14="http://schemas.microsoft.com/office/powerpoint/2010/main" val="28770227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1CA8D-BB1C-800B-71DE-1B4D44E0AD3B}"/>
              </a:ext>
            </a:extLst>
          </p:cNvPr>
          <p:cNvSpPr>
            <a:spLocks noGrp="1"/>
          </p:cNvSpPr>
          <p:nvPr>
            <p:ph type="ctrTitle"/>
          </p:nvPr>
        </p:nvSpPr>
        <p:spPr/>
        <p:txBody>
          <a:bodyPr/>
          <a:lstStyle/>
          <a:p>
            <a:r>
              <a:rPr lang="en-US" dirty="0"/>
              <a:t>Risk Assessment Time</a:t>
            </a:r>
          </a:p>
        </p:txBody>
      </p:sp>
      <p:sp>
        <p:nvSpPr>
          <p:cNvPr id="3" name="Subtitle 2">
            <a:extLst>
              <a:ext uri="{FF2B5EF4-FFF2-40B4-BE49-F238E27FC236}">
                <a16:creationId xmlns:a16="http://schemas.microsoft.com/office/drawing/2014/main" id="{D2508200-1CAF-9FC3-8418-2F5CB46AC940}"/>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9140457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EBE4F-4C2E-2C42-AC78-E8AF6E1D6111}"/>
              </a:ext>
            </a:extLst>
          </p:cNvPr>
          <p:cNvSpPr>
            <a:spLocks noGrp="1"/>
          </p:cNvSpPr>
          <p:nvPr>
            <p:ph type="title"/>
          </p:nvPr>
        </p:nvSpPr>
        <p:spPr/>
        <p:txBody>
          <a:bodyPr/>
          <a:lstStyle/>
          <a:p>
            <a:r>
              <a:rPr lang="en-US" dirty="0"/>
              <a:t>Risk Assessments: More Than Just Paperwork</a:t>
            </a:r>
          </a:p>
        </p:txBody>
      </p:sp>
      <p:sp>
        <p:nvSpPr>
          <p:cNvPr id="3" name="Slide Number Placeholder 2">
            <a:extLst>
              <a:ext uri="{FF2B5EF4-FFF2-40B4-BE49-F238E27FC236}">
                <a16:creationId xmlns:a16="http://schemas.microsoft.com/office/drawing/2014/main" id="{AC2BA058-9840-9540-108F-F34312D91DAF}"/>
              </a:ext>
            </a:extLst>
          </p:cNvPr>
          <p:cNvSpPr>
            <a:spLocks noGrp="1"/>
          </p:cNvSpPr>
          <p:nvPr>
            <p:ph type="sldNum" sz="quarter" idx="12"/>
          </p:nvPr>
        </p:nvSpPr>
        <p:spPr/>
        <p:txBody>
          <a:bodyPr/>
          <a:lstStyle/>
          <a:p>
            <a:fld id="{D2DCD6F3-82C8-124E-BF1C-AF322C4001F5}" type="slidenum">
              <a:rPr lang="en-US" smtClean="0"/>
              <a:pPr/>
              <a:t>19</a:t>
            </a:fld>
            <a:endParaRPr lang="en-US" dirty="0"/>
          </a:p>
        </p:txBody>
      </p:sp>
      <p:sp>
        <p:nvSpPr>
          <p:cNvPr id="4" name="Text Placeholder 3">
            <a:extLst>
              <a:ext uri="{FF2B5EF4-FFF2-40B4-BE49-F238E27FC236}">
                <a16:creationId xmlns:a16="http://schemas.microsoft.com/office/drawing/2014/main" id="{A6AAB65B-F3A4-7790-B36D-F9533E6B2EAB}"/>
              </a:ext>
            </a:extLst>
          </p:cNvPr>
          <p:cNvSpPr>
            <a:spLocks noGrp="1"/>
          </p:cNvSpPr>
          <p:nvPr>
            <p:ph type="body" sz="quarter" idx="13"/>
          </p:nvPr>
        </p:nvSpPr>
        <p:spPr/>
        <p:txBody>
          <a:bodyPr/>
          <a:lstStyle/>
          <a:p>
            <a:r>
              <a:rPr lang="en-US" sz="2400" dirty="0">
                <a:solidFill>
                  <a:schemeClr val="tx1"/>
                </a:solidFill>
              </a:rPr>
              <a:t>Systematic process – not a one and done process</a:t>
            </a:r>
            <a:br>
              <a:rPr lang="en-US" sz="2400" dirty="0">
                <a:solidFill>
                  <a:schemeClr val="tx1"/>
                </a:solidFill>
              </a:rPr>
            </a:br>
            <a:endParaRPr lang="en-US" sz="2400" dirty="0">
              <a:solidFill>
                <a:schemeClr val="tx1"/>
              </a:solidFill>
            </a:endParaRPr>
          </a:p>
          <a:p>
            <a:r>
              <a:rPr lang="en-US" sz="2400" dirty="0">
                <a:solidFill>
                  <a:schemeClr val="tx1"/>
                </a:solidFill>
              </a:rPr>
              <a:t>Used to identify, evaluate, and prioritize potential threats</a:t>
            </a:r>
            <a:br>
              <a:rPr lang="en-US" sz="2400" dirty="0">
                <a:solidFill>
                  <a:schemeClr val="tx1"/>
                </a:solidFill>
              </a:rPr>
            </a:br>
            <a:endParaRPr lang="en-US" sz="2400" dirty="0">
              <a:solidFill>
                <a:schemeClr val="tx1"/>
              </a:solidFill>
            </a:endParaRPr>
          </a:p>
          <a:p>
            <a:r>
              <a:rPr lang="en-US" sz="2400" dirty="0">
                <a:solidFill>
                  <a:schemeClr val="tx1"/>
                </a:solidFill>
              </a:rPr>
              <a:t>Which could negatively impact an organization’s operations, ability to do business, assets, reputation, or information</a:t>
            </a:r>
            <a:br>
              <a:rPr lang="en-US" sz="2400" dirty="0">
                <a:solidFill>
                  <a:schemeClr val="tx1"/>
                </a:solidFill>
              </a:rPr>
            </a:br>
            <a:endParaRPr lang="en-US" sz="2400" dirty="0">
              <a:solidFill>
                <a:schemeClr val="tx1"/>
              </a:solidFill>
            </a:endParaRPr>
          </a:p>
          <a:p>
            <a:r>
              <a:rPr lang="en-US" i="1" dirty="0">
                <a:solidFill>
                  <a:srgbClr val="2F7DC1"/>
                </a:solidFill>
              </a:rPr>
              <a:t>Another way to think about this: </a:t>
            </a:r>
            <a:br>
              <a:rPr lang="en-US" i="1" dirty="0"/>
            </a:br>
            <a:r>
              <a:rPr lang="en-US" dirty="0"/>
              <a:t>Your neighbor next door starts a company to mimic yours but has no experience or knowledge in doing business like yours. What risks will they face?</a:t>
            </a:r>
            <a:endParaRPr lang="en-US" sz="2400" dirty="0">
              <a:solidFill>
                <a:schemeClr val="tx1"/>
              </a:solidFill>
            </a:endParaRPr>
          </a:p>
          <a:p>
            <a:endParaRPr lang="en-US" dirty="0"/>
          </a:p>
        </p:txBody>
      </p:sp>
    </p:spTree>
    <p:extLst>
      <p:ext uri="{BB962C8B-B14F-4D97-AF65-F5344CB8AC3E}">
        <p14:creationId xmlns:p14="http://schemas.microsoft.com/office/powerpoint/2010/main" val="37558603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About Me</a:t>
            </a:r>
            <a:endParaRPr lang="en-US" dirty="0"/>
          </a:p>
        </p:txBody>
      </p:sp>
      <p:sp>
        <p:nvSpPr>
          <p:cNvPr id="4" name="Slide Number Placeholder 3"/>
          <p:cNvSpPr>
            <a:spLocks noGrp="1"/>
          </p:cNvSpPr>
          <p:nvPr>
            <p:ph type="sldNum" sz="quarter" idx="12"/>
          </p:nvPr>
        </p:nvSpPr>
        <p:spPr/>
        <p:txBody>
          <a:bodyPr/>
          <a:lstStyle/>
          <a:p>
            <a:fld id="{D2DCD6F3-82C8-124E-BF1C-AF322C4001F5}" type="slidenum">
              <a:rPr lang="en-US" smtClean="0"/>
              <a:pPr/>
              <a:t>2</a:t>
            </a:fld>
            <a:endParaRPr lang="en-US" dirty="0"/>
          </a:p>
        </p:txBody>
      </p:sp>
      <p:sp>
        <p:nvSpPr>
          <p:cNvPr id="3" name="Content Placeholder 2"/>
          <p:cNvSpPr>
            <a:spLocks noGrp="1"/>
          </p:cNvSpPr>
          <p:nvPr>
            <p:ph type="body" sz="quarter" idx="13"/>
          </p:nvPr>
        </p:nvSpPr>
        <p:spPr/>
        <p:txBody>
          <a:bodyPr>
            <a:normAutofit/>
          </a:bodyPr>
          <a:lstStyle/>
          <a:p>
            <a:r>
              <a:rPr lang="en-US" sz="2400" dirty="0">
                <a:solidFill>
                  <a:schemeClr val="tx1"/>
                </a:solidFill>
              </a:rPr>
              <a:t>Approximately 3 years of Corporate Compliance and RIM experience</a:t>
            </a:r>
          </a:p>
          <a:p>
            <a:pPr lvl="1"/>
            <a:r>
              <a:rPr lang="en-US" sz="2200" dirty="0">
                <a:solidFill>
                  <a:schemeClr val="tx1"/>
                </a:solidFill>
              </a:rPr>
              <a:t>Insurance Operations experience 4+ years</a:t>
            </a:r>
            <a:br>
              <a:rPr lang="en-US" sz="2200" dirty="0">
                <a:solidFill>
                  <a:schemeClr val="tx1"/>
                </a:solidFill>
              </a:rPr>
            </a:br>
            <a:endParaRPr lang="en-US" sz="2200" dirty="0">
              <a:solidFill>
                <a:schemeClr val="tx1"/>
              </a:solidFill>
            </a:endParaRPr>
          </a:p>
          <a:p>
            <a:r>
              <a:rPr lang="en-US" sz="2400" dirty="0">
                <a:solidFill>
                  <a:schemeClr val="tx1"/>
                </a:solidFill>
              </a:rPr>
              <a:t>Learning through experience, discussions with others, and recommended resources</a:t>
            </a:r>
            <a:br>
              <a:rPr lang="en-US" sz="2400" dirty="0">
                <a:solidFill>
                  <a:schemeClr val="tx1"/>
                </a:solidFill>
              </a:rPr>
            </a:br>
            <a:endParaRPr lang="en-US" sz="2400" dirty="0">
              <a:solidFill>
                <a:schemeClr val="tx1"/>
              </a:solidFill>
            </a:endParaRPr>
          </a:p>
          <a:p>
            <a:r>
              <a:rPr lang="en-US" sz="2400" dirty="0">
                <a:solidFill>
                  <a:schemeClr val="tx1"/>
                </a:solidFill>
              </a:rPr>
              <a:t>Ask me about annuities if you</a:t>
            </a:r>
            <a:br>
              <a:rPr lang="en-US" sz="2400" dirty="0">
                <a:solidFill>
                  <a:schemeClr val="tx1"/>
                </a:solidFill>
              </a:rPr>
            </a:br>
            <a:r>
              <a:rPr lang="en-US" sz="2400" dirty="0">
                <a:solidFill>
                  <a:schemeClr val="tx1"/>
                </a:solidFill>
              </a:rPr>
              <a:t>struggle to fall asleep at night</a:t>
            </a:r>
            <a:br>
              <a:rPr lang="en-US" sz="2400" dirty="0">
                <a:solidFill>
                  <a:schemeClr val="tx1"/>
                </a:solidFill>
              </a:rPr>
            </a:br>
            <a:endParaRPr lang="en-US" sz="2400" dirty="0">
              <a:solidFill>
                <a:schemeClr val="tx1"/>
              </a:solidFill>
            </a:endParaRPr>
          </a:p>
          <a:p>
            <a:r>
              <a:rPr lang="en-US" sz="2400" dirty="0">
                <a:solidFill>
                  <a:schemeClr val="tx1"/>
                </a:solidFill>
              </a:rPr>
              <a:t>Cats, coffee, bicycling, books, </a:t>
            </a:r>
            <a:br>
              <a:rPr lang="en-US" sz="2400" dirty="0">
                <a:solidFill>
                  <a:schemeClr val="tx1"/>
                </a:solidFill>
              </a:rPr>
            </a:br>
            <a:r>
              <a:rPr lang="en-US" sz="2400" dirty="0">
                <a:solidFill>
                  <a:schemeClr val="tx1"/>
                </a:solidFill>
              </a:rPr>
              <a:t>and family</a:t>
            </a:r>
            <a:endParaRPr lang="en-US" dirty="0"/>
          </a:p>
        </p:txBody>
      </p:sp>
      <p:pic>
        <p:nvPicPr>
          <p:cNvPr id="5" name="Picture 4" descr="A group of kids standing in front of a tree&#10;&#10;AI-generated content may be incorrect.">
            <a:extLst>
              <a:ext uri="{FF2B5EF4-FFF2-40B4-BE49-F238E27FC236}">
                <a16:creationId xmlns:a16="http://schemas.microsoft.com/office/drawing/2014/main" id="{CCF06E5A-64A1-713F-7DAC-C996BDB1DE98}"/>
              </a:ext>
            </a:extLst>
          </p:cNvPr>
          <p:cNvPicPr>
            <a:picLocks noChangeAspect="1"/>
          </p:cNvPicPr>
          <p:nvPr/>
        </p:nvPicPr>
        <p:blipFill>
          <a:blip r:embed="rId2">
            <a:extLst>
              <a:ext uri="{28A0092B-C50C-407E-A947-70E740481C1C}">
                <a14:useLocalDpi xmlns:a14="http://schemas.microsoft.com/office/drawing/2010/main" val="0"/>
              </a:ext>
            </a:extLst>
          </a:blip>
          <a:srcRect l="13637" t="11337" r="11252"/>
          <a:stretch/>
        </p:blipFill>
        <p:spPr>
          <a:xfrm>
            <a:off x="5644836" y="3224865"/>
            <a:ext cx="3041964" cy="2693105"/>
          </a:xfrm>
          <a:prstGeom prst="rect">
            <a:avLst/>
          </a:prstGeom>
        </p:spPr>
      </p:pic>
    </p:spTree>
    <p:extLst>
      <p:ext uri="{BB962C8B-B14F-4D97-AF65-F5344CB8AC3E}">
        <p14:creationId xmlns:p14="http://schemas.microsoft.com/office/powerpoint/2010/main" val="18866927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B620D-F0F3-1206-EB54-8CA6FCDCBC33}"/>
              </a:ext>
            </a:extLst>
          </p:cNvPr>
          <p:cNvSpPr>
            <a:spLocks noGrp="1"/>
          </p:cNvSpPr>
          <p:nvPr>
            <p:ph type="title"/>
          </p:nvPr>
        </p:nvSpPr>
        <p:spPr/>
        <p:txBody>
          <a:bodyPr/>
          <a:lstStyle/>
          <a:p>
            <a:r>
              <a:rPr lang="en-US" dirty="0"/>
              <a:t>What is a RIM Risk Assessment?</a:t>
            </a:r>
          </a:p>
        </p:txBody>
      </p:sp>
      <p:sp>
        <p:nvSpPr>
          <p:cNvPr id="3" name="Slide Number Placeholder 2">
            <a:extLst>
              <a:ext uri="{FF2B5EF4-FFF2-40B4-BE49-F238E27FC236}">
                <a16:creationId xmlns:a16="http://schemas.microsoft.com/office/drawing/2014/main" id="{11E8C253-F35E-AA34-7E12-E1B766036D39}"/>
              </a:ext>
            </a:extLst>
          </p:cNvPr>
          <p:cNvSpPr>
            <a:spLocks noGrp="1"/>
          </p:cNvSpPr>
          <p:nvPr>
            <p:ph type="sldNum" sz="quarter" idx="12"/>
          </p:nvPr>
        </p:nvSpPr>
        <p:spPr/>
        <p:txBody>
          <a:bodyPr/>
          <a:lstStyle/>
          <a:p>
            <a:fld id="{D2DCD6F3-82C8-124E-BF1C-AF322C4001F5}" type="slidenum">
              <a:rPr lang="en-US" smtClean="0"/>
              <a:pPr/>
              <a:t>20</a:t>
            </a:fld>
            <a:endParaRPr lang="en-US" dirty="0"/>
          </a:p>
        </p:txBody>
      </p:sp>
      <p:sp>
        <p:nvSpPr>
          <p:cNvPr id="4" name="Text Placeholder 3">
            <a:extLst>
              <a:ext uri="{FF2B5EF4-FFF2-40B4-BE49-F238E27FC236}">
                <a16:creationId xmlns:a16="http://schemas.microsoft.com/office/drawing/2014/main" id="{C8451DB5-85DE-CA57-2CDF-FE883FCF65E6}"/>
              </a:ext>
            </a:extLst>
          </p:cNvPr>
          <p:cNvSpPr>
            <a:spLocks noGrp="1"/>
          </p:cNvSpPr>
          <p:nvPr>
            <p:ph type="body" sz="quarter" idx="13"/>
          </p:nvPr>
        </p:nvSpPr>
        <p:spPr/>
        <p:txBody>
          <a:bodyPr/>
          <a:lstStyle/>
          <a:p>
            <a:r>
              <a:rPr lang="en-US" sz="2400" dirty="0">
                <a:solidFill>
                  <a:schemeClr val="tx1"/>
                </a:solidFill>
              </a:rPr>
              <a:t>Through the lens of how records and information </a:t>
            </a:r>
            <a:r>
              <a:rPr lang="en-US" dirty="0"/>
              <a:t>are</a:t>
            </a:r>
            <a:r>
              <a:rPr lang="en-US" sz="2400" dirty="0">
                <a:solidFill>
                  <a:schemeClr val="tx1"/>
                </a:solidFill>
              </a:rPr>
              <a:t> created, managed, used, stored, and disposed of</a:t>
            </a:r>
            <a:br>
              <a:rPr lang="en-US" sz="2400" dirty="0">
                <a:solidFill>
                  <a:schemeClr val="tx1"/>
                </a:solidFill>
              </a:rPr>
            </a:br>
            <a:endParaRPr lang="en-US" sz="2400" dirty="0">
              <a:solidFill>
                <a:schemeClr val="tx1"/>
              </a:solidFill>
            </a:endParaRPr>
          </a:p>
          <a:p>
            <a:r>
              <a:rPr lang="en-US" sz="2400" b="1" dirty="0">
                <a:solidFill>
                  <a:schemeClr val="tx1"/>
                </a:solidFill>
              </a:rPr>
              <a:t>Goal: </a:t>
            </a:r>
            <a:r>
              <a:rPr lang="en-US" sz="2400" dirty="0">
                <a:solidFill>
                  <a:schemeClr val="tx1"/>
                </a:solidFill>
              </a:rPr>
              <a:t>Help organizations make informed decisions about:</a:t>
            </a:r>
          </a:p>
          <a:p>
            <a:pPr lvl="1"/>
            <a:r>
              <a:rPr lang="en-US" sz="2000" dirty="0">
                <a:solidFill>
                  <a:schemeClr val="tx1"/>
                </a:solidFill>
              </a:rPr>
              <a:t>Where to focus resources – people, money, systems</a:t>
            </a:r>
          </a:p>
          <a:p>
            <a:pPr lvl="1"/>
            <a:r>
              <a:rPr lang="en-US" sz="2000" dirty="0">
                <a:solidFill>
                  <a:schemeClr val="tx1"/>
                </a:solidFill>
              </a:rPr>
              <a:t>How to strengthen internal controls</a:t>
            </a:r>
          </a:p>
          <a:p>
            <a:pPr lvl="1"/>
            <a:r>
              <a:rPr lang="en-US" sz="2000" dirty="0">
                <a:solidFill>
                  <a:schemeClr val="tx1"/>
                </a:solidFill>
              </a:rPr>
              <a:t>Support business continuity</a:t>
            </a:r>
          </a:p>
          <a:p>
            <a:pPr lvl="1"/>
            <a:r>
              <a:rPr lang="en-US" sz="2000" dirty="0">
                <a:solidFill>
                  <a:schemeClr val="tx1"/>
                </a:solidFill>
              </a:rPr>
              <a:t>Promote responsible information governance</a:t>
            </a:r>
          </a:p>
          <a:p>
            <a:endParaRPr lang="en-US" dirty="0"/>
          </a:p>
        </p:txBody>
      </p:sp>
    </p:spTree>
    <p:extLst>
      <p:ext uri="{BB962C8B-B14F-4D97-AF65-F5344CB8AC3E}">
        <p14:creationId xmlns:p14="http://schemas.microsoft.com/office/powerpoint/2010/main" val="3186401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98AA9-8C45-D30E-8425-7AD7D0775D0F}"/>
              </a:ext>
            </a:extLst>
          </p:cNvPr>
          <p:cNvSpPr>
            <a:spLocks noGrp="1"/>
          </p:cNvSpPr>
          <p:nvPr>
            <p:ph type="title"/>
          </p:nvPr>
        </p:nvSpPr>
        <p:spPr/>
        <p:txBody>
          <a:bodyPr/>
          <a:lstStyle/>
          <a:p>
            <a:r>
              <a:rPr lang="en-US" dirty="0"/>
              <a:t>Types of Risks</a:t>
            </a:r>
          </a:p>
        </p:txBody>
      </p:sp>
      <p:sp>
        <p:nvSpPr>
          <p:cNvPr id="3" name="Slide Number Placeholder 2">
            <a:extLst>
              <a:ext uri="{FF2B5EF4-FFF2-40B4-BE49-F238E27FC236}">
                <a16:creationId xmlns:a16="http://schemas.microsoft.com/office/drawing/2014/main" id="{0C6668F6-389B-1A28-2682-E937040BDA02}"/>
              </a:ext>
            </a:extLst>
          </p:cNvPr>
          <p:cNvSpPr>
            <a:spLocks noGrp="1"/>
          </p:cNvSpPr>
          <p:nvPr>
            <p:ph type="sldNum" sz="quarter" idx="12"/>
          </p:nvPr>
        </p:nvSpPr>
        <p:spPr/>
        <p:txBody>
          <a:bodyPr/>
          <a:lstStyle/>
          <a:p>
            <a:fld id="{D2DCD6F3-82C8-124E-BF1C-AF322C4001F5}" type="slidenum">
              <a:rPr lang="en-US" smtClean="0"/>
              <a:pPr/>
              <a:t>21</a:t>
            </a:fld>
            <a:endParaRPr lang="en-US" dirty="0"/>
          </a:p>
        </p:txBody>
      </p:sp>
      <p:sp>
        <p:nvSpPr>
          <p:cNvPr id="4" name="Text Placeholder 3">
            <a:extLst>
              <a:ext uri="{FF2B5EF4-FFF2-40B4-BE49-F238E27FC236}">
                <a16:creationId xmlns:a16="http://schemas.microsoft.com/office/drawing/2014/main" id="{0CED5E4D-250F-7E20-1654-F04F08B562DD}"/>
              </a:ext>
            </a:extLst>
          </p:cNvPr>
          <p:cNvSpPr>
            <a:spLocks noGrp="1"/>
          </p:cNvSpPr>
          <p:nvPr>
            <p:ph type="body" sz="quarter" idx="13"/>
          </p:nvPr>
        </p:nvSpPr>
        <p:spPr/>
        <p:txBody>
          <a:bodyPr>
            <a:normAutofit/>
          </a:bodyPr>
          <a:lstStyle/>
          <a:p>
            <a:r>
              <a:rPr lang="en-US" sz="2400" b="1" dirty="0">
                <a:solidFill>
                  <a:schemeClr val="tx1"/>
                </a:solidFill>
              </a:rPr>
              <a:t>Regulatory</a:t>
            </a:r>
          </a:p>
          <a:p>
            <a:pPr lvl="1"/>
            <a:r>
              <a:rPr lang="en-US" sz="2000" dirty="0"/>
              <a:t>The risk of non-compliance with laws, regulations, or regulatory expectations that govern records and information management</a:t>
            </a:r>
            <a:endParaRPr lang="en-US" sz="2200" dirty="0">
              <a:solidFill>
                <a:schemeClr val="tx1"/>
              </a:solidFill>
            </a:endParaRPr>
          </a:p>
          <a:p>
            <a:r>
              <a:rPr lang="en-US" sz="2400" b="1" dirty="0">
                <a:solidFill>
                  <a:schemeClr val="tx1"/>
                </a:solidFill>
              </a:rPr>
              <a:t>Legal</a:t>
            </a:r>
          </a:p>
          <a:p>
            <a:pPr lvl="1"/>
            <a:r>
              <a:rPr lang="en-US" sz="2000" dirty="0"/>
              <a:t>The risk of litigation, legal penalties, or loss of legal defensibility due to poor records practices</a:t>
            </a:r>
            <a:endParaRPr lang="en-US" sz="2000" dirty="0">
              <a:solidFill>
                <a:schemeClr val="tx1"/>
              </a:solidFill>
            </a:endParaRPr>
          </a:p>
          <a:p>
            <a:r>
              <a:rPr lang="en-US" sz="2400" b="1" dirty="0">
                <a:solidFill>
                  <a:schemeClr val="tx1"/>
                </a:solidFill>
              </a:rPr>
              <a:t>Operational</a:t>
            </a:r>
          </a:p>
          <a:p>
            <a:pPr lvl="1"/>
            <a:r>
              <a:rPr lang="en-US" sz="2000" dirty="0"/>
              <a:t>The risk of process failures, inefficiencies, or disruptions caused by poor records handling, access issues, or inconsistent practices</a:t>
            </a:r>
            <a:endParaRPr lang="en-US" dirty="0">
              <a:solidFill>
                <a:schemeClr val="tx1"/>
              </a:solidFill>
            </a:endParaRPr>
          </a:p>
          <a:p>
            <a:r>
              <a:rPr lang="en-US" sz="2400" b="1" dirty="0">
                <a:solidFill>
                  <a:schemeClr val="tx1"/>
                </a:solidFill>
              </a:rPr>
              <a:t>Reputational/Best Practice</a:t>
            </a:r>
          </a:p>
          <a:p>
            <a:pPr lvl="1"/>
            <a:r>
              <a:rPr lang="en-US" sz="2000" dirty="0"/>
              <a:t>The risk of reputational damage or falling short of professional standards and stakeholder expectations, even if not required by law</a:t>
            </a:r>
            <a:endParaRPr lang="en-US" sz="2000" dirty="0">
              <a:solidFill>
                <a:schemeClr val="tx1"/>
              </a:solidFill>
            </a:endParaRPr>
          </a:p>
          <a:p>
            <a:endParaRPr lang="en-US" dirty="0"/>
          </a:p>
        </p:txBody>
      </p:sp>
    </p:spTree>
    <p:extLst>
      <p:ext uri="{BB962C8B-B14F-4D97-AF65-F5344CB8AC3E}">
        <p14:creationId xmlns:p14="http://schemas.microsoft.com/office/powerpoint/2010/main" val="16790534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16D95-AE4C-B926-F378-9F7450547EEE}"/>
              </a:ext>
            </a:extLst>
          </p:cNvPr>
          <p:cNvSpPr>
            <a:spLocks noGrp="1"/>
          </p:cNvSpPr>
          <p:nvPr>
            <p:ph type="title"/>
          </p:nvPr>
        </p:nvSpPr>
        <p:spPr/>
        <p:txBody>
          <a:bodyPr/>
          <a:lstStyle/>
          <a:p>
            <a:r>
              <a:rPr lang="en-US" dirty="0"/>
              <a:t>Let’s Build a Risk Assessment</a:t>
            </a:r>
          </a:p>
        </p:txBody>
      </p:sp>
      <p:sp>
        <p:nvSpPr>
          <p:cNvPr id="3" name="Slide Number Placeholder 2">
            <a:extLst>
              <a:ext uri="{FF2B5EF4-FFF2-40B4-BE49-F238E27FC236}">
                <a16:creationId xmlns:a16="http://schemas.microsoft.com/office/drawing/2014/main" id="{E69B0691-E537-E11B-4E77-45C4133459B4}"/>
              </a:ext>
            </a:extLst>
          </p:cNvPr>
          <p:cNvSpPr>
            <a:spLocks noGrp="1"/>
          </p:cNvSpPr>
          <p:nvPr>
            <p:ph type="sldNum" sz="quarter" idx="12"/>
          </p:nvPr>
        </p:nvSpPr>
        <p:spPr/>
        <p:txBody>
          <a:bodyPr/>
          <a:lstStyle/>
          <a:p>
            <a:fld id="{D2DCD6F3-82C8-124E-BF1C-AF322C4001F5}" type="slidenum">
              <a:rPr lang="en-US" smtClean="0"/>
              <a:pPr/>
              <a:t>22</a:t>
            </a:fld>
            <a:endParaRPr lang="en-US" dirty="0"/>
          </a:p>
        </p:txBody>
      </p:sp>
      <p:graphicFrame>
        <p:nvGraphicFramePr>
          <p:cNvPr id="28" name="Table 27">
            <a:extLst>
              <a:ext uri="{FF2B5EF4-FFF2-40B4-BE49-F238E27FC236}">
                <a16:creationId xmlns:a16="http://schemas.microsoft.com/office/drawing/2014/main" id="{F0EB8837-9B65-E3A1-078A-3EDC23E033F0}"/>
              </a:ext>
            </a:extLst>
          </p:cNvPr>
          <p:cNvGraphicFramePr>
            <a:graphicFrameLocks noGrp="1"/>
          </p:cNvGraphicFramePr>
          <p:nvPr>
            <p:extLst>
              <p:ext uri="{D42A27DB-BD31-4B8C-83A1-F6EECF244321}">
                <p14:modId xmlns:p14="http://schemas.microsoft.com/office/powerpoint/2010/main" val="3673520217"/>
              </p:ext>
            </p:extLst>
          </p:nvPr>
        </p:nvGraphicFramePr>
        <p:xfrm>
          <a:off x="243538" y="929640"/>
          <a:ext cx="8597661" cy="594360"/>
        </p:xfrm>
        <a:graphic>
          <a:graphicData uri="http://schemas.openxmlformats.org/drawingml/2006/table">
            <a:tbl>
              <a:tblPr firstRow="1" bandRow="1">
                <a:tableStyleId>{5C22544A-7EE6-4342-B048-85BDC9FD1C3A}</a:tableStyleId>
              </a:tblPr>
              <a:tblGrid>
                <a:gridCol w="868492">
                  <a:extLst>
                    <a:ext uri="{9D8B030D-6E8A-4147-A177-3AD203B41FA5}">
                      <a16:colId xmlns:a16="http://schemas.microsoft.com/office/drawing/2014/main" val="3094045859"/>
                    </a:ext>
                  </a:extLst>
                </a:gridCol>
                <a:gridCol w="851041">
                  <a:extLst>
                    <a:ext uri="{9D8B030D-6E8A-4147-A177-3AD203B41FA5}">
                      <a16:colId xmlns:a16="http://schemas.microsoft.com/office/drawing/2014/main" val="3649840312"/>
                    </a:ext>
                  </a:extLst>
                </a:gridCol>
                <a:gridCol w="977955">
                  <a:extLst>
                    <a:ext uri="{9D8B030D-6E8A-4147-A177-3AD203B41FA5}">
                      <a16:colId xmlns:a16="http://schemas.microsoft.com/office/drawing/2014/main" val="3055346842"/>
                    </a:ext>
                  </a:extLst>
                </a:gridCol>
                <a:gridCol w="952244">
                  <a:extLst>
                    <a:ext uri="{9D8B030D-6E8A-4147-A177-3AD203B41FA5}">
                      <a16:colId xmlns:a16="http://schemas.microsoft.com/office/drawing/2014/main" val="3289344097"/>
                    </a:ext>
                  </a:extLst>
                </a:gridCol>
                <a:gridCol w="649099">
                  <a:extLst>
                    <a:ext uri="{9D8B030D-6E8A-4147-A177-3AD203B41FA5}">
                      <a16:colId xmlns:a16="http://schemas.microsoft.com/office/drawing/2014/main" val="3000204277"/>
                    </a:ext>
                  </a:extLst>
                </a:gridCol>
                <a:gridCol w="859766">
                  <a:extLst>
                    <a:ext uri="{9D8B030D-6E8A-4147-A177-3AD203B41FA5}">
                      <a16:colId xmlns:a16="http://schemas.microsoft.com/office/drawing/2014/main" val="3941130264"/>
                    </a:ext>
                  </a:extLst>
                </a:gridCol>
                <a:gridCol w="859766">
                  <a:extLst>
                    <a:ext uri="{9D8B030D-6E8A-4147-A177-3AD203B41FA5}">
                      <a16:colId xmlns:a16="http://schemas.microsoft.com/office/drawing/2014/main" val="1593014538"/>
                    </a:ext>
                  </a:extLst>
                </a:gridCol>
                <a:gridCol w="859766">
                  <a:extLst>
                    <a:ext uri="{9D8B030D-6E8A-4147-A177-3AD203B41FA5}">
                      <a16:colId xmlns:a16="http://schemas.microsoft.com/office/drawing/2014/main" val="1953462122"/>
                    </a:ext>
                  </a:extLst>
                </a:gridCol>
                <a:gridCol w="859766">
                  <a:extLst>
                    <a:ext uri="{9D8B030D-6E8A-4147-A177-3AD203B41FA5}">
                      <a16:colId xmlns:a16="http://schemas.microsoft.com/office/drawing/2014/main" val="1934550073"/>
                    </a:ext>
                  </a:extLst>
                </a:gridCol>
                <a:gridCol w="859766">
                  <a:extLst>
                    <a:ext uri="{9D8B030D-6E8A-4147-A177-3AD203B41FA5}">
                      <a16:colId xmlns:a16="http://schemas.microsoft.com/office/drawing/2014/main" val="686863357"/>
                    </a:ext>
                  </a:extLst>
                </a:gridCol>
              </a:tblGrid>
              <a:tr h="445280">
                <a:tc>
                  <a:txBody>
                    <a:bodyPr/>
                    <a:lstStyle/>
                    <a:p>
                      <a:pPr algn="ctr"/>
                      <a:r>
                        <a:rPr lang="en-US" sz="1100" dirty="0"/>
                        <a:t>Risk Owner</a:t>
                      </a:r>
                    </a:p>
                  </a:txBody>
                  <a:tcPr>
                    <a:solidFill>
                      <a:srgbClr val="2F7DC1"/>
                    </a:solidFill>
                  </a:tcPr>
                </a:tc>
                <a:tc>
                  <a:txBody>
                    <a:bodyPr/>
                    <a:lstStyle/>
                    <a:p>
                      <a:pPr algn="ctr"/>
                      <a:r>
                        <a:rPr lang="en-US" sz="1100" dirty="0"/>
                        <a:t>Risk Category</a:t>
                      </a:r>
                    </a:p>
                  </a:txBody>
                  <a:tcPr>
                    <a:solidFill>
                      <a:srgbClr val="2F7DC1"/>
                    </a:solidFill>
                  </a:tcPr>
                </a:tc>
                <a:tc>
                  <a:txBody>
                    <a:bodyPr/>
                    <a:lstStyle/>
                    <a:p>
                      <a:pPr algn="ctr"/>
                      <a:r>
                        <a:rPr lang="en-US" sz="1100" dirty="0"/>
                        <a:t>Risk Description</a:t>
                      </a:r>
                    </a:p>
                  </a:txBody>
                  <a:tcPr>
                    <a:solidFill>
                      <a:srgbClr val="2F7DC1"/>
                    </a:solidFill>
                  </a:tcPr>
                </a:tc>
                <a:tc>
                  <a:txBody>
                    <a:bodyPr/>
                    <a:lstStyle/>
                    <a:p>
                      <a:pPr algn="ctr"/>
                      <a:r>
                        <a:rPr lang="en-US" sz="1100" dirty="0"/>
                        <a:t>Probability Score</a:t>
                      </a:r>
                      <a:br>
                        <a:rPr lang="en-US" sz="1100" dirty="0"/>
                      </a:br>
                      <a:r>
                        <a:rPr lang="en-US" sz="1100" dirty="0"/>
                        <a:t>1-5</a:t>
                      </a:r>
                    </a:p>
                  </a:txBody>
                  <a:tcPr>
                    <a:solidFill>
                      <a:srgbClr val="2F7DC1"/>
                    </a:solidFill>
                  </a:tcPr>
                </a:tc>
                <a:tc>
                  <a:txBody>
                    <a:bodyPr/>
                    <a:lstStyle/>
                    <a:p>
                      <a:pPr algn="ctr"/>
                      <a:r>
                        <a:rPr lang="en-US" sz="1100" dirty="0"/>
                        <a:t>Impact Score</a:t>
                      </a:r>
                      <a:br>
                        <a:rPr lang="en-US" sz="1100" dirty="0"/>
                      </a:br>
                      <a:r>
                        <a:rPr lang="en-US" sz="1100" dirty="0"/>
                        <a:t>1-5</a:t>
                      </a:r>
                    </a:p>
                  </a:txBody>
                  <a:tcPr>
                    <a:solidFill>
                      <a:srgbClr val="2F7DC1"/>
                    </a:solidFill>
                  </a:tcPr>
                </a:tc>
                <a:tc>
                  <a:txBody>
                    <a:bodyPr/>
                    <a:lstStyle/>
                    <a:p>
                      <a:pPr algn="ctr"/>
                      <a:r>
                        <a:rPr lang="en-US" sz="1100" dirty="0"/>
                        <a:t>Risk Score</a:t>
                      </a:r>
                    </a:p>
                  </a:txBody>
                  <a:tcPr>
                    <a:solidFill>
                      <a:srgbClr val="2F7DC1"/>
                    </a:solidFill>
                  </a:tcPr>
                </a:tc>
                <a:tc>
                  <a:txBody>
                    <a:bodyPr/>
                    <a:lstStyle/>
                    <a:p>
                      <a:pPr algn="ctr"/>
                      <a:r>
                        <a:rPr lang="en-US" sz="1100" dirty="0"/>
                        <a:t>Risk Mitigation Strategies</a:t>
                      </a:r>
                    </a:p>
                  </a:txBody>
                  <a:tcPr>
                    <a:solidFill>
                      <a:srgbClr val="2F7DC1"/>
                    </a:solidFill>
                  </a:tcPr>
                </a:tc>
                <a:tc>
                  <a:txBody>
                    <a:bodyPr/>
                    <a:lstStyle/>
                    <a:p>
                      <a:pPr algn="ctr"/>
                      <a:r>
                        <a:rPr lang="en-US" sz="1100" dirty="0"/>
                        <a:t>Mitigation Score</a:t>
                      </a:r>
                      <a:br>
                        <a:rPr lang="en-US" sz="1100" dirty="0"/>
                      </a:br>
                      <a:r>
                        <a:rPr lang="en-US" sz="1100" dirty="0"/>
                        <a:t>1-5</a:t>
                      </a:r>
                    </a:p>
                  </a:txBody>
                  <a:tcPr>
                    <a:solidFill>
                      <a:srgbClr val="2F7DC1"/>
                    </a:solidFill>
                  </a:tcPr>
                </a:tc>
                <a:tc>
                  <a:txBody>
                    <a:bodyPr/>
                    <a:lstStyle/>
                    <a:p>
                      <a:pPr algn="ctr"/>
                      <a:r>
                        <a:rPr lang="en-US" sz="1100" dirty="0"/>
                        <a:t>Residual Risk Score</a:t>
                      </a:r>
                    </a:p>
                  </a:txBody>
                  <a:tcPr>
                    <a:solidFill>
                      <a:srgbClr val="2F7DC1"/>
                    </a:solidFill>
                  </a:tcPr>
                </a:tc>
                <a:tc>
                  <a:txBody>
                    <a:bodyPr/>
                    <a:lstStyle/>
                    <a:p>
                      <a:pPr algn="ctr"/>
                      <a:r>
                        <a:rPr lang="en-US" sz="1100" dirty="0"/>
                        <a:t>Residual Risk</a:t>
                      </a:r>
                    </a:p>
                  </a:txBody>
                  <a:tcPr>
                    <a:solidFill>
                      <a:srgbClr val="2F7DC1"/>
                    </a:solidFill>
                  </a:tcPr>
                </a:tc>
                <a:extLst>
                  <a:ext uri="{0D108BD9-81ED-4DB2-BD59-A6C34878D82A}">
                    <a16:rowId xmlns:a16="http://schemas.microsoft.com/office/drawing/2014/main" val="230051299"/>
                  </a:ext>
                </a:extLst>
              </a:tr>
            </a:tbl>
          </a:graphicData>
        </a:graphic>
      </p:graphicFrame>
      <p:cxnSp>
        <p:nvCxnSpPr>
          <p:cNvPr id="29" name="Straight Arrow Connector 28">
            <a:extLst>
              <a:ext uri="{FF2B5EF4-FFF2-40B4-BE49-F238E27FC236}">
                <a16:creationId xmlns:a16="http://schemas.microsoft.com/office/drawing/2014/main" id="{00D2DBF3-063E-2AB2-F101-E4EA5C27E1CD}"/>
              </a:ext>
            </a:extLst>
          </p:cNvPr>
          <p:cNvCxnSpPr>
            <a:cxnSpLocks/>
            <a:endCxn id="30" idx="0"/>
          </p:cNvCxnSpPr>
          <p:nvPr/>
        </p:nvCxnSpPr>
        <p:spPr>
          <a:xfrm flipH="1">
            <a:off x="682748" y="1513063"/>
            <a:ext cx="13428" cy="2073831"/>
          </a:xfrm>
          <a:prstGeom prst="straightConnector1">
            <a:avLst/>
          </a:prstGeom>
          <a:ln>
            <a:solidFill>
              <a:srgbClr val="2F7DC1"/>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554E9494-CF89-6CB8-F416-62181D58B5C6}"/>
              </a:ext>
            </a:extLst>
          </p:cNvPr>
          <p:cNvSpPr txBox="1"/>
          <p:nvPr/>
        </p:nvSpPr>
        <p:spPr>
          <a:xfrm>
            <a:off x="120181" y="3586894"/>
            <a:ext cx="1125133" cy="738664"/>
          </a:xfrm>
          <a:prstGeom prst="rect">
            <a:avLst/>
          </a:prstGeom>
          <a:noFill/>
          <a:ln w="12700">
            <a:solidFill>
              <a:srgbClr val="2F7DC1"/>
            </a:solidFill>
          </a:ln>
        </p:spPr>
        <p:txBody>
          <a:bodyPr wrap="square" rtlCol="0">
            <a:spAutoFit/>
          </a:bodyPr>
          <a:lstStyle/>
          <a:p>
            <a:pPr algn="ctr"/>
            <a:r>
              <a:rPr lang="en-US" sz="1400" dirty="0"/>
              <a:t>Which dept. “owns” the risk</a:t>
            </a:r>
          </a:p>
        </p:txBody>
      </p:sp>
      <p:sp>
        <p:nvSpPr>
          <p:cNvPr id="31" name="TextBox 30">
            <a:extLst>
              <a:ext uri="{FF2B5EF4-FFF2-40B4-BE49-F238E27FC236}">
                <a16:creationId xmlns:a16="http://schemas.microsoft.com/office/drawing/2014/main" id="{25CF7123-3010-F8D2-A3BA-A9B53EABD3E6}"/>
              </a:ext>
            </a:extLst>
          </p:cNvPr>
          <p:cNvSpPr txBox="1"/>
          <p:nvPr/>
        </p:nvSpPr>
        <p:spPr>
          <a:xfrm>
            <a:off x="996669" y="2093653"/>
            <a:ext cx="1203569" cy="1169551"/>
          </a:xfrm>
          <a:prstGeom prst="rect">
            <a:avLst/>
          </a:prstGeom>
          <a:noFill/>
          <a:ln w="12700">
            <a:solidFill>
              <a:srgbClr val="2F7DC1"/>
            </a:solidFill>
          </a:ln>
        </p:spPr>
        <p:txBody>
          <a:bodyPr wrap="square" rtlCol="0">
            <a:spAutoFit/>
          </a:bodyPr>
          <a:lstStyle/>
          <a:p>
            <a:pPr algn="ctr"/>
            <a:r>
              <a:rPr lang="en-US" sz="1400" dirty="0"/>
              <a:t>Regulatory, Legal, Operational, or Best Practice</a:t>
            </a:r>
          </a:p>
        </p:txBody>
      </p:sp>
      <p:cxnSp>
        <p:nvCxnSpPr>
          <p:cNvPr id="32" name="Straight Arrow Connector 31">
            <a:extLst>
              <a:ext uri="{FF2B5EF4-FFF2-40B4-BE49-F238E27FC236}">
                <a16:creationId xmlns:a16="http://schemas.microsoft.com/office/drawing/2014/main" id="{E6041097-1730-95CF-9981-01F9E49A8606}"/>
              </a:ext>
            </a:extLst>
          </p:cNvPr>
          <p:cNvCxnSpPr>
            <a:cxnSpLocks/>
            <a:endCxn id="31" idx="0"/>
          </p:cNvCxnSpPr>
          <p:nvPr/>
        </p:nvCxnSpPr>
        <p:spPr>
          <a:xfrm>
            <a:off x="1598454" y="1499293"/>
            <a:ext cx="0" cy="594360"/>
          </a:xfrm>
          <a:prstGeom prst="straightConnector1">
            <a:avLst/>
          </a:prstGeom>
          <a:ln>
            <a:solidFill>
              <a:srgbClr val="2F7DC1"/>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A336BAE0-0A09-5E4F-C0F7-824457E2A631}"/>
              </a:ext>
            </a:extLst>
          </p:cNvPr>
          <p:cNvSpPr txBox="1"/>
          <p:nvPr/>
        </p:nvSpPr>
        <p:spPr>
          <a:xfrm>
            <a:off x="1922511" y="3799046"/>
            <a:ext cx="1125133" cy="523220"/>
          </a:xfrm>
          <a:prstGeom prst="rect">
            <a:avLst/>
          </a:prstGeom>
          <a:noFill/>
          <a:ln w="12700">
            <a:solidFill>
              <a:srgbClr val="2F7DC1"/>
            </a:solidFill>
          </a:ln>
        </p:spPr>
        <p:txBody>
          <a:bodyPr wrap="square" rtlCol="0">
            <a:spAutoFit/>
          </a:bodyPr>
          <a:lstStyle/>
          <a:p>
            <a:pPr algn="ctr"/>
            <a:r>
              <a:rPr lang="en-US" sz="1400" dirty="0"/>
              <a:t>A statement of the risk</a:t>
            </a:r>
          </a:p>
        </p:txBody>
      </p:sp>
      <p:cxnSp>
        <p:nvCxnSpPr>
          <p:cNvPr id="34" name="Straight Arrow Connector 33">
            <a:extLst>
              <a:ext uri="{FF2B5EF4-FFF2-40B4-BE49-F238E27FC236}">
                <a16:creationId xmlns:a16="http://schemas.microsoft.com/office/drawing/2014/main" id="{3E6EE401-7F15-942D-8E24-7B34EBD13718}"/>
              </a:ext>
            </a:extLst>
          </p:cNvPr>
          <p:cNvCxnSpPr>
            <a:cxnSpLocks/>
            <a:endCxn id="33" idx="0"/>
          </p:cNvCxnSpPr>
          <p:nvPr/>
        </p:nvCxnSpPr>
        <p:spPr>
          <a:xfrm flipH="1">
            <a:off x="2485078" y="1524000"/>
            <a:ext cx="6168" cy="2275046"/>
          </a:xfrm>
          <a:prstGeom prst="straightConnector1">
            <a:avLst/>
          </a:prstGeom>
          <a:ln>
            <a:solidFill>
              <a:srgbClr val="2F7DC1"/>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BE5449E2-6E52-ECA4-54B1-BF33AC25EE8E}"/>
              </a:ext>
            </a:extLst>
          </p:cNvPr>
          <p:cNvSpPr txBox="1"/>
          <p:nvPr/>
        </p:nvSpPr>
        <p:spPr>
          <a:xfrm>
            <a:off x="2751778" y="2251705"/>
            <a:ext cx="1125133" cy="954107"/>
          </a:xfrm>
          <a:prstGeom prst="rect">
            <a:avLst/>
          </a:prstGeom>
          <a:noFill/>
          <a:ln w="12700">
            <a:solidFill>
              <a:srgbClr val="2F7DC1"/>
            </a:solidFill>
          </a:ln>
        </p:spPr>
        <p:txBody>
          <a:bodyPr wrap="square" rtlCol="0">
            <a:spAutoFit/>
          </a:bodyPr>
          <a:lstStyle/>
          <a:p>
            <a:pPr algn="ctr"/>
            <a:r>
              <a:rPr lang="en-US" sz="1400" dirty="0"/>
              <a:t>The likelihood the risk will happen</a:t>
            </a:r>
          </a:p>
        </p:txBody>
      </p:sp>
      <p:cxnSp>
        <p:nvCxnSpPr>
          <p:cNvPr id="36" name="Straight Arrow Connector 35">
            <a:extLst>
              <a:ext uri="{FF2B5EF4-FFF2-40B4-BE49-F238E27FC236}">
                <a16:creationId xmlns:a16="http://schemas.microsoft.com/office/drawing/2014/main" id="{60CC1EC4-CBA4-2001-89D2-A442C5D94CC7}"/>
              </a:ext>
            </a:extLst>
          </p:cNvPr>
          <p:cNvCxnSpPr>
            <a:cxnSpLocks/>
            <a:endCxn id="35" idx="0"/>
          </p:cNvCxnSpPr>
          <p:nvPr/>
        </p:nvCxnSpPr>
        <p:spPr>
          <a:xfrm>
            <a:off x="3314345" y="1499293"/>
            <a:ext cx="0" cy="752412"/>
          </a:xfrm>
          <a:prstGeom prst="straightConnector1">
            <a:avLst/>
          </a:prstGeom>
          <a:ln>
            <a:solidFill>
              <a:srgbClr val="2F7DC1"/>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F502EE42-1878-9BFC-D796-E79416C79EA1}"/>
              </a:ext>
            </a:extLst>
          </p:cNvPr>
          <p:cNvSpPr txBox="1"/>
          <p:nvPr/>
        </p:nvSpPr>
        <p:spPr>
          <a:xfrm>
            <a:off x="3648637" y="4083199"/>
            <a:ext cx="1125133" cy="1384995"/>
          </a:xfrm>
          <a:prstGeom prst="rect">
            <a:avLst/>
          </a:prstGeom>
          <a:noFill/>
          <a:ln w="12700">
            <a:solidFill>
              <a:srgbClr val="2F7DC1"/>
            </a:solidFill>
          </a:ln>
        </p:spPr>
        <p:txBody>
          <a:bodyPr wrap="square" rtlCol="0">
            <a:spAutoFit/>
          </a:bodyPr>
          <a:lstStyle/>
          <a:p>
            <a:pPr algn="ctr"/>
            <a:r>
              <a:rPr lang="en-US" sz="1400" dirty="0"/>
              <a:t>How much impact the risk’s realization will have on your org</a:t>
            </a:r>
          </a:p>
        </p:txBody>
      </p:sp>
      <p:cxnSp>
        <p:nvCxnSpPr>
          <p:cNvPr id="38" name="Straight Arrow Connector 37">
            <a:extLst>
              <a:ext uri="{FF2B5EF4-FFF2-40B4-BE49-F238E27FC236}">
                <a16:creationId xmlns:a16="http://schemas.microsoft.com/office/drawing/2014/main" id="{FC07F1B2-0C41-24DD-4FCE-F1F3C424CC87}"/>
              </a:ext>
            </a:extLst>
          </p:cNvPr>
          <p:cNvCxnSpPr>
            <a:cxnSpLocks/>
            <a:endCxn id="37" idx="0"/>
          </p:cNvCxnSpPr>
          <p:nvPr/>
        </p:nvCxnSpPr>
        <p:spPr>
          <a:xfrm>
            <a:off x="4202559" y="1502636"/>
            <a:ext cx="8645" cy="2580563"/>
          </a:xfrm>
          <a:prstGeom prst="straightConnector1">
            <a:avLst/>
          </a:prstGeom>
          <a:ln>
            <a:solidFill>
              <a:srgbClr val="2F7DC1"/>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B600C78F-7D96-5CDB-6870-FA87C4FD8E95}"/>
              </a:ext>
            </a:extLst>
          </p:cNvPr>
          <p:cNvSpPr txBox="1"/>
          <p:nvPr/>
        </p:nvSpPr>
        <p:spPr>
          <a:xfrm>
            <a:off x="4477904" y="2319207"/>
            <a:ext cx="1125133" cy="738664"/>
          </a:xfrm>
          <a:prstGeom prst="rect">
            <a:avLst/>
          </a:prstGeom>
          <a:noFill/>
          <a:ln w="12700">
            <a:solidFill>
              <a:srgbClr val="2F7DC1"/>
            </a:solidFill>
          </a:ln>
        </p:spPr>
        <p:txBody>
          <a:bodyPr wrap="square" rtlCol="0">
            <a:spAutoFit/>
          </a:bodyPr>
          <a:lstStyle/>
          <a:p>
            <a:pPr algn="ctr"/>
            <a:r>
              <a:rPr lang="en-US" sz="1400" dirty="0"/>
              <a:t>Probability x Impact Score</a:t>
            </a:r>
          </a:p>
        </p:txBody>
      </p:sp>
      <p:cxnSp>
        <p:nvCxnSpPr>
          <p:cNvPr id="40" name="Straight Arrow Connector 39">
            <a:extLst>
              <a:ext uri="{FF2B5EF4-FFF2-40B4-BE49-F238E27FC236}">
                <a16:creationId xmlns:a16="http://schemas.microsoft.com/office/drawing/2014/main" id="{3030D166-A708-C969-F824-72F870A089B2}"/>
              </a:ext>
            </a:extLst>
          </p:cNvPr>
          <p:cNvCxnSpPr>
            <a:cxnSpLocks/>
            <a:endCxn id="39" idx="0"/>
          </p:cNvCxnSpPr>
          <p:nvPr/>
        </p:nvCxnSpPr>
        <p:spPr>
          <a:xfrm>
            <a:off x="5040471" y="1068890"/>
            <a:ext cx="0" cy="1250317"/>
          </a:xfrm>
          <a:prstGeom prst="straightConnector1">
            <a:avLst/>
          </a:prstGeom>
          <a:ln>
            <a:solidFill>
              <a:srgbClr val="2F7DC1"/>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D2FCC657-402D-381D-98AD-E13FF3D05B4B}"/>
              </a:ext>
            </a:extLst>
          </p:cNvPr>
          <p:cNvSpPr txBox="1"/>
          <p:nvPr/>
        </p:nvSpPr>
        <p:spPr>
          <a:xfrm>
            <a:off x="5099417" y="4438418"/>
            <a:ext cx="1489447" cy="1169551"/>
          </a:xfrm>
          <a:prstGeom prst="rect">
            <a:avLst/>
          </a:prstGeom>
          <a:noFill/>
          <a:ln w="12700">
            <a:solidFill>
              <a:srgbClr val="2F7DC1"/>
            </a:solidFill>
          </a:ln>
        </p:spPr>
        <p:txBody>
          <a:bodyPr wrap="square" rtlCol="0">
            <a:spAutoFit/>
          </a:bodyPr>
          <a:lstStyle/>
          <a:p>
            <a:pPr algn="ctr"/>
            <a:r>
              <a:rPr lang="en-US" sz="1400" dirty="0"/>
              <a:t>Everything currently in place to prevent or eliminate the risk</a:t>
            </a:r>
          </a:p>
        </p:txBody>
      </p:sp>
      <p:cxnSp>
        <p:nvCxnSpPr>
          <p:cNvPr id="42" name="Straight Arrow Connector 41">
            <a:extLst>
              <a:ext uri="{FF2B5EF4-FFF2-40B4-BE49-F238E27FC236}">
                <a16:creationId xmlns:a16="http://schemas.microsoft.com/office/drawing/2014/main" id="{5AADD841-0F25-76A3-69C9-E2B899BA18D6}"/>
              </a:ext>
            </a:extLst>
          </p:cNvPr>
          <p:cNvCxnSpPr>
            <a:cxnSpLocks/>
            <a:endCxn id="41" idx="0"/>
          </p:cNvCxnSpPr>
          <p:nvPr/>
        </p:nvCxnSpPr>
        <p:spPr>
          <a:xfrm>
            <a:off x="5844141" y="1502636"/>
            <a:ext cx="0" cy="2935782"/>
          </a:xfrm>
          <a:prstGeom prst="straightConnector1">
            <a:avLst/>
          </a:prstGeom>
          <a:ln>
            <a:solidFill>
              <a:srgbClr val="2F7DC1"/>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A380C2D2-1C8E-A112-9063-0A77EFFF774B}"/>
              </a:ext>
            </a:extLst>
          </p:cNvPr>
          <p:cNvSpPr txBox="1"/>
          <p:nvPr/>
        </p:nvSpPr>
        <p:spPr>
          <a:xfrm>
            <a:off x="6204250" y="2317121"/>
            <a:ext cx="1184595" cy="1384995"/>
          </a:xfrm>
          <a:prstGeom prst="rect">
            <a:avLst/>
          </a:prstGeom>
          <a:noFill/>
          <a:ln w="12700">
            <a:solidFill>
              <a:srgbClr val="2F7DC1"/>
            </a:solidFill>
          </a:ln>
        </p:spPr>
        <p:txBody>
          <a:bodyPr wrap="square" rtlCol="0">
            <a:spAutoFit/>
          </a:bodyPr>
          <a:lstStyle/>
          <a:p>
            <a:pPr algn="ctr"/>
            <a:r>
              <a:rPr lang="en-US" sz="1400" dirty="0"/>
              <a:t>How much the mitigation strategies reduce the risk</a:t>
            </a:r>
          </a:p>
        </p:txBody>
      </p:sp>
      <p:cxnSp>
        <p:nvCxnSpPr>
          <p:cNvPr id="44" name="Straight Arrow Connector 43">
            <a:extLst>
              <a:ext uri="{FF2B5EF4-FFF2-40B4-BE49-F238E27FC236}">
                <a16:creationId xmlns:a16="http://schemas.microsoft.com/office/drawing/2014/main" id="{6C70A47B-6E04-A7C3-7722-E08DE704C3BF}"/>
              </a:ext>
            </a:extLst>
          </p:cNvPr>
          <p:cNvCxnSpPr>
            <a:cxnSpLocks/>
            <a:endCxn id="43" idx="0"/>
          </p:cNvCxnSpPr>
          <p:nvPr/>
        </p:nvCxnSpPr>
        <p:spPr>
          <a:xfrm>
            <a:off x="6796548" y="1496259"/>
            <a:ext cx="0" cy="820862"/>
          </a:xfrm>
          <a:prstGeom prst="straightConnector1">
            <a:avLst/>
          </a:prstGeom>
          <a:ln>
            <a:solidFill>
              <a:srgbClr val="2F7DC1"/>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BE0C0BFA-B359-5255-7BFB-7A98FCA5E485}"/>
              </a:ext>
            </a:extLst>
          </p:cNvPr>
          <p:cNvSpPr txBox="1"/>
          <p:nvPr/>
        </p:nvSpPr>
        <p:spPr>
          <a:xfrm>
            <a:off x="7153404" y="3952151"/>
            <a:ext cx="1125133" cy="954107"/>
          </a:xfrm>
          <a:prstGeom prst="rect">
            <a:avLst/>
          </a:prstGeom>
          <a:noFill/>
          <a:ln w="12700">
            <a:solidFill>
              <a:srgbClr val="2F7DC1"/>
            </a:solidFill>
          </a:ln>
        </p:spPr>
        <p:txBody>
          <a:bodyPr wrap="square" rtlCol="0">
            <a:spAutoFit/>
          </a:bodyPr>
          <a:lstStyle/>
          <a:p>
            <a:pPr algn="ctr"/>
            <a:r>
              <a:rPr lang="en-US" sz="1400" dirty="0"/>
              <a:t>Risk Score minus Mitigation Score</a:t>
            </a:r>
          </a:p>
        </p:txBody>
      </p:sp>
      <p:cxnSp>
        <p:nvCxnSpPr>
          <p:cNvPr id="46" name="Straight Arrow Connector 45">
            <a:extLst>
              <a:ext uri="{FF2B5EF4-FFF2-40B4-BE49-F238E27FC236}">
                <a16:creationId xmlns:a16="http://schemas.microsoft.com/office/drawing/2014/main" id="{F0F8E0C1-E2C6-9E14-E354-5AC58C0F3F5F}"/>
              </a:ext>
            </a:extLst>
          </p:cNvPr>
          <p:cNvCxnSpPr>
            <a:cxnSpLocks/>
            <a:endCxn id="45" idx="0"/>
          </p:cNvCxnSpPr>
          <p:nvPr/>
        </p:nvCxnSpPr>
        <p:spPr>
          <a:xfrm flipH="1">
            <a:off x="7715971" y="1496259"/>
            <a:ext cx="1467" cy="2455892"/>
          </a:xfrm>
          <a:prstGeom prst="straightConnector1">
            <a:avLst/>
          </a:prstGeom>
          <a:ln>
            <a:solidFill>
              <a:srgbClr val="2F7DC1"/>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762DBDE8-374E-89BA-4774-78B04542D04B}"/>
              </a:ext>
            </a:extLst>
          </p:cNvPr>
          <p:cNvSpPr txBox="1"/>
          <p:nvPr/>
        </p:nvSpPr>
        <p:spPr>
          <a:xfrm>
            <a:off x="7882807" y="2446084"/>
            <a:ext cx="1125133" cy="954107"/>
          </a:xfrm>
          <a:prstGeom prst="rect">
            <a:avLst/>
          </a:prstGeom>
          <a:noFill/>
          <a:ln w="12700">
            <a:solidFill>
              <a:srgbClr val="2F7DC1"/>
            </a:solidFill>
          </a:ln>
        </p:spPr>
        <p:txBody>
          <a:bodyPr wrap="square" rtlCol="0">
            <a:spAutoFit/>
          </a:bodyPr>
          <a:lstStyle/>
          <a:p>
            <a:pPr algn="ctr"/>
            <a:r>
              <a:rPr lang="en-US" sz="1400" dirty="0"/>
              <a:t>The risk(s) that remain after mitigation</a:t>
            </a:r>
          </a:p>
        </p:txBody>
      </p:sp>
      <p:cxnSp>
        <p:nvCxnSpPr>
          <p:cNvPr id="48" name="Straight Arrow Connector 47">
            <a:extLst>
              <a:ext uri="{FF2B5EF4-FFF2-40B4-BE49-F238E27FC236}">
                <a16:creationId xmlns:a16="http://schemas.microsoft.com/office/drawing/2014/main" id="{3F9BA0DF-B301-E09F-6A93-25C0B52645B6}"/>
              </a:ext>
            </a:extLst>
          </p:cNvPr>
          <p:cNvCxnSpPr>
            <a:cxnSpLocks/>
            <a:endCxn id="47" idx="0"/>
          </p:cNvCxnSpPr>
          <p:nvPr/>
        </p:nvCxnSpPr>
        <p:spPr>
          <a:xfrm flipH="1">
            <a:off x="8445374" y="1509458"/>
            <a:ext cx="1" cy="936626"/>
          </a:xfrm>
          <a:prstGeom prst="straightConnector1">
            <a:avLst/>
          </a:prstGeom>
          <a:ln>
            <a:solidFill>
              <a:srgbClr val="2F7DC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33361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86EE3-CF6E-0A88-180A-D54341A16151}"/>
              </a:ext>
            </a:extLst>
          </p:cNvPr>
          <p:cNvSpPr>
            <a:spLocks noGrp="1"/>
          </p:cNvSpPr>
          <p:nvPr>
            <p:ph type="title"/>
          </p:nvPr>
        </p:nvSpPr>
        <p:spPr/>
        <p:txBody>
          <a:bodyPr/>
          <a:lstStyle/>
          <a:p>
            <a:r>
              <a:rPr lang="en-US" dirty="0"/>
              <a:t>Identifying Risk Owners</a:t>
            </a:r>
          </a:p>
        </p:txBody>
      </p:sp>
      <p:sp>
        <p:nvSpPr>
          <p:cNvPr id="3" name="Slide Number Placeholder 2">
            <a:extLst>
              <a:ext uri="{FF2B5EF4-FFF2-40B4-BE49-F238E27FC236}">
                <a16:creationId xmlns:a16="http://schemas.microsoft.com/office/drawing/2014/main" id="{EAC2D7DF-92CE-6800-D0DC-93BCC10D2EE0}"/>
              </a:ext>
            </a:extLst>
          </p:cNvPr>
          <p:cNvSpPr>
            <a:spLocks noGrp="1"/>
          </p:cNvSpPr>
          <p:nvPr>
            <p:ph type="sldNum" sz="quarter" idx="12"/>
          </p:nvPr>
        </p:nvSpPr>
        <p:spPr/>
        <p:txBody>
          <a:bodyPr/>
          <a:lstStyle/>
          <a:p>
            <a:fld id="{D2DCD6F3-82C8-124E-BF1C-AF322C4001F5}" type="slidenum">
              <a:rPr lang="en-US" smtClean="0"/>
              <a:pPr/>
              <a:t>23</a:t>
            </a:fld>
            <a:endParaRPr lang="en-US" dirty="0"/>
          </a:p>
        </p:txBody>
      </p:sp>
      <p:sp>
        <p:nvSpPr>
          <p:cNvPr id="4" name="Text Placeholder 3">
            <a:extLst>
              <a:ext uri="{FF2B5EF4-FFF2-40B4-BE49-F238E27FC236}">
                <a16:creationId xmlns:a16="http://schemas.microsoft.com/office/drawing/2014/main" id="{093F5966-B784-FA7E-FD21-6855F05C4F62}"/>
              </a:ext>
            </a:extLst>
          </p:cNvPr>
          <p:cNvSpPr>
            <a:spLocks noGrp="1"/>
          </p:cNvSpPr>
          <p:nvPr>
            <p:ph type="body" sz="quarter" idx="13"/>
          </p:nvPr>
        </p:nvSpPr>
        <p:spPr>
          <a:xfrm>
            <a:off x="457200" y="1402753"/>
            <a:ext cx="8229600" cy="4515218"/>
          </a:xfrm>
        </p:spPr>
        <p:txBody>
          <a:bodyPr/>
          <a:lstStyle/>
          <a:p>
            <a:r>
              <a:rPr lang="en-US" sz="2400" dirty="0">
                <a:solidFill>
                  <a:schemeClr val="tx1"/>
                </a:solidFill>
              </a:rPr>
              <a:t>This is the department who “owns” the described risk</a:t>
            </a:r>
            <a:br>
              <a:rPr lang="en-US" sz="2400" dirty="0">
                <a:solidFill>
                  <a:schemeClr val="tx1"/>
                </a:solidFill>
              </a:rPr>
            </a:br>
            <a:endParaRPr lang="en-US" sz="2400" dirty="0">
              <a:solidFill>
                <a:schemeClr val="tx1"/>
              </a:solidFill>
            </a:endParaRPr>
          </a:p>
          <a:p>
            <a:r>
              <a:rPr lang="en-US" sz="2400" dirty="0">
                <a:solidFill>
                  <a:schemeClr val="tx1"/>
                </a:solidFill>
              </a:rPr>
              <a:t>Multiple areas or departments can own a risk</a:t>
            </a:r>
            <a:br>
              <a:rPr lang="en-US" sz="2400" dirty="0">
                <a:solidFill>
                  <a:schemeClr val="tx1"/>
                </a:solidFill>
              </a:rPr>
            </a:br>
            <a:endParaRPr lang="en-US" sz="2400" dirty="0">
              <a:solidFill>
                <a:schemeClr val="tx1"/>
              </a:solidFill>
            </a:endParaRPr>
          </a:p>
          <a:p>
            <a:r>
              <a:rPr lang="en-US" sz="2400" dirty="0">
                <a:solidFill>
                  <a:schemeClr val="tx1"/>
                </a:solidFill>
              </a:rPr>
              <a:t>Recommended to fill this category in after the Risk Description and Mitigation Strategies have been completed</a:t>
            </a:r>
          </a:p>
          <a:p>
            <a:endParaRPr lang="en-US" dirty="0"/>
          </a:p>
        </p:txBody>
      </p:sp>
      <p:graphicFrame>
        <p:nvGraphicFramePr>
          <p:cNvPr id="5" name="Table 4">
            <a:extLst>
              <a:ext uri="{FF2B5EF4-FFF2-40B4-BE49-F238E27FC236}">
                <a16:creationId xmlns:a16="http://schemas.microsoft.com/office/drawing/2014/main" id="{1B4EAA0B-9003-6D25-4129-690545A529EF}"/>
              </a:ext>
            </a:extLst>
          </p:cNvPr>
          <p:cNvGraphicFramePr>
            <a:graphicFrameLocks noGrp="1"/>
          </p:cNvGraphicFramePr>
          <p:nvPr>
            <p:extLst>
              <p:ext uri="{D42A27DB-BD31-4B8C-83A1-F6EECF244321}">
                <p14:modId xmlns:p14="http://schemas.microsoft.com/office/powerpoint/2010/main" val="3078224751"/>
              </p:ext>
            </p:extLst>
          </p:nvPr>
        </p:nvGraphicFramePr>
        <p:xfrm>
          <a:off x="273169" y="642850"/>
          <a:ext cx="8597661" cy="594360"/>
        </p:xfrm>
        <a:graphic>
          <a:graphicData uri="http://schemas.openxmlformats.org/drawingml/2006/table">
            <a:tbl>
              <a:tblPr firstRow="1" bandRow="1">
                <a:tableStyleId>{5C22544A-7EE6-4342-B048-85BDC9FD1C3A}</a:tableStyleId>
              </a:tblPr>
              <a:tblGrid>
                <a:gridCol w="868492">
                  <a:extLst>
                    <a:ext uri="{9D8B030D-6E8A-4147-A177-3AD203B41FA5}">
                      <a16:colId xmlns:a16="http://schemas.microsoft.com/office/drawing/2014/main" val="3094045859"/>
                    </a:ext>
                  </a:extLst>
                </a:gridCol>
                <a:gridCol w="851041">
                  <a:extLst>
                    <a:ext uri="{9D8B030D-6E8A-4147-A177-3AD203B41FA5}">
                      <a16:colId xmlns:a16="http://schemas.microsoft.com/office/drawing/2014/main" val="3649840312"/>
                    </a:ext>
                  </a:extLst>
                </a:gridCol>
                <a:gridCol w="977955">
                  <a:extLst>
                    <a:ext uri="{9D8B030D-6E8A-4147-A177-3AD203B41FA5}">
                      <a16:colId xmlns:a16="http://schemas.microsoft.com/office/drawing/2014/main" val="3055346842"/>
                    </a:ext>
                  </a:extLst>
                </a:gridCol>
                <a:gridCol w="922613">
                  <a:extLst>
                    <a:ext uri="{9D8B030D-6E8A-4147-A177-3AD203B41FA5}">
                      <a16:colId xmlns:a16="http://schemas.microsoft.com/office/drawing/2014/main" val="3289344097"/>
                    </a:ext>
                  </a:extLst>
                </a:gridCol>
                <a:gridCol w="678730">
                  <a:extLst>
                    <a:ext uri="{9D8B030D-6E8A-4147-A177-3AD203B41FA5}">
                      <a16:colId xmlns:a16="http://schemas.microsoft.com/office/drawing/2014/main" val="3000204277"/>
                    </a:ext>
                  </a:extLst>
                </a:gridCol>
                <a:gridCol w="859766">
                  <a:extLst>
                    <a:ext uri="{9D8B030D-6E8A-4147-A177-3AD203B41FA5}">
                      <a16:colId xmlns:a16="http://schemas.microsoft.com/office/drawing/2014/main" val="3941130264"/>
                    </a:ext>
                  </a:extLst>
                </a:gridCol>
                <a:gridCol w="859766">
                  <a:extLst>
                    <a:ext uri="{9D8B030D-6E8A-4147-A177-3AD203B41FA5}">
                      <a16:colId xmlns:a16="http://schemas.microsoft.com/office/drawing/2014/main" val="1593014538"/>
                    </a:ext>
                  </a:extLst>
                </a:gridCol>
                <a:gridCol w="859766">
                  <a:extLst>
                    <a:ext uri="{9D8B030D-6E8A-4147-A177-3AD203B41FA5}">
                      <a16:colId xmlns:a16="http://schemas.microsoft.com/office/drawing/2014/main" val="1953462122"/>
                    </a:ext>
                  </a:extLst>
                </a:gridCol>
                <a:gridCol w="859766">
                  <a:extLst>
                    <a:ext uri="{9D8B030D-6E8A-4147-A177-3AD203B41FA5}">
                      <a16:colId xmlns:a16="http://schemas.microsoft.com/office/drawing/2014/main" val="1934550073"/>
                    </a:ext>
                  </a:extLst>
                </a:gridCol>
                <a:gridCol w="859766">
                  <a:extLst>
                    <a:ext uri="{9D8B030D-6E8A-4147-A177-3AD203B41FA5}">
                      <a16:colId xmlns:a16="http://schemas.microsoft.com/office/drawing/2014/main" val="686863357"/>
                    </a:ext>
                  </a:extLst>
                </a:gridCol>
              </a:tblGrid>
              <a:tr h="445280">
                <a:tc>
                  <a:txBody>
                    <a:bodyPr/>
                    <a:lstStyle/>
                    <a:p>
                      <a:pPr algn="ctr"/>
                      <a:r>
                        <a:rPr lang="en-US" sz="1100" dirty="0"/>
                        <a:t>Risk Owner</a:t>
                      </a:r>
                    </a:p>
                  </a:txBody>
                  <a:tcPr>
                    <a:solidFill>
                      <a:srgbClr val="2F7DC1"/>
                    </a:solidFill>
                  </a:tcPr>
                </a:tc>
                <a:tc>
                  <a:txBody>
                    <a:bodyPr/>
                    <a:lstStyle/>
                    <a:p>
                      <a:pPr algn="ctr"/>
                      <a:r>
                        <a:rPr lang="en-US" sz="1100" dirty="0"/>
                        <a:t>Risk Category</a:t>
                      </a:r>
                    </a:p>
                  </a:txBody>
                  <a:tcPr>
                    <a:solidFill>
                      <a:schemeClr val="accent3">
                        <a:lumMod val="20000"/>
                        <a:lumOff val="80000"/>
                      </a:schemeClr>
                    </a:solidFill>
                  </a:tcPr>
                </a:tc>
                <a:tc>
                  <a:txBody>
                    <a:bodyPr/>
                    <a:lstStyle/>
                    <a:p>
                      <a:pPr algn="ctr"/>
                      <a:r>
                        <a:rPr lang="en-US" sz="1100" dirty="0"/>
                        <a:t>Risk Description</a:t>
                      </a:r>
                    </a:p>
                  </a:txBody>
                  <a:tcPr>
                    <a:solidFill>
                      <a:schemeClr val="accent3">
                        <a:lumMod val="20000"/>
                        <a:lumOff val="80000"/>
                      </a:schemeClr>
                    </a:solidFill>
                  </a:tcPr>
                </a:tc>
                <a:tc>
                  <a:txBody>
                    <a:bodyPr/>
                    <a:lstStyle/>
                    <a:p>
                      <a:pPr algn="ctr"/>
                      <a:r>
                        <a:rPr lang="en-US" sz="1100" dirty="0"/>
                        <a:t>Probability Score</a:t>
                      </a:r>
                      <a:br>
                        <a:rPr lang="en-US" sz="1100" dirty="0"/>
                      </a:br>
                      <a:r>
                        <a:rPr lang="en-US" sz="1100" dirty="0"/>
                        <a:t>1-5</a:t>
                      </a:r>
                    </a:p>
                  </a:txBody>
                  <a:tcPr>
                    <a:solidFill>
                      <a:schemeClr val="accent3">
                        <a:lumMod val="20000"/>
                        <a:lumOff val="80000"/>
                      </a:schemeClr>
                    </a:solidFill>
                  </a:tcPr>
                </a:tc>
                <a:tc>
                  <a:txBody>
                    <a:bodyPr/>
                    <a:lstStyle/>
                    <a:p>
                      <a:pPr algn="ctr"/>
                      <a:r>
                        <a:rPr lang="en-US" sz="1100" dirty="0"/>
                        <a:t>Impact Score</a:t>
                      </a:r>
                      <a:br>
                        <a:rPr lang="en-US" sz="1100" dirty="0"/>
                      </a:br>
                      <a:r>
                        <a:rPr lang="en-US" sz="1100" dirty="0"/>
                        <a:t>1-5</a:t>
                      </a:r>
                    </a:p>
                  </a:txBody>
                  <a:tcPr>
                    <a:solidFill>
                      <a:schemeClr val="accent3">
                        <a:lumMod val="20000"/>
                        <a:lumOff val="80000"/>
                      </a:schemeClr>
                    </a:solidFill>
                  </a:tcPr>
                </a:tc>
                <a:tc>
                  <a:txBody>
                    <a:bodyPr/>
                    <a:lstStyle/>
                    <a:p>
                      <a:pPr algn="ctr"/>
                      <a:r>
                        <a:rPr lang="en-US" sz="1100" dirty="0"/>
                        <a:t>Risk Score</a:t>
                      </a:r>
                    </a:p>
                  </a:txBody>
                  <a:tcPr>
                    <a:solidFill>
                      <a:schemeClr val="accent3">
                        <a:lumMod val="20000"/>
                        <a:lumOff val="80000"/>
                      </a:schemeClr>
                    </a:solidFill>
                  </a:tcPr>
                </a:tc>
                <a:tc>
                  <a:txBody>
                    <a:bodyPr/>
                    <a:lstStyle/>
                    <a:p>
                      <a:pPr algn="ctr"/>
                      <a:r>
                        <a:rPr lang="en-US" sz="1100" dirty="0"/>
                        <a:t>Risk Mitigation Strategies</a:t>
                      </a:r>
                    </a:p>
                  </a:txBody>
                  <a:tcPr>
                    <a:solidFill>
                      <a:schemeClr val="accent3">
                        <a:lumMod val="20000"/>
                        <a:lumOff val="80000"/>
                      </a:schemeClr>
                    </a:solidFill>
                  </a:tcPr>
                </a:tc>
                <a:tc>
                  <a:txBody>
                    <a:bodyPr/>
                    <a:lstStyle/>
                    <a:p>
                      <a:pPr algn="ctr"/>
                      <a:r>
                        <a:rPr lang="en-US" sz="1100" dirty="0"/>
                        <a:t>Mitigation Score</a:t>
                      </a:r>
                      <a:br>
                        <a:rPr lang="en-US" sz="1100" dirty="0"/>
                      </a:br>
                      <a:r>
                        <a:rPr lang="en-US" sz="1100" dirty="0"/>
                        <a:t>1-5</a:t>
                      </a:r>
                    </a:p>
                  </a:txBody>
                  <a:tcPr>
                    <a:solidFill>
                      <a:schemeClr val="accent3">
                        <a:lumMod val="20000"/>
                        <a:lumOff val="80000"/>
                      </a:schemeClr>
                    </a:solidFill>
                  </a:tcPr>
                </a:tc>
                <a:tc>
                  <a:txBody>
                    <a:bodyPr/>
                    <a:lstStyle/>
                    <a:p>
                      <a:pPr algn="ctr"/>
                      <a:r>
                        <a:rPr lang="en-US" sz="1100" dirty="0"/>
                        <a:t>Residual Risk Score</a:t>
                      </a:r>
                    </a:p>
                  </a:txBody>
                  <a:tcPr>
                    <a:solidFill>
                      <a:schemeClr val="accent3">
                        <a:lumMod val="20000"/>
                        <a:lumOff val="80000"/>
                      </a:schemeClr>
                    </a:solidFill>
                  </a:tcPr>
                </a:tc>
                <a:tc>
                  <a:txBody>
                    <a:bodyPr/>
                    <a:lstStyle/>
                    <a:p>
                      <a:pPr algn="ctr"/>
                      <a:r>
                        <a:rPr lang="en-US" sz="1100" dirty="0"/>
                        <a:t>Residual Risk</a:t>
                      </a:r>
                    </a:p>
                  </a:txBody>
                  <a:tcPr>
                    <a:solidFill>
                      <a:schemeClr val="accent3">
                        <a:lumMod val="20000"/>
                        <a:lumOff val="80000"/>
                      </a:schemeClr>
                    </a:solidFill>
                  </a:tcPr>
                </a:tc>
                <a:extLst>
                  <a:ext uri="{0D108BD9-81ED-4DB2-BD59-A6C34878D82A}">
                    <a16:rowId xmlns:a16="http://schemas.microsoft.com/office/drawing/2014/main" val="230051299"/>
                  </a:ext>
                </a:extLst>
              </a:tr>
            </a:tbl>
          </a:graphicData>
        </a:graphic>
      </p:graphicFrame>
    </p:spTree>
    <p:extLst>
      <p:ext uri="{BB962C8B-B14F-4D97-AF65-F5344CB8AC3E}">
        <p14:creationId xmlns:p14="http://schemas.microsoft.com/office/powerpoint/2010/main" val="24795269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A7EB7F-5EE5-66BF-9470-E128E8E307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9AB159-4877-EAF3-7BB0-7DC59B1E43F5}"/>
              </a:ext>
            </a:extLst>
          </p:cNvPr>
          <p:cNvSpPr>
            <a:spLocks noGrp="1"/>
          </p:cNvSpPr>
          <p:nvPr>
            <p:ph type="title"/>
          </p:nvPr>
        </p:nvSpPr>
        <p:spPr/>
        <p:txBody>
          <a:bodyPr/>
          <a:lstStyle/>
          <a:p>
            <a:r>
              <a:rPr lang="en-US" dirty="0"/>
              <a:t>Risk Category</a:t>
            </a:r>
          </a:p>
        </p:txBody>
      </p:sp>
      <p:sp>
        <p:nvSpPr>
          <p:cNvPr id="3" name="Slide Number Placeholder 2">
            <a:extLst>
              <a:ext uri="{FF2B5EF4-FFF2-40B4-BE49-F238E27FC236}">
                <a16:creationId xmlns:a16="http://schemas.microsoft.com/office/drawing/2014/main" id="{CF5E9B28-7718-8588-BDDC-D6AADBF39ED4}"/>
              </a:ext>
            </a:extLst>
          </p:cNvPr>
          <p:cNvSpPr>
            <a:spLocks noGrp="1"/>
          </p:cNvSpPr>
          <p:nvPr>
            <p:ph type="sldNum" sz="quarter" idx="12"/>
          </p:nvPr>
        </p:nvSpPr>
        <p:spPr/>
        <p:txBody>
          <a:bodyPr/>
          <a:lstStyle/>
          <a:p>
            <a:fld id="{D2DCD6F3-82C8-124E-BF1C-AF322C4001F5}" type="slidenum">
              <a:rPr lang="en-US" smtClean="0"/>
              <a:pPr/>
              <a:t>24</a:t>
            </a:fld>
            <a:endParaRPr lang="en-US" dirty="0"/>
          </a:p>
        </p:txBody>
      </p:sp>
      <p:sp>
        <p:nvSpPr>
          <p:cNvPr id="4" name="Text Placeholder 3">
            <a:extLst>
              <a:ext uri="{FF2B5EF4-FFF2-40B4-BE49-F238E27FC236}">
                <a16:creationId xmlns:a16="http://schemas.microsoft.com/office/drawing/2014/main" id="{FB5D6B2C-B765-1CD1-72E9-2C99C7D035CF}"/>
              </a:ext>
            </a:extLst>
          </p:cNvPr>
          <p:cNvSpPr>
            <a:spLocks noGrp="1"/>
          </p:cNvSpPr>
          <p:nvPr>
            <p:ph type="body" sz="quarter" idx="13"/>
          </p:nvPr>
        </p:nvSpPr>
        <p:spPr>
          <a:xfrm>
            <a:off x="457200" y="1402753"/>
            <a:ext cx="8229600" cy="4515218"/>
          </a:xfrm>
        </p:spPr>
        <p:txBody>
          <a:bodyPr/>
          <a:lstStyle/>
          <a:p>
            <a:r>
              <a:rPr lang="en-US" sz="2400" dirty="0">
                <a:solidFill>
                  <a:schemeClr val="tx1"/>
                </a:solidFill>
              </a:rPr>
              <a:t>Identify 3-5 categories, such as:</a:t>
            </a:r>
          </a:p>
          <a:p>
            <a:pPr lvl="1"/>
            <a:r>
              <a:rPr lang="en-US" sz="2000" dirty="0">
                <a:solidFill>
                  <a:schemeClr val="tx1"/>
                </a:solidFill>
              </a:rPr>
              <a:t>Regulatory</a:t>
            </a:r>
          </a:p>
          <a:p>
            <a:pPr lvl="1"/>
            <a:r>
              <a:rPr lang="en-US" sz="2000" dirty="0">
                <a:solidFill>
                  <a:schemeClr val="tx1"/>
                </a:solidFill>
              </a:rPr>
              <a:t>Legal</a:t>
            </a:r>
          </a:p>
          <a:p>
            <a:pPr lvl="1"/>
            <a:r>
              <a:rPr lang="en-US" sz="2000" dirty="0">
                <a:solidFill>
                  <a:schemeClr val="tx1"/>
                </a:solidFill>
              </a:rPr>
              <a:t>Operational</a:t>
            </a:r>
          </a:p>
          <a:p>
            <a:pPr lvl="1"/>
            <a:r>
              <a:rPr lang="en-US" sz="2000" dirty="0">
                <a:solidFill>
                  <a:schemeClr val="tx1"/>
                </a:solidFill>
              </a:rPr>
              <a:t>Best Practice</a:t>
            </a:r>
            <a:br>
              <a:rPr lang="en-US" dirty="0">
                <a:solidFill>
                  <a:schemeClr val="tx1"/>
                </a:solidFill>
              </a:rPr>
            </a:br>
            <a:endParaRPr lang="en-US" dirty="0">
              <a:solidFill>
                <a:schemeClr val="tx1"/>
              </a:solidFill>
            </a:endParaRPr>
          </a:p>
          <a:p>
            <a:r>
              <a:rPr lang="en-US" dirty="0">
                <a:solidFill>
                  <a:schemeClr val="tx1"/>
                </a:solidFill>
              </a:rPr>
              <a:t>Recommended to fill this in once the Risk Description has been completed</a:t>
            </a:r>
          </a:p>
          <a:p>
            <a:endParaRPr lang="en-US" dirty="0"/>
          </a:p>
        </p:txBody>
      </p:sp>
      <p:graphicFrame>
        <p:nvGraphicFramePr>
          <p:cNvPr id="5" name="Table 4">
            <a:extLst>
              <a:ext uri="{FF2B5EF4-FFF2-40B4-BE49-F238E27FC236}">
                <a16:creationId xmlns:a16="http://schemas.microsoft.com/office/drawing/2014/main" id="{6D4B3600-CEF8-29A8-D8FA-0CB82615DE2C}"/>
              </a:ext>
            </a:extLst>
          </p:cNvPr>
          <p:cNvGraphicFramePr>
            <a:graphicFrameLocks noGrp="1"/>
          </p:cNvGraphicFramePr>
          <p:nvPr>
            <p:extLst>
              <p:ext uri="{D42A27DB-BD31-4B8C-83A1-F6EECF244321}">
                <p14:modId xmlns:p14="http://schemas.microsoft.com/office/powerpoint/2010/main" val="315588326"/>
              </p:ext>
            </p:extLst>
          </p:nvPr>
        </p:nvGraphicFramePr>
        <p:xfrm>
          <a:off x="273169" y="642850"/>
          <a:ext cx="8597661" cy="594360"/>
        </p:xfrm>
        <a:graphic>
          <a:graphicData uri="http://schemas.openxmlformats.org/drawingml/2006/table">
            <a:tbl>
              <a:tblPr firstRow="1" bandRow="1">
                <a:tableStyleId>{5C22544A-7EE6-4342-B048-85BDC9FD1C3A}</a:tableStyleId>
              </a:tblPr>
              <a:tblGrid>
                <a:gridCol w="868492">
                  <a:extLst>
                    <a:ext uri="{9D8B030D-6E8A-4147-A177-3AD203B41FA5}">
                      <a16:colId xmlns:a16="http://schemas.microsoft.com/office/drawing/2014/main" val="3094045859"/>
                    </a:ext>
                  </a:extLst>
                </a:gridCol>
                <a:gridCol w="851041">
                  <a:extLst>
                    <a:ext uri="{9D8B030D-6E8A-4147-A177-3AD203B41FA5}">
                      <a16:colId xmlns:a16="http://schemas.microsoft.com/office/drawing/2014/main" val="3649840312"/>
                    </a:ext>
                  </a:extLst>
                </a:gridCol>
                <a:gridCol w="977955">
                  <a:extLst>
                    <a:ext uri="{9D8B030D-6E8A-4147-A177-3AD203B41FA5}">
                      <a16:colId xmlns:a16="http://schemas.microsoft.com/office/drawing/2014/main" val="3055346842"/>
                    </a:ext>
                  </a:extLst>
                </a:gridCol>
                <a:gridCol w="932040">
                  <a:extLst>
                    <a:ext uri="{9D8B030D-6E8A-4147-A177-3AD203B41FA5}">
                      <a16:colId xmlns:a16="http://schemas.microsoft.com/office/drawing/2014/main" val="3289344097"/>
                    </a:ext>
                  </a:extLst>
                </a:gridCol>
                <a:gridCol w="669303">
                  <a:extLst>
                    <a:ext uri="{9D8B030D-6E8A-4147-A177-3AD203B41FA5}">
                      <a16:colId xmlns:a16="http://schemas.microsoft.com/office/drawing/2014/main" val="3000204277"/>
                    </a:ext>
                  </a:extLst>
                </a:gridCol>
                <a:gridCol w="859766">
                  <a:extLst>
                    <a:ext uri="{9D8B030D-6E8A-4147-A177-3AD203B41FA5}">
                      <a16:colId xmlns:a16="http://schemas.microsoft.com/office/drawing/2014/main" val="3941130264"/>
                    </a:ext>
                  </a:extLst>
                </a:gridCol>
                <a:gridCol w="859766">
                  <a:extLst>
                    <a:ext uri="{9D8B030D-6E8A-4147-A177-3AD203B41FA5}">
                      <a16:colId xmlns:a16="http://schemas.microsoft.com/office/drawing/2014/main" val="1593014538"/>
                    </a:ext>
                  </a:extLst>
                </a:gridCol>
                <a:gridCol w="859766">
                  <a:extLst>
                    <a:ext uri="{9D8B030D-6E8A-4147-A177-3AD203B41FA5}">
                      <a16:colId xmlns:a16="http://schemas.microsoft.com/office/drawing/2014/main" val="1953462122"/>
                    </a:ext>
                  </a:extLst>
                </a:gridCol>
                <a:gridCol w="859766">
                  <a:extLst>
                    <a:ext uri="{9D8B030D-6E8A-4147-A177-3AD203B41FA5}">
                      <a16:colId xmlns:a16="http://schemas.microsoft.com/office/drawing/2014/main" val="1934550073"/>
                    </a:ext>
                  </a:extLst>
                </a:gridCol>
                <a:gridCol w="859766">
                  <a:extLst>
                    <a:ext uri="{9D8B030D-6E8A-4147-A177-3AD203B41FA5}">
                      <a16:colId xmlns:a16="http://schemas.microsoft.com/office/drawing/2014/main" val="686863357"/>
                    </a:ext>
                  </a:extLst>
                </a:gridCol>
              </a:tblGrid>
              <a:tr h="445280">
                <a:tc>
                  <a:txBody>
                    <a:bodyPr/>
                    <a:lstStyle/>
                    <a:p>
                      <a:pPr algn="ctr"/>
                      <a:r>
                        <a:rPr lang="en-US" sz="1100" dirty="0"/>
                        <a:t>Risk Owner</a:t>
                      </a:r>
                    </a:p>
                  </a:txBody>
                  <a:tcPr>
                    <a:solidFill>
                      <a:schemeClr val="accent3">
                        <a:lumMod val="20000"/>
                        <a:lumOff val="80000"/>
                      </a:schemeClr>
                    </a:solidFill>
                  </a:tcPr>
                </a:tc>
                <a:tc>
                  <a:txBody>
                    <a:bodyPr/>
                    <a:lstStyle/>
                    <a:p>
                      <a:pPr algn="ctr"/>
                      <a:r>
                        <a:rPr lang="en-US" sz="1100" dirty="0"/>
                        <a:t>Risk Category</a:t>
                      </a:r>
                    </a:p>
                  </a:txBody>
                  <a:tcPr>
                    <a:solidFill>
                      <a:srgbClr val="2F7DC1"/>
                    </a:solidFill>
                  </a:tcPr>
                </a:tc>
                <a:tc>
                  <a:txBody>
                    <a:bodyPr/>
                    <a:lstStyle/>
                    <a:p>
                      <a:pPr algn="ctr"/>
                      <a:r>
                        <a:rPr lang="en-US" sz="1100" dirty="0"/>
                        <a:t>Risk Description</a:t>
                      </a:r>
                    </a:p>
                  </a:txBody>
                  <a:tcPr>
                    <a:solidFill>
                      <a:schemeClr val="accent3">
                        <a:lumMod val="20000"/>
                        <a:lumOff val="80000"/>
                      </a:schemeClr>
                    </a:solidFill>
                  </a:tcPr>
                </a:tc>
                <a:tc>
                  <a:txBody>
                    <a:bodyPr/>
                    <a:lstStyle/>
                    <a:p>
                      <a:pPr algn="ctr"/>
                      <a:r>
                        <a:rPr lang="en-US" sz="1100" dirty="0"/>
                        <a:t>Probability Score</a:t>
                      </a:r>
                      <a:br>
                        <a:rPr lang="en-US" sz="1100" dirty="0"/>
                      </a:br>
                      <a:r>
                        <a:rPr lang="en-US" sz="1100" dirty="0"/>
                        <a:t>1-5</a:t>
                      </a:r>
                    </a:p>
                  </a:txBody>
                  <a:tcPr>
                    <a:solidFill>
                      <a:schemeClr val="accent3">
                        <a:lumMod val="20000"/>
                        <a:lumOff val="80000"/>
                      </a:schemeClr>
                    </a:solidFill>
                  </a:tcPr>
                </a:tc>
                <a:tc>
                  <a:txBody>
                    <a:bodyPr/>
                    <a:lstStyle/>
                    <a:p>
                      <a:pPr algn="ctr"/>
                      <a:r>
                        <a:rPr lang="en-US" sz="1100" dirty="0"/>
                        <a:t>Impact Score</a:t>
                      </a:r>
                      <a:br>
                        <a:rPr lang="en-US" sz="1100" dirty="0"/>
                      </a:br>
                      <a:r>
                        <a:rPr lang="en-US" sz="1100" dirty="0"/>
                        <a:t>1-5</a:t>
                      </a:r>
                    </a:p>
                  </a:txBody>
                  <a:tcPr>
                    <a:solidFill>
                      <a:schemeClr val="accent3">
                        <a:lumMod val="20000"/>
                        <a:lumOff val="80000"/>
                      </a:schemeClr>
                    </a:solidFill>
                  </a:tcPr>
                </a:tc>
                <a:tc>
                  <a:txBody>
                    <a:bodyPr/>
                    <a:lstStyle/>
                    <a:p>
                      <a:pPr algn="ctr"/>
                      <a:r>
                        <a:rPr lang="en-US" sz="1100" dirty="0"/>
                        <a:t>Risk Score</a:t>
                      </a:r>
                    </a:p>
                  </a:txBody>
                  <a:tcPr>
                    <a:solidFill>
                      <a:schemeClr val="accent3">
                        <a:lumMod val="20000"/>
                        <a:lumOff val="80000"/>
                      </a:schemeClr>
                    </a:solidFill>
                  </a:tcPr>
                </a:tc>
                <a:tc>
                  <a:txBody>
                    <a:bodyPr/>
                    <a:lstStyle/>
                    <a:p>
                      <a:pPr algn="ctr"/>
                      <a:r>
                        <a:rPr lang="en-US" sz="1100" dirty="0"/>
                        <a:t>Risk Mitigation Strategies</a:t>
                      </a:r>
                    </a:p>
                  </a:txBody>
                  <a:tcPr>
                    <a:solidFill>
                      <a:schemeClr val="accent3">
                        <a:lumMod val="20000"/>
                        <a:lumOff val="80000"/>
                      </a:schemeClr>
                    </a:solidFill>
                  </a:tcPr>
                </a:tc>
                <a:tc>
                  <a:txBody>
                    <a:bodyPr/>
                    <a:lstStyle/>
                    <a:p>
                      <a:pPr algn="ctr"/>
                      <a:r>
                        <a:rPr lang="en-US" sz="1100" dirty="0"/>
                        <a:t>Mitigation Score</a:t>
                      </a:r>
                      <a:br>
                        <a:rPr lang="en-US" sz="1100" dirty="0"/>
                      </a:br>
                      <a:r>
                        <a:rPr lang="en-US" sz="1100" dirty="0"/>
                        <a:t>1-5</a:t>
                      </a:r>
                    </a:p>
                  </a:txBody>
                  <a:tcPr>
                    <a:solidFill>
                      <a:schemeClr val="accent3">
                        <a:lumMod val="20000"/>
                        <a:lumOff val="80000"/>
                      </a:schemeClr>
                    </a:solidFill>
                  </a:tcPr>
                </a:tc>
                <a:tc>
                  <a:txBody>
                    <a:bodyPr/>
                    <a:lstStyle/>
                    <a:p>
                      <a:pPr algn="ctr"/>
                      <a:r>
                        <a:rPr lang="en-US" sz="1100" dirty="0"/>
                        <a:t>Residual Risk Score</a:t>
                      </a:r>
                    </a:p>
                  </a:txBody>
                  <a:tcPr>
                    <a:solidFill>
                      <a:schemeClr val="accent3">
                        <a:lumMod val="20000"/>
                        <a:lumOff val="80000"/>
                      </a:schemeClr>
                    </a:solidFill>
                  </a:tcPr>
                </a:tc>
                <a:tc>
                  <a:txBody>
                    <a:bodyPr/>
                    <a:lstStyle/>
                    <a:p>
                      <a:pPr algn="ctr"/>
                      <a:r>
                        <a:rPr lang="en-US" sz="1100" dirty="0"/>
                        <a:t>Residual Risk</a:t>
                      </a:r>
                    </a:p>
                  </a:txBody>
                  <a:tcPr>
                    <a:solidFill>
                      <a:schemeClr val="accent3">
                        <a:lumMod val="20000"/>
                        <a:lumOff val="80000"/>
                      </a:schemeClr>
                    </a:solidFill>
                  </a:tcPr>
                </a:tc>
                <a:extLst>
                  <a:ext uri="{0D108BD9-81ED-4DB2-BD59-A6C34878D82A}">
                    <a16:rowId xmlns:a16="http://schemas.microsoft.com/office/drawing/2014/main" val="230051299"/>
                  </a:ext>
                </a:extLst>
              </a:tr>
            </a:tbl>
          </a:graphicData>
        </a:graphic>
      </p:graphicFrame>
    </p:spTree>
    <p:extLst>
      <p:ext uri="{BB962C8B-B14F-4D97-AF65-F5344CB8AC3E}">
        <p14:creationId xmlns:p14="http://schemas.microsoft.com/office/powerpoint/2010/main" val="34160850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41BCE4-2CCA-D879-4DB3-1B2CE00719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85F783-5C6F-8573-A495-74B1C9BF8249}"/>
              </a:ext>
            </a:extLst>
          </p:cNvPr>
          <p:cNvSpPr>
            <a:spLocks noGrp="1"/>
          </p:cNvSpPr>
          <p:nvPr>
            <p:ph type="title"/>
          </p:nvPr>
        </p:nvSpPr>
        <p:spPr/>
        <p:txBody>
          <a:bodyPr/>
          <a:lstStyle/>
          <a:p>
            <a:r>
              <a:rPr lang="en-US" dirty="0"/>
              <a:t>Risk Description</a:t>
            </a:r>
          </a:p>
        </p:txBody>
      </p:sp>
      <p:sp>
        <p:nvSpPr>
          <p:cNvPr id="3" name="Slide Number Placeholder 2">
            <a:extLst>
              <a:ext uri="{FF2B5EF4-FFF2-40B4-BE49-F238E27FC236}">
                <a16:creationId xmlns:a16="http://schemas.microsoft.com/office/drawing/2014/main" id="{F54C676F-7F3D-A469-F4EB-76F087D94514}"/>
              </a:ext>
            </a:extLst>
          </p:cNvPr>
          <p:cNvSpPr>
            <a:spLocks noGrp="1"/>
          </p:cNvSpPr>
          <p:nvPr>
            <p:ph type="sldNum" sz="quarter" idx="12"/>
          </p:nvPr>
        </p:nvSpPr>
        <p:spPr/>
        <p:txBody>
          <a:bodyPr/>
          <a:lstStyle/>
          <a:p>
            <a:fld id="{D2DCD6F3-82C8-124E-BF1C-AF322C4001F5}" type="slidenum">
              <a:rPr lang="en-US" smtClean="0"/>
              <a:pPr/>
              <a:t>25</a:t>
            </a:fld>
            <a:endParaRPr lang="en-US" dirty="0"/>
          </a:p>
        </p:txBody>
      </p:sp>
      <p:sp>
        <p:nvSpPr>
          <p:cNvPr id="4" name="Text Placeholder 3">
            <a:extLst>
              <a:ext uri="{FF2B5EF4-FFF2-40B4-BE49-F238E27FC236}">
                <a16:creationId xmlns:a16="http://schemas.microsoft.com/office/drawing/2014/main" id="{48570726-AF25-9153-95B9-1C1E59EE3BEB}"/>
              </a:ext>
            </a:extLst>
          </p:cNvPr>
          <p:cNvSpPr>
            <a:spLocks noGrp="1"/>
          </p:cNvSpPr>
          <p:nvPr>
            <p:ph type="body" sz="quarter" idx="13"/>
          </p:nvPr>
        </p:nvSpPr>
        <p:spPr>
          <a:xfrm>
            <a:off x="457200" y="1402753"/>
            <a:ext cx="8229600" cy="4515218"/>
          </a:xfrm>
        </p:spPr>
        <p:txBody>
          <a:bodyPr/>
          <a:lstStyle/>
          <a:p>
            <a:r>
              <a:rPr lang="en-US" sz="2400" dirty="0">
                <a:solidFill>
                  <a:schemeClr val="tx1"/>
                </a:solidFill>
              </a:rPr>
              <a:t>A statement of a real or potential risk </a:t>
            </a:r>
            <a:r>
              <a:rPr lang="en-US" sz="2400" b="1" i="1" dirty="0">
                <a:solidFill>
                  <a:schemeClr val="tx1"/>
                </a:solidFill>
              </a:rPr>
              <a:t>before</a:t>
            </a:r>
            <a:r>
              <a:rPr lang="en-US" sz="2400" dirty="0">
                <a:solidFill>
                  <a:schemeClr val="tx1"/>
                </a:solidFill>
              </a:rPr>
              <a:t> any mitigation strategies are in place</a:t>
            </a:r>
            <a:br>
              <a:rPr lang="en-US" sz="2400" dirty="0">
                <a:solidFill>
                  <a:schemeClr val="tx1"/>
                </a:solidFill>
              </a:rPr>
            </a:br>
            <a:endParaRPr lang="en-US" sz="2400" dirty="0">
              <a:solidFill>
                <a:schemeClr val="tx1"/>
              </a:solidFill>
            </a:endParaRPr>
          </a:p>
          <a:p>
            <a:r>
              <a:rPr lang="en-US" sz="2400" dirty="0">
                <a:solidFill>
                  <a:schemeClr val="tx1"/>
                </a:solidFill>
              </a:rPr>
              <a:t>State what the risk is without emotional interference or other factors</a:t>
            </a:r>
            <a:br>
              <a:rPr lang="en-US" sz="2400" dirty="0">
                <a:solidFill>
                  <a:schemeClr val="tx1"/>
                </a:solidFill>
              </a:rPr>
            </a:br>
            <a:r>
              <a:rPr lang="en-US" sz="2400" i="1" dirty="0">
                <a:solidFill>
                  <a:schemeClr val="tx1"/>
                </a:solidFill>
              </a:rPr>
              <a:t>“Employees are not trained on or provided access to RIM policies and procedures.”</a:t>
            </a:r>
            <a:br>
              <a:rPr lang="en-US" sz="2400" dirty="0">
                <a:solidFill>
                  <a:schemeClr val="tx1"/>
                </a:solidFill>
              </a:rPr>
            </a:br>
            <a:endParaRPr lang="en-US" sz="2400" dirty="0">
              <a:solidFill>
                <a:schemeClr val="tx1"/>
              </a:solidFill>
            </a:endParaRPr>
          </a:p>
          <a:p>
            <a:r>
              <a:rPr lang="en-US" sz="2400" dirty="0">
                <a:solidFill>
                  <a:schemeClr val="tx1"/>
                </a:solidFill>
              </a:rPr>
              <a:t>Only one risk per row</a:t>
            </a:r>
          </a:p>
        </p:txBody>
      </p:sp>
      <p:graphicFrame>
        <p:nvGraphicFramePr>
          <p:cNvPr id="5" name="Table 4">
            <a:extLst>
              <a:ext uri="{FF2B5EF4-FFF2-40B4-BE49-F238E27FC236}">
                <a16:creationId xmlns:a16="http://schemas.microsoft.com/office/drawing/2014/main" id="{DFB8F4C4-B2C0-4F2F-C0EA-C6DA49993102}"/>
              </a:ext>
            </a:extLst>
          </p:cNvPr>
          <p:cNvGraphicFramePr>
            <a:graphicFrameLocks noGrp="1"/>
          </p:cNvGraphicFramePr>
          <p:nvPr>
            <p:extLst>
              <p:ext uri="{D42A27DB-BD31-4B8C-83A1-F6EECF244321}">
                <p14:modId xmlns:p14="http://schemas.microsoft.com/office/powerpoint/2010/main" val="1869186309"/>
              </p:ext>
            </p:extLst>
          </p:nvPr>
        </p:nvGraphicFramePr>
        <p:xfrm>
          <a:off x="273169" y="642850"/>
          <a:ext cx="8597661" cy="594360"/>
        </p:xfrm>
        <a:graphic>
          <a:graphicData uri="http://schemas.openxmlformats.org/drawingml/2006/table">
            <a:tbl>
              <a:tblPr firstRow="1" bandRow="1">
                <a:tableStyleId>{5C22544A-7EE6-4342-B048-85BDC9FD1C3A}</a:tableStyleId>
              </a:tblPr>
              <a:tblGrid>
                <a:gridCol w="868492">
                  <a:extLst>
                    <a:ext uri="{9D8B030D-6E8A-4147-A177-3AD203B41FA5}">
                      <a16:colId xmlns:a16="http://schemas.microsoft.com/office/drawing/2014/main" val="3094045859"/>
                    </a:ext>
                  </a:extLst>
                </a:gridCol>
                <a:gridCol w="851041">
                  <a:extLst>
                    <a:ext uri="{9D8B030D-6E8A-4147-A177-3AD203B41FA5}">
                      <a16:colId xmlns:a16="http://schemas.microsoft.com/office/drawing/2014/main" val="3649840312"/>
                    </a:ext>
                  </a:extLst>
                </a:gridCol>
                <a:gridCol w="977955">
                  <a:extLst>
                    <a:ext uri="{9D8B030D-6E8A-4147-A177-3AD203B41FA5}">
                      <a16:colId xmlns:a16="http://schemas.microsoft.com/office/drawing/2014/main" val="3055346842"/>
                    </a:ext>
                  </a:extLst>
                </a:gridCol>
                <a:gridCol w="922613">
                  <a:extLst>
                    <a:ext uri="{9D8B030D-6E8A-4147-A177-3AD203B41FA5}">
                      <a16:colId xmlns:a16="http://schemas.microsoft.com/office/drawing/2014/main" val="3289344097"/>
                    </a:ext>
                  </a:extLst>
                </a:gridCol>
                <a:gridCol w="678730">
                  <a:extLst>
                    <a:ext uri="{9D8B030D-6E8A-4147-A177-3AD203B41FA5}">
                      <a16:colId xmlns:a16="http://schemas.microsoft.com/office/drawing/2014/main" val="3000204277"/>
                    </a:ext>
                  </a:extLst>
                </a:gridCol>
                <a:gridCol w="859766">
                  <a:extLst>
                    <a:ext uri="{9D8B030D-6E8A-4147-A177-3AD203B41FA5}">
                      <a16:colId xmlns:a16="http://schemas.microsoft.com/office/drawing/2014/main" val="3941130264"/>
                    </a:ext>
                  </a:extLst>
                </a:gridCol>
                <a:gridCol w="859766">
                  <a:extLst>
                    <a:ext uri="{9D8B030D-6E8A-4147-A177-3AD203B41FA5}">
                      <a16:colId xmlns:a16="http://schemas.microsoft.com/office/drawing/2014/main" val="1593014538"/>
                    </a:ext>
                  </a:extLst>
                </a:gridCol>
                <a:gridCol w="859766">
                  <a:extLst>
                    <a:ext uri="{9D8B030D-6E8A-4147-A177-3AD203B41FA5}">
                      <a16:colId xmlns:a16="http://schemas.microsoft.com/office/drawing/2014/main" val="1953462122"/>
                    </a:ext>
                  </a:extLst>
                </a:gridCol>
                <a:gridCol w="859766">
                  <a:extLst>
                    <a:ext uri="{9D8B030D-6E8A-4147-A177-3AD203B41FA5}">
                      <a16:colId xmlns:a16="http://schemas.microsoft.com/office/drawing/2014/main" val="1934550073"/>
                    </a:ext>
                  </a:extLst>
                </a:gridCol>
                <a:gridCol w="859766">
                  <a:extLst>
                    <a:ext uri="{9D8B030D-6E8A-4147-A177-3AD203B41FA5}">
                      <a16:colId xmlns:a16="http://schemas.microsoft.com/office/drawing/2014/main" val="686863357"/>
                    </a:ext>
                  </a:extLst>
                </a:gridCol>
              </a:tblGrid>
              <a:tr h="445280">
                <a:tc>
                  <a:txBody>
                    <a:bodyPr/>
                    <a:lstStyle/>
                    <a:p>
                      <a:pPr algn="ctr"/>
                      <a:r>
                        <a:rPr lang="en-US" sz="1100" dirty="0"/>
                        <a:t>Risk Owner</a:t>
                      </a:r>
                    </a:p>
                  </a:txBody>
                  <a:tcPr>
                    <a:solidFill>
                      <a:schemeClr val="accent3">
                        <a:lumMod val="20000"/>
                        <a:lumOff val="80000"/>
                      </a:schemeClr>
                    </a:solidFill>
                  </a:tcPr>
                </a:tc>
                <a:tc>
                  <a:txBody>
                    <a:bodyPr/>
                    <a:lstStyle/>
                    <a:p>
                      <a:pPr algn="ctr"/>
                      <a:r>
                        <a:rPr lang="en-US" sz="1100" dirty="0"/>
                        <a:t>Risk Category</a:t>
                      </a:r>
                    </a:p>
                  </a:txBody>
                  <a:tcPr>
                    <a:solidFill>
                      <a:schemeClr val="accent3">
                        <a:lumMod val="20000"/>
                        <a:lumOff val="80000"/>
                      </a:schemeClr>
                    </a:solidFill>
                  </a:tcPr>
                </a:tc>
                <a:tc>
                  <a:txBody>
                    <a:bodyPr/>
                    <a:lstStyle/>
                    <a:p>
                      <a:pPr algn="ctr"/>
                      <a:r>
                        <a:rPr lang="en-US" sz="1100" dirty="0"/>
                        <a:t>Risk Description</a:t>
                      </a:r>
                    </a:p>
                  </a:txBody>
                  <a:tcPr>
                    <a:solidFill>
                      <a:srgbClr val="2F7DC1"/>
                    </a:solidFill>
                  </a:tcPr>
                </a:tc>
                <a:tc>
                  <a:txBody>
                    <a:bodyPr/>
                    <a:lstStyle/>
                    <a:p>
                      <a:pPr algn="ctr"/>
                      <a:r>
                        <a:rPr lang="en-US" sz="1100" dirty="0"/>
                        <a:t>Probability Score</a:t>
                      </a:r>
                      <a:br>
                        <a:rPr lang="en-US" sz="1100" dirty="0"/>
                      </a:br>
                      <a:r>
                        <a:rPr lang="en-US" sz="1100" dirty="0"/>
                        <a:t>1-5</a:t>
                      </a:r>
                    </a:p>
                  </a:txBody>
                  <a:tcPr>
                    <a:solidFill>
                      <a:schemeClr val="accent3">
                        <a:lumMod val="20000"/>
                        <a:lumOff val="80000"/>
                      </a:schemeClr>
                    </a:solidFill>
                  </a:tcPr>
                </a:tc>
                <a:tc>
                  <a:txBody>
                    <a:bodyPr/>
                    <a:lstStyle/>
                    <a:p>
                      <a:pPr algn="ctr"/>
                      <a:r>
                        <a:rPr lang="en-US" sz="1100" dirty="0"/>
                        <a:t>Impact Score</a:t>
                      </a:r>
                      <a:br>
                        <a:rPr lang="en-US" sz="1100" dirty="0"/>
                      </a:br>
                      <a:r>
                        <a:rPr lang="en-US" sz="1100" dirty="0"/>
                        <a:t>1-5</a:t>
                      </a:r>
                    </a:p>
                  </a:txBody>
                  <a:tcPr>
                    <a:solidFill>
                      <a:schemeClr val="accent3">
                        <a:lumMod val="20000"/>
                        <a:lumOff val="80000"/>
                      </a:schemeClr>
                    </a:solidFill>
                  </a:tcPr>
                </a:tc>
                <a:tc>
                  <a:txBody>
                    <a:bodyPr/>
                    <a:lstStyle/>
                    <a:p>
                      <a:pPr algn="ctr"/>
                      <a:r>
                        <a:rPr lang="en-US" sz="1100" dirty="0"/>
                        <a:t>Risk Score</a:t>
                      </a:r>
                    </a:p>
                  </a:txBody>
                  <a:tcPr>
                    <a:solidFill>
                      <a:schemeClr val="accent3">
                        <a:lumMod val="20000"/>
                        <a:lumOff val="80000"/>
                      </a:schemeClr>
                    </a:solidFill>
                  </a:tcPr>
                </a:tc>
                <a:tc>
                  <a:txBody>
                    <a:bodyPr/>
                    <a:lstStyle/>
                    <a:p>
                      <a:pPr algn="ctr"/>
                      <a:r>
                        <a:rPr lang="en-US" sz="1100" dirty="0"/>
                        <a:t>Risk Mitigation Strategies</a:t>
                      </a:r>
                    </a:p>
                  </a:txBody>
                  <a:tcPr>
                    <a:solidFill>
                      <a:schemeClr val="accent3">
                        <a:lumMod val="20000"/>
                        <a:lumOff val="80000"/>
                      </a:schemeClr>
                    </a:solidFill>
                  </a:tcPr>
                </a:tc>
                <a:tc>
                  <a:txBody>
                    <a:bodyPr/>
                    <a:lstStyle/>
                    <a:p>
                      <a:pPr algn="ctr"/>
                      <a:r>
                        <a:rPr lang="en-US" sz="1100" dirty="0"/>
                        <a:t>Mitigation Score</a:t>
                      </a:r>
                      <a:br>
                        <a:rPr lang="en-US" sz="1100" dirty="0"/>
                      </a:br>
                      <a:r>
                        <a:rPr lang="en-US" sz="1100" dirty="0"/>
                        <a:t>1-5</a:t>
                      </a:r>
                    </a:p>
                  </a:txBody>
                  <a:tcPr>
                    <a:solidFill>
                      <a:schemeClr val="accent3">
                        <a:lumMod val="20000"/>
                        <a:lumOff val="80000"/>
                      </a:schemeClr>
                    </a:solidFill>
                  </a:tcPr>
                </a:tc>
                <a:tc>
                  <a:txBody>
                    <a:bodyPr/>
                    <a:lstStyle/>
                    <a:p>
                      <a:pPr algn="ctr"/>
                      <a:r>
                        <a:rPr lang="en-US" sz="1100" dirty="0"/>
                        <a:t>Residual Risk Score</a:t>
                      </a:r>
                    </a:p>
                  </a:txBody>
                  <a:tcPr>
                    <a:solidFill>
                      <a:schemeClr val="accent3">
                        <a:lumMod val="20000"/>
                        <a:lumOff val="80000"/>
                      </a:schemeClr>
                    </a:solidFill>
                  </a:tcPr>
                </a:tc>
                <a:tc>
                  <a:txBody>
                    <a:bodyPr/>
                    <a:lstStyle/>
                    <a:p>
                      <a:pPr algn="ctr"/>
                      <a:r>
                        <a:rPr lang="en-US" sz="1100" dirty="0"/>
                        <a:t>Residual Risk</a:t>
                      </a:r>
                    </a:p>
                  </a:txBody>
                  <a:tcPr>
                    <a:solidFill>
                      <a:schemeClr val="accent3">
                        <a:lumMod val="20000"/>
                        <a:lumOff val="80000"/>
                      </a:schemeClr>
                    </a:solidFill>
                  </a:tcPr>
                </a:tc>
                <a:extLst>
                  <a:ext uri="{0D108BD9-81ED-4DB2-BD59-A6C34878D82A}">
                    <a16:rowId xmlns:a16="http://schemas.microsoft.com/office/drawing/2014/main" val="230051299"/>
                  </a:ext>
                </a:extLst>
              </a:tr>
            </a:tbl>
          </a:graphicData>
        </a:graphic>
      </p:graphicFrame>
    </p:spTree>
    <p:extLst>
      <p:ext uri="{BB962C8B-B14F-4D97-AF65-F5344CB8AC3E}">
        <p14:creationId xmlns:p14="http://schemas.microsoft.com/office/powerpoint/2010/main" val="3089212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52330-5CCC-F3B0-A089-FF55EB07E8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7874FC-7A77-9DF3-F21B-3F8411F81FBC}"/>
              </a:ext>
            </a:extLst>
          </p:cNvPr>
          <p:cNvSpPr>
            <a:spLocks noGrp="1"/>
          </p:cNvSpPr>
          <p:nvPr>
            <p:ph type="title"/>
          </p:nvPr>
        </p:nvSpPr>
        <p:spPr/>
        <p:txBody>
          <a:bodyPr/>
          <a:lstStyle/>
          <a:p>
            <a:r>
              <a:rPr lang="en-US" dirty="0"/>
              <a:t>Risk Description</a:t>
            </a:r>
          </a:p>
        </p:txBody>
      </p:sp>
      <p:sp>
        <p:nvSpPr>
          <p:cNvPr id="3" name="Slide Number Placeholder 2">
            <a:extLst>
              <a:ext uri="{FF2B5EF4-FFF2-40B4-BE49-F238E27FC236}">
                <a16:creationId xmlns:a16="http://schemas.microsoft.com/office/drawing/2014/main" id="{3E4AB3A7-FCD3-D089-5F39-06BEBCB73F29}"/>
              </a:ext>
            </a:extLst>
          </p:cNvPr>
          <p:cNvSpPr>
            <a:spLocks noGrp="1"/>
          </p:cNvSpPr>
          <p:nvPr>
            <p:ph type="sldNum" sz="quarter" idx="12"/>
          </p:nvPr>
        </p:nvSpPr>
        <p:spPr/>
        <p:txBody>
          <a:bodyPr/>
          <a:lstStyle/>
          <a:p>
            <a:fld id="{D2DCD6F3-82C8-124E-BF1C-AF322C4001F5}" type="slidenum">
              <a:rPr lang="en-US" smtClean="0"/>
              <a:pPr/>
              <a:t>26</a:t>
            </a:fld>
            <a:endParaRPr lang="en-US" dirty="0"/>
          </a:p>
        </p:txBody>
      </p:sp>
      <p:sp>
        <p:nvSpPr>
          <p:cNvPr id="4" name="Text Placeholder 3">
            <a:extLst>
              <a:ext uri="{FF2B5EF4-FFF2-40B4-BE49-F238E27FC236}">
                <a16:creationId xmlns:a16="http://schemas.microsoft.com/office/drawing/2014/main" id="{0F141E45-F2D1-3390-272C-4B4CBF49DDBC}"/>
              </a:ext>
            </a:extLst>
          </p:cNvPr>
          <p:cNvSpPr>
            <a:spLocks noGrp="1"/>
          </p:cNvSpPr>
          <p:nvPr>
            <p:ph type="body" sz="quarter" idx="13"/>
          </p:nvPr>
        </p:nvSpPr>
        <p:spPr>
          <a:xfrm>
            <a:off x="457200" y="1402753"/>
            <a:ext cx="8229600" cy="4515218"/>
          </a:xfrm>
        </p:spPr>
        <p:txBody>
          <a:bodyPr>
            <a:normAutofit/>
          </a:bodyPr>
          <a:lstStyle/>
          <a:p>
            <a:r>
              <a:rPr lang="en-US" sz="2400" dirty="0">
                <a:solidFill>
                  <a:schemeClr val="tx1"/>
                </a:solidFill>
              </a:rPr>
              <a:t>Regulatory</a:t>
            </a:r>
          </a:p>
          <a:p>
            <a:pPr lvl="1"/>
            <a:r>
              <a:rPr lang="en-US" sz="2000" dirty="0">
                <a:solidFill>
                  <a:schemeClr val="tx1"/>
                </a:solidFill>
              </a:rPr>
              <a:t>What regulatory activity has occurred within your industry which may have an impact on your organization’s RIM program?</a:t>
            </a:r>
          </a:p>
          <a:p>
            <a:pPr lvl="1"/>
            <a:r>
              <a:rPr lang="en-US" sz="2000" dirty="0">
                <a:solidFill>
                  <a:schemeClr val="tx1"/>
                </a:solidFill>
              </a:rPr>
              <a:t>What unique geographical, societal, or political risks exist for your RIM program?</a:t>
            </a:r>
            <a:br>
              <a:rPr lang="en-US" sz="2000" dirty="0">
                <a:solidFill>
                  <a:schemeClr val="tx1"/>
                </a:solidFill>
              </a:rPr>
            </a:br>
            <a:endParaRPr lang="en-US" sz="2000" dirty="0">
              <a:solidFill>
                <a:schemeClr val="tx1"/>
              </a:solidFill>
            </a:endParaRPr>
          </a:p>
          <a:p>
            <a:r>
              <a:rPr lang="en-US" sz="2400" dirty="0">
                <a:solidFill>
                  <a:schemeClr val="tx1"/>
                </a:solidFill>
              </a:rPr>
              <a:t>Legal</a:t>
            </a:r>
          </a:p>
          <a:p>
            <a:pPr lvl="1"/>
            <a:r>
              <a:rPr lang="en-US" sz="2000" dirty="0">
                <a:solidFill>
                  <a:schemeClr val="tx1"/>
                </a:solidFill>
              </a:rPr>
              <a:t>What is the Litigation Hold process?</a:t>
            </a:r>
          </a:p>
          <a:p>
            <a:pPr lvl="1"/>
            <a:r>
              <a:rPr lang="en-US" sz="2000" dirty="0">
                <a:solidFill>
                  <a:schemeClr val="tx1"/>
                </a:solidFill>
              </a:rPr>
              <a:t>What are employees actually doing when handling records?</a:t>
            </a:r>
          </a:p>
          <a:p>
            <a:pPr lvl="1"/>
            <a:r>
              <a:rPr lang="en-US" sz="2000" dirty="0">
                <a:solidFill>
                  <a:schemeClr val="tx1"/>
                </a:solidFill>
              </a:rPr>
              <a:t>What are employees NOT doing when handling records?</a:t>
            </a:r>
            <a:br>
              <a:rPr lang="en-US" sz="2000" dirty="0">
                <a:solidFill>
                  <a:schemeClr val="tx1"/>
                </a:solidFill>
              </a:rPr>
            </a:br>
            <a:endParaRPr lang="en-US" sz="2000" dirty="0">
              <a:solidFill>
                <a:schemeClr val="tx1"/>
              </a:solidFill>
            </a:endParaRPr>
          </a:p>
          <a:p>
            <a:pPr marL="0" indent="0">
              <a:buNone/>
            </a:pPr>
            <a:endParaRPr lang="en-US" dirty="0"/>
          </a:p>
        </p:txBody>
      </p:sp>
      <p:graphicFrame>
        <p:nvGraphicFramePr>
          <p:cNvPr id="5" name="Table 4">
            <a:extLst>
              <a:ext uri="{FF2B5EF4-FFF2-40B4-BE49-F238E27FC236}">
                <a16:creationId xmlns:a16="http://schemas.microsoft.com/office/drawing/2014/main" id="{C0FF177F-5EB2-E7CA-5241-13ADE1C44B01}"/>
              </a:ext>
            </a:extLst>
          </p:cNvPr>
          <p:cNvGraphicFramePr>
            <a:graphicFrameLocks noGrp="1"/>
          </p:cNvGraphicFramePr>
          <p:nvPr>
            <p:extLst>
              <p:ext uri="{D42A27DB-BD31-4B8C-83A1-F6EECF244321}">
                <p14:modId xmlns:p14="http://schemas.microsoft.com/office/powerpoint/2010/main" val="1608136778"/>
              </p:ext>
            </p:extLst>
          </p:nvPr>
        </p:nvGraphicFramePr>
        <p:xfrm>
          <a:off x="273169" y="642850"/>
          <a:ext cx="8597661" cy="594360"/>
        </p:xfrm>
        <a:graphic>
          <a:graphicData uri="http://schemas.openxmlformats.org/drawingml/2006/table">
            <a:tbl>
              <a:tblPr firstRow="1" bandRow="1">
                <a:tableStyleId>{5C22544A-7EE6-4342-B048-85BDC9FD1C3A}</a:tableStyleId>
              </a:tblPr>
              <a:tblGrid>
                <a:gridCol w="868492">
                  <a:extLst>
                    <a:ext uri="{9D8B030D-6E8A-4147-A177-3AD203B41FA5}">
                      <a16:colId xmlns:a16="http://schemas.microsoft.com/office/drawing/2014/main" val="3094045859"/>
                    </a:ext>
                  </a:extLst>
                </a:gridCol>
                <a:gridCol w="851041">
                  <a:extLst>
                    <a:ext uri="{9D8B030D-6E8A-4147-A177-3AD203B41FA5}">
                      <a16:colId xmlns:a16="http://schemas.microsoft.com/office/drawing/2014/main" val="3649840312"/>
                    </a:ext>
                  </a:extLst>
                </a:gridCol>
                <a:gridCol w="977955">
                  <a:extLst>
                    <a:ext uri="{9D8B030D-6E8A-4147-A177-3AD203B41FA5}">
                      <a16:colId xmlns:a16="http://schemas.microsoft.com/office/drawing/2014/main" val="3055346842"/>
                    </a:ext>
                  </a:extLst>
                </a:gridCol>
                <a:gridCol w="913186">
                  <a:extLst>
                    <a:ext uri="{9D8B030D-6E8A-4147-A177-3AD203B41FA5}">
                      <a16:colId xmlns:a16="http://schemas.microsoft.com/office/drawing/2014/main" val="3289344097"/>
                    </a:ext>
                  </a:extLst>
                </a:gridCol>
                <a:gridCol w="688157">
                  <a:extLst>
                    <a:ext uri="{9D8B030D-6E8A-4147-A177-3AD203B41FA5}">
                      <a16:colId xmlns:a16="http://schemas.microsoft.com/office/drawing/2014/main" val="3000204277"/>
                    </a:ext>
                  </a:extLst>
                </a:gridCol>
                <a:gridCol w="859766">
                  <a:extLst>
                    <a:ext uri="{9D8B030D-6E8A-4147-A177-3AD203B41FA5}">
                      <a16:colId xmlns:a16="http://schemas.microsoft.com/office/drawing/2014/main" val="3941130264"/>
                    </a:ext>
                  </a:extLst>
                </a:gridCol>
                <a:gridCol w="859766">
                  <a:extLst>
                    <a:ext uri="{9D8B030D-6E8A-4147-A177-3AD203B41FA5}">
                      <a16:colId xmlns:a16="http://schemas.microsoft.com/office/drawing/2014/main" val="1593014538"/>
                    </a:ext>
                  </a:extLst>
                </a:gridCol>
                <a:gridCol w="859766">
                  <a:extLst>
                    <a:ext uri="{9D8B030D-6E8A-4147-A177-3AD203B41FA5}">
                      <a16:colId xmlns:a16="http://schemas.microsoft.com/office/drawing/2014/main" val="1953462122"/>
                    </a:ext>
                  </a:extLst>
                </a:gridCol>
                <a:gridCol w="859766">
                  <a:extLst>
                    <a:ext uri="{9D8B030D-6E8A-4147-A177-3AD203B41FA5}">
                      <a16:colId xmlns:a16="http://schemas.microsoft.com/office/drawing/2014/main" val="1934550073"/>
                    </a:ext>
                  </a:extLst>
                </a:gridCol>
                <a:gridCol w="859766">
                  <a:extLst>
                    <a:ext uri="{9D8B030D-6E8A-4147-A177-3AD203B41FA5}">
                      <a16:colId xmlns:a16="http://schemas.microsoft.com/office/drawing/2014/main" val="686863357"/>
                    </a:ext>
                  </a:extLst>
                </a:gridCol>
              </a:tblGrid>
              <a:tr h="445280">
                <a:tc>
                  <a:txBody>
                    <a:bodyPr/>
                    <a:lstStyle/>
                    <a:p>
                      <a:pPr algn="ctr"/>
                      <a:r>
                        <a:rPr lang="en-US" sz="1100" dirty="0"/>
                        <a:t>Risk Owner</a:t>
                      </a:r>
                    </a:p>
                  </a:txBody>
                  <a:tcPr>
                    <a:solidFill>
                      <a:schemeClr val="accent3">
                        <a:lumMod val="20000"/>
                        <a:lumOff val="80000"/>
                      </a:schemeClr>
                    </a:solidFill>
                  </a:tcPr>
                </a:tc>
                <a:tc>
                  <a:txBody>
                    <a:bodyPr/>
                    <a:lstStyle/>
                    <a:p>
                      <a:pPr algn="ctr"/>
                      <a:r>
                        <a:rPr lang="en-US" sz="1100" dirty="0"/>
                        <a:t>Risk Category</a:t>
                      </a:r>
                    </a:p>
                  </a:txBody>
                  <a:tcPr>
                    <a:solidFill>
                      <a:schemeClr val="accent3">
                        <a:lumMod val="20000"/>
                        <a:lumOff val="80000"/>
                      </a:schemeClr>
                    </a:solidFill>
                  </a:tcPr>
                </a:tc>
                <a:tc>
                  <a:txBody>
                    <a:bodyPr/>
                    <a:lstStyle/>
                    <a:p>
                      <a:pPr algn="ctr"/>
                      <a:r>
                        <a:rPr lang="en-US" sz="1100" dirty="0"/>
                        <a:t>Risk Description</a:t>
                      </a:r>
                    </a:p>
                  </a:txBody>
                  <a:tcPr>
                    <a:solidFill>
                      <a:srgbClr val="2F7DC1"/>
                    </a:solidFill>
                  </a:tcPr>
                </a:tc>
                <a:tc>
                  <a:txBody>
                    <a:bodyPr/>
                    <a:lstStyle/>
                    <a:p>
                      <a:pPr algn="ctr"/>
                      <a:r>
                        <a:rPr lang="en-US" sz="1100" dirty="0"/>
                        <a:t>Probability Score</a:t>
                      </a:r>
                      <a:br>
                        <a:rPr lang="en-US" sz="1100" dirty="0"/>
                      </a:br>
                      <a:r>
                        <a:rPr lang="en-US" sz="1100" dirty="0"/>
                        <a:t>1-5</a:t>
                      </a:r>
                    </a:p>
                  </a:txBody>
                  <a:tcPr>
                    <a:solidFill>
                      <a:schemeClr val="accent3">
                        <a:lumMod val="20000"/>
                        <a:lumOff val="80000"/>
                      </a:schemeClr>
                    </a:solidFill>
                  </a:tcPr>
                </a:tc>
                <a:tc>
                  <a:txBody>
                    <a:bodyPr/>
                    <a:lstStyle/>
                    <a:p>
                      <a:pPr algn="ctr"/>
                      <a:r>
                        <a:rPr lang="en-US" sz="1100" dirty="0"/>
                        <a:t>Impact Score</a:t>
                      </a:r>
                      <a:br>
                        <a:rPr lang="en-US" sz="1100" dirty="0"/>
                      </a:br>
                      <a:r>
                        <a:rPr lang="en-US" sz="1100" dirty="0"/>
                        <a:t>1-5</a:t>
                      </a:r>
                    </a:p>
                  </a:txBody>
                  <a:tcPr>
                    <a:solidFill>
                      <a:schemeClr val="accent3">
                        <a:lumMod val="20000"/>
                        <a:lumOff val="80000"/>
                      </a:schemeClr>
                    </a:solidFill>
                  </a:tcPr>
                </a:tc>
                <a:tc>
                  <a:txBody>
                    <a:bodyPr/>
                    <a:lstStyle/>
                    <a:p>
                      <a:pPr algn="ctr"/>
                      <a:r>
                        <a:rPr lang="en-US" sz="1100" dirty="0"/>
                        <a:t>Risk Score</a:t>
                      </a:r>
                    </a:p>
                  </a:txBody>
                  <a:tcPr>
                    <a:solidFill>
                      <a:schemeClr val="accent3">
                        <a:lumMod val="20000"/>
                        <a:lumOff val="80000"/>
                      </a:schemeClr>
                    </a:solidFill>
                  </a:tcPr>
                </a:tc>
                <a:tc>
                  <a:txBody>
                    <a:bodyPr/>
                    <a:lstStyle/>
                    <a:p>
                      <a:pPr algn="ctr"/>
                      <a:r>
                        <a:rPr lang="en-US" sz="1100" dirty="0"/>
                        <a:t>Risk Mitigation Strategies</a:t>
                      </a:r>
                    </a:p>
                  </a:txBody>
                  <a:tcPr>
                    <a:solidFill>
                      <a:schemeClr val="accent3">
                        <a:lumMod val="20000"/>
                        <a:lumOff val="80000"/>
                      </a:schemeClr>
                    </a:solidFill>
                  </a:tcPr>
                </a:tc>
                <a:tc>
                  <a:txBody>
                    <a:bodyPr/>
                    <a:lstStyle/>
                    <a:p>
                      <a:pPr algn="ctr"/>
                      <a:r>
                        <a:rPr lang="en-US" sz="1100" dirty="0"/>
                        <a:t>Mitigation Score</a:t>
                      </a:r>
                      <a:br>
                        <a:rPr lang="en-US" sz="1100" dirty="0"/>
                      </a:br>
                      <a:r>
                        <a:rPr lang="en-US" sz="1100" dirty="0"/>
                        <a:t>1-5</a:t>
                      </a:r>
                    </a:p>
                  </a:txBody>
                  <a:tcPr>
                    <a:solidFill>
                      <a:schemeClr val="accent3">
                        <a:lumMod val="20000"/>
                        <a:lumOff val="80000"/>
                      </a:schemeClr>
                    </a:solidFill>
                  </a:tcPr>
                </a:tc>
                <a:tc>
                  <a:txBody>
                    <a:bodyPr/>
                    <a:lstStyle/>
                    <a:p>
                      <a:pPr algn="ctr"/>
                      <a:r>
                        <a:rPr lang="en-US" sz="1100" dirty="0"/>
                        <a:t>Residual Risk Score</a:t>
                      </a:r>
                    </a:p>
                  </a:txBody>
                  <a:tcPr>
                    <a:solidFill>
                      <a:schemeClr val="accent3">
                        <a:lumMod val="20000"/>
                        <a:lumOff val="80000"/>
                      </a:schemeClr>
                    </a:solidFill>
                  </a:tcPr>
                </a:tc>
                <a:tc>
                  <a:txBody>
                    <a:bodyPr/>
                    <a:lstStyle/>
                    <a:p>
                      <a:pPr algn="ctr"/>
                      <a:r>
                        <a:rPr lang="en-US" sz="1100" dirty="0"/>
                        <a:t>Residual Risk</a:t>
                      </a:r>
                    </a:p>
                  </a:txBody>
                  <a:tcPr>
                    <a:solidFill>
                      <a:schemeClr val="accent3">
                        <a:lumMod val="20000"/>
                        <a:lumOff val="80000"/>
                      </a:schemeClr>
                    </a:solidFill>
                  </a:tcPr>
                </a:tc>
                <a:extLst>
                  <a:ext uri="{0D108BD9-81ED-4DB2-BD59-A6C34878D82A}">
                    <a16:rowId xmlns:a16="http://schemas.microsoft.com/office/drawing/2014/main" val="230051299"/>
                  </a:ext>
                </a:extLst>
              </a:tr>
            </a:tbl>
          </a:graphicData>
        </a:graphic>
      </p:graphicFrame>
    </p:spTree>
    <p:extLst>
      <p:ext uri="{BB962C8B-B14F-4D97-AF65-F5344CB8AC3E}">
        <p14:creationId xmlns:p14="http://schemas.microsoft.com/office/powerpoint/2010/main" val="6609194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8F2075-6DD6-7427-598A-BCA864C9BE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BD058C-EE92-8054-1F32-A5F318A29726}"/>
              </a:ext>
            </a:extLst>
          </p:cNvPr>
          <p:cNvSpPr>
            <a:spLocks noGrp="1"/>
          </p:cNvSpPr>
          <p:nvPr>
            <p:ph type="title"/>
          </p:nvPr>
        </p:nvSpPr>
        <p:spPr/>
        <p:txBody>
          <a:bodyPr/>
          <a:lstStyle/>
          <a:p>
            <a:r>
              <a:rPr lang="en-US" dirty="0"/>
              <a:t>Risk Description</a:t>
            </a:r>
          </a:p>
        </p:txBody>
      </p:sp>
      <p:sp>
        <p:nvSpPr>
          <p:cNvPr id="3" name="Slide Number Placeholder 2">
            <a:extLst>
              <a:ext uri="{FF2B5EF4-FFF2-40B4-BE49-F238E27FC236}">
                <a16:creationId xmlns:a16="http://schemas.microsoft.com/office/drawing/2014/main" id="{97509D9E-FFEF-D101-C8F3-6B1B089DBB39}"/>
              </a:ext>
            </a:extLst>
          </p:cNvPr>
          <p:cNvSpPr>
            <a:spLocks noGrp="1"/>
          </p:cNvSpPr>
          <p:nvPr>
            <p:ph type="sldNum" sz="quarter" idx="12"/>
          </p:nvPr>
        </p:nvSpPr>
        <p:spPr/>
        <p:txBody>
          <a:bodyPr/>
          <a:lstStyle/>
          <a:p>
            <a:fld id="{D2DCD6F3-82C8-124E-BF1C-AF322C4001F5}" type="slidenum">
              <a:rPr lang="en-US" smtClean="0"/>
              <a:pPr/>
              <a:t>27</a:t>
            </a:fld>
            <a:endParaRPr lang="en-US" dirty="0"/>
          </a:p>
        </p:txBody>
      </p:sp>
      <p:sp>
        <p:nvSpPr>
          <p:cNvPr id="4" name="Text Placeholder 3">
            <a:extLst>
              <a:ext uri="{FF2B5EF4-FFF2-40B4-BE49-F238E27FC236}">
                <a16:creationId xmlns:a16="http://schemas.microsoft.com/office/drawing/2014/main" id="{8F9D42CF-8B9A-F48B-902B-AD0D059C5D2E}"/>
              </a:ext>
            </a:extLst>
          </p:cNvPr>
          <p:cNvSpPr>
            <a:spLocks noGrp="1"/>
          </p:cNvSpPr>
          <p:nvPr>
            <p:ph type="body" sz="quarter" idx="13"/>
          </p:nvPr>
        </p:nvSpPr>
        <p:spPr>
          <a:xfrm>
            <a:off x="457200" y="1402753"/>
            <a:ext cx="8229600" cy="4515218"/>
          </a:xfrm>
        </p:spPr>
        <p:txBody>
          <a:bodyPr>
            <a:normAutofit/>
          </a:bodyPr>
          <a:lstStyle/>
          <a:p>
            <a:r>
              <a:rPr lang="en-US" sz="2400" dirty="0">
                <a:solidFill>
                  <a:schemeClr val="tx1"/>
                </a:solidFill>
              </a:rPr>
              <a:t>Operational</a:t>
            </a:r>
          </a:p>
          <a:p>
            <a:pPr lvl="1"/>
            <a:r>
              <a:rPr lang="en-US" sz="2000" dirty="0">
                <a:solidFill>
                  <a:schemeClr val="tx1"/>
                </a:solidFill>
              </a:rPr>
              <a:t>Every sentence in a policy has been included for a reason – what risk does it address?</a:t>
            </a:r>
          </a:p>
          <a:p>
            <a:pPr lvl="1"/>
            <a:r>
              <a:rPr lang="en-US" sz="2000" dirty="0">
                <a:solidFill>
                  <a:schemeClr val="tx1"/>
                </a:solidFill>
              </a:rPr>
              <a:t>Ask leadership and your IG/RIM committees: What keeps you up at night regarding RIM?</a:t>
            </a:r>
            <a:br>
              <a:rPr lang="en-US" sz="2000" dirty="0">
                <a:solidFill>
                  <a:schemeClr val="tx1"/>
                </a:solidFill>
              </a:rPr>
            </a:br>
            <a:endParaRPr lang="en-US" sz="2000" dirty="0">
              <a:solidFill>
                <a:schemeClr val="tx1"/>
              </a:solidFill>
            </a:endParaRPr>
          </a:p>
          <a:p>
            <a:r>
              <a:rPr lang="en-US" sz="2400" dirty="0">
                <a:solidFill>
                  <a:schemeClr val="tx1"/>
                </a:solidFill>
              </a:rPr>
              <a:t>Reputational/Best Practice</a:t>
            </a:r>
          </a:p>
          <a:p>
            <a:pPr lvl="1"/>
            <a:r>
              <a:rPr lang="en-US" sz="2000" dirty="0">
                <a:solidFill>
                  <a:schemeClr val="tx1"/>
                </a:solidFill>
              </a:rPr>
              <a:t>What RIM-related activities or incidents could tarnish your organization’s reputation?</a:t>
            </a:r>
          </a:p>
          <a:p>
            <a:pPr lvl="1"/>
            <a:r>
              <a:rPr lang="en-US" sz="2000" dirty="0">
                <a:solidFill>
                  <a:schemeClr val="tx1"/>
                </a:solidFill>
              </a:rPr>
              <a:t>Are all </a:t>
            </a:r>
            <a:r>
              <a:rPr lang="en-US" sz="2000" dirty="0"/>
              <a:t>concepts from the </a:t>
            </a:r>
            <a:r>
              <a:rPr lang="en-US" sz="2000" dirty="0">
                <a:solidFill>
                  <a:schemeClr val="tx1"/>
                </a:solidFill>
              </a:rPr>
              <a:t>ARMA GARP or IG Implementation Model accounted for?</a:t>
            </a:r>
          </a:p>
          <a:p>
            <a:pPr lvl="1"/>
            <a:r>
              <a:rPr lang="en-US" sz="2000" dirty="0">
                <a:solidFill>
                  <a:schemeClr val="tx1"/>
                </a:solidFill>
              </a:rPr>
              <a:t>How does the company culture impact RIM?</a:t>
            </a:r>
          </a:p>
          <a:p>
            <a:pPr marL="457200" lvl="1" indent="0">
              <a:buNone/>
            </a:pPr>
            <a:endParaRPr lang="en-US" sz="2000" dirty="0">
              <a:solidFill>
                <a:schemeClr val="tx1"/>
              </a:solidFill>
            </a:endParaRPr>
          </a:p>
          <a:p>
            <a:pPr lvl="1"/>
            <a:endParaRPr lang="en-US" sz="2000" dirty="0">
              <a:solidFill>
                <a:schemeClr val="tx1"/>
              </a:solidFill>
            </a:endParaRPr>
          </a:p>
          <a:p>
            <a:pPr marL="0" indent="0">
              <a:buNone/>
            </a:pPr>
            <a:endParaRPr lang="en-US" dirty="0"/>
          </a:p>
        </p:txBody>
      </p:sp>
      <p:graphicFrame>
        <p:nvGraphicFramePr>
          <p:cNvPr id="5" name="Table 4">
            <a:extLst>
              <a:ext uri="{FF2B5EF4-FFF2-40B4-BE49-F238E27FC236}">
                <a16:creationId xmlns:a16="http://schemas.microsoft.com/office/drawing/2014/main" id="{2849CFF7-95E6-04D6-CC26-B81890895E35}"/>
              </a:ext>
            </a:extLst>
          </p:cNvPr>
          <p:cNvGraphicFramePr>
            <a:graphicFrameLocks noGrp="1"/>
          </p:cNvGraphicFramePr>
          <p:nvPr>
            <p:extLst>
              <p:ext uri="{D42A27DB-BD31-4B8C-83A1-F6EECF244321}">
                <p14:modId xmlns:p14="http://schemas.microsoft.com/office/powerpoint/2010/main" val="1317922258"/>
              </p:ext>
            </p:extLst>
          </p:nvPr>
        </p:nvGraphicFramePr>
        <p:xfrm>
          <a:off x="273169" y="642850"/>
          <a:ext cx="8597661" cy="594360"/>
        </p:xfrm>
        <a:graphic>
          <a:graphicData uri="http://schemas.openxmlformats.org/drawingml/2006/table">
            <a:tbl>
              <a:tblPr firstRow="1" bandRow="1">
                <a:tableStyleId>{5C22544A-7EE6-4342-B048-85BDC9FD1C3A}</a:tableStyleId>
              </a:tblPr>
              <a:tblGrid>
                <a:gridCol w="868492">
                  <a:extLst>
                    <a:ext uri="{9D8B030D-6E8A-4147-A177-3AD203B41FA5}">
                      <a16:colId xmlns:a16="http://schemas.microsoft.com/office/drawing/2014/main" val="3094045859"/>
                    </a:ext>
                  </a:extLst>
                </a:gridCol>
                <a:gridCol w="851041">
                  <a:extLst>
                    <a:ext uri="{9D8B030D-6E8A-4147-A177-3AD203B41FA5}">
                      <a16:colId xmlns:a16="http://schemas.microsoft.com/office/drawing/2014/main" val="3649840312"/>
                    </a:ext>
                  </a:extLst>
                </a:gridCol>
                <a:gridCol w="977955">
                  <a:extLst>
                    <a:ext uri="{9D8B030D-6E8A-4147-A177-3AD203B41FA5}">
                      <a16:colId xmlns:a16="http://schemas.microsoft.com/office/drawing/2014/main" val="3055346842"/>
                    </a:ext>
                  </a:extLst>
                </a:gridCol>
                <a:gridCol w="922613">
                  <a:extLst>
                    <a:ext uri="{9D8B030D-6E8A-4147-A177-3AD203B41FA5}">
                      <a16:colId xmlns:a16="http://schemas.microsoft.com/office/drawing/2014/main" val="3289344097"/>
                    </a:ext>
                  </a:extLst>
                </a:gridCol>
                <a:gridCol w="678730">
                  <a:extLst>
                    <a:ext uri="{9D8B030D-6E8A-4147-A177-3AD203B41FA5}">
                      <a16:colId xmlns:a16="http://schemas.microsoft.com/office/drawing/2014/main" val="3000204277"/>
                    </a:ext>
                  </a:extLst>
                </a:gridCol>
                <a:gridCol w="859766">
                  <a:extLst>
                    <a:ext uri="{9D8B030D-6E8A-4147-A177-3AD203B41FA5}">
                      <a16:colId xmlns:a16="http://schemas.microsoft.com/office/drawing/2014/main" val="3941130264"/>
                    </a:ext>
                  </a:extLst>
                </a:gridCol>
                <a:gridCol w="859766">
                  <a:extLst>
                    <a:ext uri="{9D8B030D-6E8A-4147-A177-3AD203B41FA5}">
                      <a16:colId xmlns:a16="http://schemas.microsoft.com/office/drawing/2014/main" val="1593014538"/>
                    </a:ext>
                  </a:extLst>
                </a:gridCol>
                <a:gridCol w="859766">
                  <a:extLst>
                    <a:ext uri="{9D8B030D-6E8A-4147-A177-3AD203B41FA5}">
                      <a16:colId xmlns:a16="http://schemas.microsoft.com/office/drawing/2014/main" val="1953462122"/>
                    </a:ext>
                  </a:extLst>
                </a:gridCol>
                <a:gridCol w="859766">
                  <a:extLst>
                    <a:ext uri="{9D8B030D-6E8A-4147-A177-3AD203B41FA5}">
                      <a16:colId xmlns:a16="http://schemas.microsoft.com/office/drawing/2014/main" val="1934550073"/>
                    </a:ext>
                  </a:extLst>
                </a:gridCol>
                <a:gridCol w="859766">
                  <a:extLst>
                    <a:ext uri="{9D8B030D-6E8A-4147-A177-3AD203B41FA5}">
                      <a16:colId xmlns:a16="http://schemas.microsoft.com/office/drawing/2014/main" val="686863357"/>
                    </a:ext>
                  </a:extLst>
                </a:gridCol>
              </a:tblGrid>
              <a:tr h="445280">
                <a:tc>
                  <a:txBody>
                    <a:bodyPr/>
                    <a:lstStyle/>
                    <a:p>
                      <a:pPr algn="ctr"/>
                      <a:r>
                        <a:rPr lang="en-US" sz="1100" dirty="0"/>
                        <a:t>Risk Owner</a:t>
                      </a:r>
                    </a:p>
                  </a:txBody>
                  <a:tcPr>
                    <a:solidFill>
                      <a:schemeClr val="accent3">
                        <a:lumMod val="20000"/>
                        <a:lumOff val="80000"/>
                      </a:schemeClr>
                    </a:solidFill>
                  </a:tcPr>
                </a:tc>
                <a:tc>
                  <a:txBody>
                    <a:bodyPr/>
                    <a:lstStyle/>
                    <a:p>
                      <a:pPr algn="ctr"/>
                      <a:r>
                        <a:rPr lang="en-US" sz="1100" dirty="0"/>
                        <a:t>Risk Category</a:t>
                      </a:r>
                    </a:p>
                  </a:txBody>
                  <a:tcPr>
                    <a:solidFill>
                      <a:schemeClr val="accent3">
                        <a:lumMod val="20000"/>
                        <a:lumOff val="80000"/>
                      </a:schemeClr>
                    </a:solidFill>
                  </a:tcPr>
                </a:tc>
                <a:tc>
                  <a:txBody>
                    <a:bodyPr/>
                    <a:lstStyle/>
                    <a:p>
                      <a:pPr algn="ctr"/>
                      <a:r>
                        <a:rPr lang="en-US" sz="1100" dirty="0"/>
                        <a:t>Risk Description</a:t>
                      </a:r>
                    </a:p>
                  </a:txBody>
                  <a:tcPr>
                    <a:solidFill>
                      <a:srgbClr val="2F7DC1"/>
                    </a:solidFill>
                  </a:tcPr>
                </a:tc>
                <a:tc>
                  <a:txBody>
                    <a:bodyPr/>
                    <a:lstStyle/>
                    <a:p>
                      <a:pPr algn="ctr"/>
                      <a:r>
                        <a:rPr lang="en-US" sz="1100" dirty="0"/>
                        <a:t>Probability Score</a:t>
                      </a:r>
                      <a:br>
                        <a:rPr lang="en-US" sz="1100" dirty="0"/>
                      </a:br>
                      <a:r>
                        <a:rPr lang="en-US" sz="1100" dirty="0"/>
                        <a:t>1-5</a:t>
                      </a:r>
                    </a:p>
                  </a:txBody>
                  <a:tcPr>
                    <a:solidFill>
                      <a:schemeClr val="accent3">
                        <a:lumMod val="20000"/>
                        <a:lumOff val="80000"/>
                      </a:schemeClr>
                    </a:solidFill>
                  </a:tcPr>
                </a:tc>
                <a:tc>
                  <a:txBody>
                    <a:bodyPr/>
                    <a:lstStyle/>
                    <a:p>
                      <a:pPr algn="ctr"/>
                      <a:r>
                        <a:rPr lang="en-US" sz="1100" dirty="0"/>
                        <a:t>Impact Score</a:t>
                      </a:r>
                      <a:br>
                        <a:rPr lang="en-US" sz="1100" dirty="0"/>
                      </a:br>
                      <a:r>
                        <a:rPr lang="en-US" sz="1100" dirty="0"/>
                        <a:t>1-5</a:t>
                      </a:r>
                    </a:p>
                  </a:txBody>
                  <a:tcPr>
                    <a:solidFill>
                      <a:schemeClr val="accent3">
                        <a:lumMod val="20000"/>
                        <a:lumOff val="80000"/>
                      </a:schemeClr>
                    </a:solidFill>
                  </a:tcPr>
                </a:tc>
                <a:tc>
                  <a:txBody>
                    <a:bodyPr/>
                    <a:lstStyle/>
                    <a:p>
                      <a:pPr algn="ctr"/>
                      <a:r>
                        <a:rPr lang="en-US" sz="1100" dirty="0"/>
                        <a:t>Risk Score</a:t>
                      </a:r>
                    </a:p>
                  </a:txBody>
                  <a:tcPr>
                    <a:solidFill>
                      <a:schemeClr val="accent3">
                        <a:lumMod val="20000"/>
                        <a:lumOff val="80000"/>
                      </a:schemeClr>
                    </a:solidFill>
                  </a:tcPr>
                </a:tc>
                <a:tc>
                  <a:txBody>
                    <a:bodyPr/>
                    <a:lstStyle/>
                    <a:p>
                      <a:pPr algn="ctr"/>
                      <a:r>
                        <a:rPr lang="en-US" sz="1100" dirty="0"/>
                        <a:t>Risk Mitigation Strategies</a:t>
                      </a:r>
                    </a:p>
                  </a:txBody>
                  <a:tcPr>
                    <a:solidFill>
                      <a:schemeClr val="accent3">
                        <a:lumMod val="20000"/>
                        <a:lumOff val="80000"/>
                      </a:schemeClr>
                    </a:solidFill>
                  </a:tcPr>
                </a:tc>
                <a:tc>
                  <a:txBody>
                    <a:bodyPr/>
                    <a:lstStyle/>
                    <a:p>
                      <a:pPr algn="ctr"/>
                      <a:r>
                        <a:rPr lang="en-US" sz="1100" dirty="0"/>
                        <a:t>Mitigation Score</a:t>
                      </a:r>
                      <a:br>
                        <a:rPr lang="en-US" sz="1100" dirty="0"/>
                      </a:br>
                      <a:r>
                        <a:rPr lang="en-US" sz="1100" dirty="0"/>
                        <a:t>1-5</a:t>
                      </a:r>
                    </a:p>
                  </a:txBody>
                  <a:tcPr>
                    <a:solidFill>
                      <a:schemeClr val="accent3">
                        <a:lumMod val="20000"/>
                        <a:lumOff val="80000"/>
                      </a:schemeClr>
                    </a:solidFill>
                  </a:tcPr>
                </a:tc>
                <a:tc>
                  <a:txBody>
                    <a:bodyPr/>
                    <a:lstStyle/>
                    <a:p>
                      <a:pPr algn="ctr"/>
                      <a:r>
                        <a:rPr lang="en-US" sz="1100" dirty="0"/>
                        <a:t>Residual Risk Score</a:t>
                      </a:r>
                    </a:p>
                  </a:txBody>
                  <a:tcPr>
                    <a:solidFill>
                      <a:schemeClr val="accent3">
                        <a:lumMod val="20000"/>
                        <a:lumOff val="80000"/>
                      </a:schemeClr>
                    </a:solidFill>
                  </a:tcPr>
                </a:tc>
                <a:tc>
                  <a:txBody>
                    <a:bodyPr/>
                    <a:lstStyle/>
                    <a:p>
                      <a:pPr algn="ctr"/>
                      <a:r>
                        <a:rPr lang="en-US" sz="1100" dirty="0"/>
                        <a:t>Residual Risk</a:t>
                      </a:r>
                    </a:p>
                  </a:txBody>
                  <a:tcPr>
                    <a:solidFill>
                      <a:schemeClr val="accent3">
                        <a:lumMod val="20000"/>
                        <a:lumOff val="80000"/>
                      </a:schemeClr>
                    </a:solidFill>
                  </a:tcPr>
                </a:tc>
                <a:extLst>
                  <a:ext uri="{0D108BD9-81ED-4DB2-BD59-A6C34878D82A}">
                    <a16:rowId xmlns:a16="http://schemas.microsoft.com/office/drawing/2014/main" val="230051299"/>
                  </a:ext>
                </a:extLst>
              </a:tr>
            </a:tbl>
          </a:graphicData>
        </a:graphic>
      </p:graphicFrame>
    </p:spTree>
    <p:extLst>
      <p:ext uri="{BB962C8B-B14F-4D97-AF65-F5344CB8AC3E}">
        <p14:creationId xmlns:p14="http://schemas.microsoft.com/office/powerpoint/2010/main" val="31688499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651D10-E704-906A-95D5-B08488E6BF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42A951-E53C-2BBB-A157-56B019D8FCD7}"/>
              </a:ext>
            </a:extLst>
          </p:cNvPr>
          <p:cNvSpPr>
            <a:spLocks noGrp="1"/>
          </p:cNvSpPr>
          <p:nvPr>
            <p:ph type="title"/>
          </p:nvPr>
        </p:nvSpPr>
        <p:spPr/>
        <p:txBody>
          <a:bodyPr/>
          <a:lstStyle/>
          <a:p>
            <a:r>
              <a:rPr lang="en-US" dirty="0"/>
              <a:t>Risk Description</a:t>
            </a:r>
          </a:p>
        </p:txBody>
      </p:sp>
      <p:sp>
        <p:nvSpPr>
          <p:cNvPr id="3" name="Slide Number Placeholder 2">
            <a:extLst>
              <a:ext uri="{FF2B5EF4-FFF2-40B4-BE49-F238E27FC236}">
                <a16:creationId xmlns:a16="http://schemas.microsoft.com/office/drawing/2014/main" id="{84821146-F831-2333-2CE4-5EFE139F0E71}"/>
              </a:ext>
            </a:extLst>
          </p:cNvPr>
          <p:cNvSpPr>
            <a:spLocks noGrp="1"/>
          </p:cNvSpPr>
          <p:nvPr>
            <p:ph type="sldNum" sz="quarter" idx="12"/>
          </p:nvPr>
        </p:nvSpPr>
        <p:spPr/>
        <p:txBody>
          <a:bodyPr/>
          <a:lstStyle/>
          <a:p>
            <a:fld id="{D2DCD6F3-82C8-124E-BF1C-AF322C4001F5}" type="slidenum">
              <a:rPr lang="en-US" smtClean="0"/>
              <a:pPr/>
              <a:t>28</a:t>
            </a:fld>
            <a:endParaRPr lang="en-US" dirty="0"/>
          </a:p>
        </p:txBody>
      </p:sp>
      <p:graphicFrame>
        <p:nvGraphicFramePr>
          <p:cNvPr id="5" name="Table 4">
            <a:extLst>
              <a:ext uri="{FF2B5EF4-FFF2-40B4-BE49-F238E27FC236}">
                <a16:creationId xmlns:a16="http://schemas.microsoft.com/office/drawing/2014/main" id="{287FFE94-2850-BECC-3D20-BADB5F5E7D61}"/>
              </a:ext>
            </a:extLst>
          </p:cNvPr>
          <p:cNvGraphicFramePr>
            <a:graphicFrameLocks noGrp="1"/>
          </p:cNvGraphicFramePr>
          <p:nvPr>
            <p:extLst>
              <p:ext uri="{D42A27DB-BD31-4B8C-83A1-F6EECF244321}">
                <p14:modId xmlns:p14="http://schemas.microsoft.com/office/powerpoint/2010/main" val="954830511"/>
              </p:ext>
            </p:extLst>
          </p:nvPr>
        </p:nvGraphicFramePr>
        <p:xfrm>
          <a:off x="273169" y="642850"/>
          <a:ext cx="8597661" cy="594360"/>
        </p:xfrm>
        <a:graphic>
          <a:graphicData uri="http://schemas.openxmlformats.org/drawingml/2006/table">
            <a:tbl>
              <a:tblPr firstRow="1" bandRow="1">
                <a:tableStyleId>{5C22544A-7EE6-4342-B048-85BDC9FD1C3A}</a:tableStyleId>
              </a:tblPr>
              <a:tblGrid>
                <a:gridCol w="868492">
                  <a:extLst>
                    <a:ext uri="{9D8B030D-6E8A-4147-A177-3AD203B41FA5}">
                      <a16:colId xmlns:a16="http://schemas.microsoft.com/office/drawing/2014/main" val="3094045859"/>
                    </a:ext>
                  </a:extLst>
                </a:gridCol>
                <a:gridCol w="851041">
                  <a:extLst>
                    <a:ext uri="{9D8B030D-6E8A-4147-A177-3AD203B41FA5}">
                      <a16:colId xmlns:a16="http://schemas.microsoft.com/office/drawing/2014/main" val="3649840312"/>
                    </a:ext>
                  </a:extLst>
                </a:gridCol>
                <a:gridCol w="977955">
                  <a:extLst>
                    <a:ext uri="{9D8B030D-6E8A-4147-A177-3AD203B41FA5}">
                      <a16:colId xmlns:a16="http://schemas.microsoft.com/office/drawing/2014/main" val="3055346842"/>
                    </a:ext>
                  </a:extLst>
                </a:gridCol>
                <a:gridCol w="913186">
                  <a:extLst>
                    <a:ext uri="{9D8B030D-6E8A-4147-A177-3AD203B41FA5}">
                      <a16:colId xmlns:a16="http://schemas.microsoft.com/office/drawing/2014/main" val="3289344097"/>
                    </a:ext>
                  </a:extLst>
                </a:gridCol>
                <a:gridCol w="688157">
                  <a:extLst>
                    <a:ext uri="{9D8B030D-6E8A-4147-A177-3AD203B41FA5}">
                      <a16:colId xmlns:a16="http://schemas.microsoft.com/office/drawing/2014/main" val="3000204277"/>
                    </a:ext>
                  </a:extLst>
                </a:gridCol>
                <a:gridCol w="859766">
                  <a:extLst>
                    <a:ext uri="{9D8B030D-6E8A-4147-A177-3AD203B41FA5}">
                      <a16:colId xmlns:a16="http://schemas.microsoft.com/office/drawing/2014/main" val="3941130264"/>
                    </a:ext>
                  </a:extLst>
                </a:gridCol>
                <a:gridCol w="859766">
                  <a:extLst>
                    <a:ext uri="{9D8B030D-6E8A-4147-A177-3AD203B41FA5}">
                      <a16:colId xmlns:a16="http://schemas.microsoft.com/office/drawing/2014/main" val="1593014538"/>
                    </a:ext>
                  </a:extLst>
                </a:gridCol>
                <a:gridCol w="859766">
                  <a:extLst>
                    <a:ext uri="{9D8B030D-6E8A-4147-A177-3AD203B41FA5}">
                      <a16:colId xmlns:a16="http://schemas.microsoft.com/office/drawing/2014/main" val="1953462122"/>
                    </a:ext>
                  </a:extLst>
                </a:gridCol>
                <a:gridCol w="859766">
                  <a:extLst>
                    <a:ext uri="{9D8B030D-6E8A-4147-A177-3AD203B41FA5}">
                      <a16:colId xmlns:a16="http://schemas.microsoft.com/office/drawing/2014/main" val="1934550073"/>
                    </a:ext>
                  </a:extLst>
                </a:gridCol>
                <a:gridCol w="859766">
                  <a:extLst>
                    <a:ext uri="{9D8B030D-6E8A-4147-A177-3AD203B41FA5}">
                      <a16:colId xmlns:a16="http://schemas.microsoft.com/office/drawing/2014/main" val="686863357"/>
                    </a:ext>
                  </a:extLst>
                </a:gridCol>
              </a:tblGrid>
              <a:tr h="445280">
                <a:tc>
                  <a:txBody>
                    <a:bodyPr/>
                    <a:lstStyle/>
                    <a:p>
                      <a:pPr algn="ctr"/>
                      <a:r>
                        <a:rPr lang="en-US" sz="1100" dirty="0"/>
                        <a:t>Risk Owner</a:t>
                      </a:r>
                    </a:p>
                  </a:txBody>
                  <a:tcPr>
                    <a:solidFill>
                      <a:schemeClr val="accent3">
                        <a:lumMod val="20000"/>
                        <a:lumOff val="80000"/>
                      </a:schemeClr>
                    </a:solidFill>
                  </a:tcPr>
                </a:tc>
                <a:tc>
                  <a:txBody>
                    <a:bodyPr/>
                    <a:lstStyle/>
                    <a:p>
                      <a:pPr algn="ctr"/>
                      <a:r>
                        <a:rPr lang="en-US" sz="1100" dirty="0"/>
                        <a:t>Risk Category</a:t>
                      </a:r>
                    </a:p>
                  </a:txBody>
                  <a:tcPr>
                    <a:solidFill>
                      <a:schemeClr val="accent3">
                        <a:lumMod val="20000"/>
                        <a:lumOff val="80000"/>
                      </a:schemeClr>
                    </a:solidFill>
                  </a:tcPr>
                </a:tc>
                <a:tc>
                  <a:txBody>
                    <a:bodyPr/>
                    <a:lstStyle/>
                    <a:p>
                      <a:pPr algn="ctr"/>
                      <a:r>
                        <a:rPr lang="en-US" sz="1100" dirty="0"/>
                        <a:t>Risk Description</a:t>
                      </a:r>
                    </a:p>
                  </a:txBody>
                  <a:tcPr>
                    <a:solidFill>
                      <a:srgbClr val="2F7DC1"/>
                    </a:solidFill>
                  </a:tcPr>
                </a:tc>
                <a:tc>
                  <a:txBody>
                    <a:bodyPr/>
                    <a:lstStyle/>
                    <a:p>
                      <a:pPr algn="ctr"/>
                      <a:r>
                        <a:rPr lang="en-US" sz="1100" dirty="0"/>
                        <a:t>Probability Score</a:t>
                      </a:r>
                      <a:br>
                        <a:rPr lang="en-US" sz="1100" dirty="0"/>
                      </a:br>
                      <a:r>
                        <a:rPr lang="en-US" sz="1100" dirty="0"/>
                        <a:t>1-5</a:t>
                      </a:r>
                    </a:p>
                  </a:txBody>
                  <a:tcPr>
                    <a:solidFill>
                      <a:schemeClr val="accent3">
                        <a:lumMod val="20000"/>
                        <a:lumOff val="80000"/>
                      </a:schemeClr>
                    </a:solidFill>
                  </a:tcPr>
                </a:tc>
                <a:tc>
                  <a:txBody>
                    <a:bodyPr/>
                    <a:lstStyle/>
                    <a:p>
                      <a:pPr algn="ctr"/>
                      <a:r>
                        <a:rPr lang="en-US" sz="1100" dirty="0"/>
                        <a:t>Impact Score</a:t>
                      </a:r>
                      <a:br>
                        <a:rPr lang="en-US" sz="1100" dirty="0"/>
                      </a:br>
                      <a:r>
                        <a:rPr lang="en-US" sz="1100" dirty="0"/>
                        <a:t>1-5</a:t>
                      </a:r>
                    </a:p>
                  </a:txBody>
                  <a:tcPr>
                    <a:solidFill>
                      <a:schemeClr val="accent3">
                        <a:lumMod val="20000"/>
                        <a:lumOff val="80000"/>
                      </a:schemeClr>
                    </a:solidFill>
                  </a:tcPr>
                </a:tc>
                <a:tc>
                  <a:txBody>
                    <a:bodyPr/>
                    <a:lstStyle/>
                    <a:p>
                      <a:pPr algn="ctr"/>
                      <a:r>
                        <a:rPr lang="en-US" sz="1100" dirty="0"/>
                        <a:t>Risk Score</a:t>
                      </a:r>
                    </a:p>
                  </a:txBody>
                  <a:tcPr>
                    <a:solidFill>
                      <a:schemeClr val="accent3">
                        <a:lumMod val="20000"/>
                        <a:lumOff val="80000"/>
                      </a:schemeClr>
                    </a:solidFill>
                  </a:tcPr>
                </a:tc>
                <a:tc>
                  <a:txBody>
                    <a:bodyPr/>
                    <a:lstStyle/>
                    <a:p>
                      <a:pPr algn="ctr"/>
                      <a:r>
                        <a:rPr lang="en-US" sz="1100" dirty="0"/>
                        <a:t>Risk Mitigation Strategies</a:t>
                      </a:r>
                    </a:p>
                  </a:txBody>
                  <a:tcPr>
                    <a:solidFill>
                      <a:schemeClr val="accent3">
                        <a:lumMod val="20000"/>
                        <a:lumOff val="80000"/>
                      </a:schemeClr>
                    </a:solidFill>
                  </a:tcPr>
                </a:tc>
                <a:tc>
                  <a:txBody>
                    <a:bodyPr/>
                    <a:lstStyle/>
                    <a:p>
                      <a:pPr algn="ctr"/>
                      <a:r>
                        <a:rPr lang="en-US" sz="1100" dirty="0"/>
                        <a:t>Mitigation Score</a:t>
                      </a:r>
                      <a:br>
                        <a:rPr lang="en-US" sz="1100" dirty="0"/>
                      </a:br>
                      <a:r>
                        <a:rPr lang="en-US" sz="1100" dirty="0"/>
                        <a:t>1-5</a:t>
                      </a:r>
                    </a:p>
                  </a:txBody>
                  <a:tcPr>
                    <a:solidFill>
                      <a:schemeClr val="accent3">
                        <a:lumMod val="20000"/>
                        <a:lumOff val="80000"/>
                      </a:schemeClr>
                    </a:solidFill>
                  </a:tcPr>
                </a:tc>
                <a:tc>
                  <a:txBody>
                    <a:bodyPr/>
                    <a:lstStyle/>
                    <a:p>
                      <a:pPr algn="ctr"/>
                      <a:r>
                        <a:rPr lang="en-US" sz="1100" dirty="0"/>
                        <a:t>Residual Risk Score</a:t>
                      </a:r>
                    </a:p>
                  </a:txBody>
                  <a:tcPr>
                    <a:solidFill>
                      <a:schemeClr val="accent3">
                        <a:lumMod val="20000"/>
                        <a:lumOff val="80000"/>
                      </a:schemeClr>
                    </a:solidFill>
                  </a:tcPr>
                </a:tc>
                <a:tc>
                  <a:txBody>
                    <a:bodyPr/>
                    <a:lstStyle/>
                    <a:p>
                      <a:pPr algn="ctr"/>
                      <a:r>
                        <a:rPr lang="en-US" sz="1100" dirty="0"/>
                        <a:t>Residual Risk</a:t>
                      </a:r>
                    </a:p>
                  </a:txBody>
                  <a:tcPr>
                    <a:solidFill>
                      <a:schemeClr val="accent3">
                        <a:lumMod val="20000"/>
                        <a:lumOff val="80000"/>
                      </a:schemeClr>
                    </a:solidFill>
                  </a:tcPr>
                </a:tc>
                <a:extLst>
                  <a:ext uri="{0D108BD9-81ED-4DB2-BD59-A6C34878D82A}">
                    <a16:rowId xmlns:a16="http://schemas.microsoft.com/office/drawing/2014/main" val="230051299"/>
                  </a:ext>
                </a:extLst>
              </a:tr>
            </a:tbl>
          </a:graphicData>
        </a:graphic>
      </p:graphicFrame>
      <p:graphicFrame>
        <p:nvGraphicFramePr>
          <p:cNvPr id="9" name="Table 8">
            <a:extLst>
              <a:ext uri="{FF2B5EF4-FFF2-40B4-BE49-F238E27FC236}">
                <a16:creationId xmlns:a16="http://schemas.microsoft.com/office/drawing/2014/main" id="{518E5A1A-5F6E-24E1-B44C-C61CE1E09878}"/>
              </a:ext>
            </a:extLst>
          </p:cNvPr>
          <p:cNvGraphicFramePr>
            <a:graphicFrameLocks noGrp="1"/>
          </p:cNvGraphicFramePr>
          <p:nvPr>
            <p:extLst>
              <p:ext uri="{D42A27DB-BD31-4B8C-83A1-F6EECF244321}">
                <p14:modId xmlns:p14="http://schemas.microsoft.com/office/powerpoint/2010/main" val="3707850007"/>
              </p:ext>
            </p:extLst>
          </p:nvPr>
        </p:nvGraphicFramePr>
        <p:xfrm>
          <a:off x="273170" y="1781420"/>
          <a:ext cx="8597660" cy="2377440"/>
        </p:xfrm>
        <a:graphic>
          <a:graphicData uri="http://schemas.openxmlformats.org/drawingml/2006/table">
            <a:tbl>
              <a:tblPr firstRow="1" bandRow="1">
                <a:tableStyleId>{5C22544A-7EE6-4342-B048-85BDC9FD1C3A}</a:tableStyleId>
              </a:tblPr>
              <a:tblGrid>
                <a:gridCol w="1383614">
                  <a:extLst>
                    <a:ext uri="{9D8B030D-6E8A-4147-A177-3AD203B41FA5}">
                      <a16:colId xmlns:a16="http://schemas.microsoft.com/office/drawing/2014/main" val="3094045859"/>
                    </a:ext>
                  </a:extLst>
                </a:gridCol>
                <a:gridCol w="1647731">
                  <a:extLst>
                    <a:ext uri="{9D8B030D-6E8A-4147-A177-3AD203B41FA5}">
                      <a16:colId xmlns:a16="http://schemas.microsoft.com/office/drawing/2014/main" val="3649840312"/>
                    </a:ext>
                  </a:extLst>
                </a:gridCol>
                <a:gridCol w="5566315">
                  <a:extLst>
                    <a:ext uri="{9D8B030D-6E8A-4147-A177-3AD203B41FA5}">
                      <a16:colId xmlns:a16="http://schemas.microsoft.com/office/drawing/2014/main" val="3055346842"/>
                    </a:ext>
                  </a:extLst>
                </a:gridCol>
              </a:tblGrid>
              <a:tr h="266122">
                <a:tc>
                  <a:txBody>
                    <a:bodyPr/>
                    <a:lstStyle/>
                    <a:p>
                      <a:pPr algn="ctr"/>
                      <a:r>
                        <a:rPr lang="en-US" sz="1400" dirty="0"/>
                        <a:t>Risk Owner</a:t>
                      </a:r>
                    </a:p>
                  </a:txBody>
                  <a:tcPr>
                    <a:solidFill>
                      <a:srgbClr val="2F7DC1"/>
                    </a:solidFill>
                  </a:tcPr>
                </a:tc>
                <a:tc>
                  <a:txBody>
                    <a:bodyPr/>
                    <a:lstStyle/>
                    <a:p>
                      <a:pPr algn="ctr"/>
                      <a:r>
                        <a:rPr lang="en-US" sz="1400" dirty="0"/>
                        <a:t>Risk Category</a:t>
                      </a:r>
                    </a:p>
                  </a:txBody>
                  <a:tcPr>
                    <a:solidFill>
                      <a:srgbClr val="2F7DC1"/>
                    </a:solidFill>
                  </a:tcPr>
                </a:tc>
                <a:tc>
                  <a:txBody>
                    <a:bodyPr/>
                    <a:lstStyle/>
                    <a:p>
                      <a:pPr algn="ctr"/>
                      <a:r>
                        <a:rPr lang="en-US" sz="1400" dirty="0"/>
                        <a:t>Risk Description</a:t>
                      </a:r>
                    </a:p>
                  </a:txBody>
                  <a:tcPr>
                    <a:solidFill>
                      <a:srgbClr val="2F7DC1"/>
                    </a:solidFill>
                  </a:tcPr>
                </a:tc>
                <a:extLst>
                  <a:ext uri="{0D108BD9-81ED-4DB2-BD59-A6C34878D82A}">
                    <a16:rowId xmlns:a16="http://schemas.microsoft.com/office/drawing/2014/main" val="230051299"/>
                  </a:ext>
                </a:extLst>
              </a:tr>
              <a:tr h="370840">
                <a:tc>
                  <a:txBody>
                    <a:bodyPr/>
                    <a:lstStyle/>
                    <a:p>
                      <a:pPr algn="ctr"/>
                      <a:r>
                        <a:rPr lang="en-US" sz="1400" dirty="0"/>
                        <a:t>RIM</a:t>
                      </a:r>
                      <a:br>
                        <a:rPr lang="en-US" sz="1400" dirty="0"/>
                      </a:br>
                      <a:r>
                        <a:rPr lang="en-US" sz="1400" dirty="0"/>
                        <a:t>Compliance</a:t>
                      </a:r>
                    </a:p>
                  </a:txBody>
                  <a:tcPr>
                    <a:solidFill>
                      <a:schemeClr val="accent2">
                        <a:lumMod val="20000"/>
                        <a:lumOff val="80000"/>
                      </a:schemeClr>
                    </a:solidFill>
                  </a:tcPr>
                </a:tc>
                <a:tc>
                  <a:txBody>
                    <a:bodyPr/>
                    <a:lstStyle/>
                    <a:p>
                      <a:pPr algn="ctr"/>
                      <a:r>
                        <a:rPr lang="en-US" sz="1400" dirty="0"/>
                        <a:t>Regulatory</a:t>
                      </a:r>
                    </a:p>
                  </a:txBody>
                  <a:tcPr>
                    <a:solidFill>
                      <a:schemeClr val="accent2">
                        <a:lumMod val="20000"/>
                        <a:lumOff val="80000"/>
                      </a:schemeClr>
                    </a:solidFill>
                  </a:tcPr>
                </a:tc>
                <a:tc>
                  <a:txBody>
                    <a:bodyPr/>
                    <a:lstStyle/>
                    <a:p>
                      <a:pPr algn="l"/>
                      <a:r>
                        <a:rPr lang="en-US" sz="1400" dirty="0"/>
                        <a:t>The RIM program is not or cannot be monitored or audited by internal, external, or regulatory authorities</a:t>
                      </a:r>
                    </a:p>
                  </a:txBody>
                  <a:tcPr>
                    <a:solidFill>
                      <a:schemeClr val="accent2">
                        <a:lumMod val="20000"/>
                        <a:lumOff val="80000"/>
                      </a:schemeClr>
                    </a:solidFill>
                  </a:tcPr>
                </a:tc>
                <a:extLst>
                  <a:ext uri="{0D108BD9-81ED-4DB2-BD59-A6C34878D82A}">
                    <a16:rowId xmlns:a16="http://schemas.microsoft.com/office/drawing/2014/main" val="3967480356"/>
                  </a:ext>
                </a:extLst>
              </a:tr>
              <a:tr h="370840">
                <a:tc>
                  <a:txBody>
                    <a:bodyPr/>
                    <a:lstStyle/>
                    <a:p>
                      <a:pPr algn="ctr"/>
                      <a:r>
                        <a:rPr lang="en-US" sz="1400" dirty="0"/>
                        <a:t>Legal</a:t>
                      </a:r>
                    </a:p>
                  </a:txBody>
                  <a:tcPr>
                    <a:solidFill>
                      <a:schemeClr val="accent2">
                        <a:lumMod val="20000"/>
                        <a:lumOff val="80000"/>
                      </a:schemeClr>
                    </a:solidFill>
                  </a:tcPr>
                </a:tc>
                <a:tc>
                  <a:txBody>
                    <a:bodyPr/>
                    <a:lstStyle/>
                    <a:p>
                      <a:pPr algn="ctr"/>
                      <a:r>
                        <a:rPr lang="en-US" sz="1400" dirty="0"/>
                        <a:t>Legal</a:t>
                      </a:r>
                    </a:p>
                  </a:txBody>
                  <a:tcPr>
                    <a:solidFill>
                      <a:schemeClr val="accent2">
                        <a:lumMod val="20000"/>
                        <a:lumOff val="80000"/>
                      </a:schemeClr>
                    </a:solidFill>
                  </a:tcPr>
                </a:tc>
                <a:tc>
                  <a:txBody>
                    <a:bodyPr/>
                    <a:lstStyle/>
                    <a:p>
                      <a:pPr algn="l"/>
                      <a:r>
                        <a:rPr lang="en-US" sz="1400" dirty="0"/>
                        <a:t>Information subject to a Litigation Hold is not preserved appropriately</a:t>
                      </a:r>
                    </a:p>
                  </a:txBody>
                  <a:tcPr>
                    <a:solidFill>
                      <a:schemeClr val="accent2">
                        <a:lumMod val="20000"/>
                        <a:lumOff val="80000"/>
                      </a:schemeClr>
                    </a:solidFill>
                  </a:tcPr>
                </a:tc>
                <a:extLst>
                  <a:ext uri="{0D108BD9-81ED-4DB2-BD59-A6C34878D82A}">
                    <a16:rowId xmlns:a16="http://schemas.microsoft.com/office/drawing/2014/main" val="2669258260"/>
                  </a:ext>
                </a:extLst>
              </a:tr>
              <a:tr h="370840">
                <a:tc>
                  <a:txBody>
                    <a:bodyPr/>
                    <a:lstStyle/>
                    <a:p>
                      <a:pPr algn="ctr"/>
                      <a:r>
                        <a:rPr lang="en-US" sz="1400" dirty="0"/>
                        <a:t>IT</a:t>
                      </a:r>
                    </a:p>
                  </a:txBody>
                  <a:tcPr>
                    <a:solidFill>
                      <a:schemeClr val="accent2">
                        <a:lumMod val="20000"/>
                        <a:lumOff val="80000"/>
                      </a:schemeClr>
                    </a:solidFill>
                  </a:tcPr>
                </a:tc>
                <a:tc>
                  <a:txBody>
                    <a:bodyPr/>
                    <a:lstStyle/>
                    <a:p>
                      <a:pPr algn="ctr"/>
                      <a:r>
                        <a:rPr lang="en-US" sz="1400" dirty="0"/>
                        <a:t>Operational</a:t>
                      </a:r>
                    </a:p>
                  </a:txBody>
                  <a:tcPr>
                    <a:solidFill>
                      <a:schemeClr val="accent2">
                        <a:lumMod val="20000"/>
                        <a:lumOff val="80000"/>
                      </a:schemeClr>
                    </a:solidFill>
                  </a:tcPr>
                </a:tc>
                <a:tc>
                  <a:txBody>
                    <a:bodyPr/>
                    <a:lstStyle/>
                    <a:p>
                      <a:pPr algn="l"/>
                      <a:r>
                        <a:rPr lang="en-US" sz="1400" dirty="0"/>
                        <a:t>Information sharing processes and standards are not established or communicated with employees</a:t>
                      </a:r>
                    </a:p>
                  </a:txBody>
                  <a:tcPr>
                    <a:solidFill>
                      <a:schemeClr val="accent2">
                        <a:lumMod val="20000"/>
                        <a:lumOff val="80000"/>
                      </a:schemeClr>
                    </a:solidFill>
                  </a:tcPr>
                </a:tc>
                <a:extLst>
                  <a:ext uri="{0D108BD9-81ED-4DB2-BD59-A6C34878D82A}">
                    <a16:rowId xmlns:a16="http://schemas.microsoft.com/office/drawing/2014/main" val="1936818166"/>
                  </a:ext>
                </a:extLst>
              </a:tr>
              <a:tr h="370840">
                <a:tc>
                  <a:txBody>
                    <a:bodyPr/>
                    <a:lstStyle/>
                    <a:p>
                      <a:pPr algn="ctr"/>
                      <a:r>
                        <a:rPr lang="en-US" sz="1400" dirty="0"/>
                        <a:t>RIM</a:t>
                      </a:r>
                      <a:br>
                        <a:rPr lang="en-US" sz="1400" dirty="0"/>
                      </a:br>
                      <a:r>
                        <a:rPr lang="en-US" sz="1400" dirty="0"/>
                        <a:t>IT</a:t>
                      </a:r>
                    </a:p>
                  </a:txBody>
                  <a:tcPr>
                    <a:solidFill>
                      <a:schemeClr val="accent2">
                        <a:lumMod val="20000"/>
                        <a:lumOff val="80000"/>
                      </a:schemeClr>
                    </a:solidFill>
                  </a:tcPr>
                </a:tc>
                <a:tc>
                  <a:txBody>
                    <a:bodyPr/>
                    <a:lstStyle/>
                    <a:p>
                      <a:pPr algn="ctr"/>
                      <a:r>
                        <a:rPr lang="en-US" sz="1400" dirty="0"/>
                        <a:t>Best Practice</a:t>
                      </a:r>
                    </a:p>
                  </a:txBody>
                  <a:tcPr>
                    <a:solidFill>
                      <a:schemeClr val="accent2">
                        <a:lumMod val="20000"/>
                        <a:lumOff val="80000"/>
                      </a:schemeClr>
                    </a:solidFill>
                  </a:tcPr>
                </a:tc>
                <a:tc>
                  <a:txBody>
                    <a:bodyPr/>
                    <a:lstStyle/>
                    <a:p>
                      <a:pPr algn="l"/>
                      <a:r>
                        <a:rPr lang="en-US" sz="1400" dirty="0"/>
                        <a:t>A RIM software system does not exist or is inadequate to meet the organization’s needs for managing records and information</a:t>
                      </a:r>
                    </a:p>
                  </a:txBody>
                  <a:tcPr>
                    <a:solidFill>
                      <a:schemeClr val="accent2">
                        <a:lumMod val="20000"/>
                        <a:lumOff val="80000"/>
                      </a:schemeClr>
                    </a:solidFill>
                  </a:tcPr>
                </a:tc>
                <a:extLst>
                  <a:ext uri="{0D108BD9-81ED-4DB2-BD59-A6C34878D82A}">
                    <a16:rowId xmlns:a16="http://schemas.microsoft.com/office/drawing/2014/main" val="1053964911"/>
                  </a:ext>
                </a:extLst>
              </a:tr>
            </a:tbl>
          </a:graphicData>
        </a:graphic>
      </p:graphicFrame>
    </p:spTree>
    <p:extLst>
      <p:ext uri="{BB962C8B-B14F-4D97-AF65-F5344CB8AC3E}">
        <p14:creationId xmlns:p14="http://schemas.microsoft.com/office/powerpoint/2010/main" val="20413528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939F9C-BBC4-5278-6D61-593528E376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97DBCB-CD75-4CD4-8F36-1EC95EAE194D}"/>
              </a:ext>
            </a:extLst>
          </p:cNvPr>
          <p:cNvSpPr>
            <a:spLocks noGrp="1"/>
          </p:cNvSpPr>
          <p:nvPr>
            <p:ph type="title"/>
          </p:nvPr>
        </p:nvSpPr>
        <p:spPr/>
        <p:txBody>
          <a:bodyPr/>
          <a:lstStyle/>
          <a:p>
            <a:r>
              <a:rPr lang="en-US" dirty="0"/>
              <a:t>Probability Scoring</a:t>
            </a:r>
          </a:p>
        </p:txBody>
      </p:sp>
      <p:sp>
        <p:nvSpPr>
          <p:cNvPr id="3" name="Slide Number Placeholder 2">
            <a:extLst>
              <a:ext uri="{FF2B5EF4-FFF2-40B4-BE49-F238E27FC236}">
                <a16:creationId xmlns:a16="http://schemas.microsoft.com/office/drawing/2014/main" id="{E7165399-B646-FDB4-512B-14D3B487AE96}"/>
              </a:ext>
            </a:extLst>
          </p:cNvPr>
          <p:cNvSpPr>
            <a:spLocks noGrp="1"/>
          </p:cNvSpPr>
          <p:nvPr>
            <p:ph type="sldNum" sz="quarter" idx="12"/>
          </p:nvPr>
        </p:nvSpPr>
        <p:spPr/>
        <p:txBody>
          <a:bodyPr/>
          <a:lstStyle/>
          <a:p>
            <a:fld id="{D2DCD6F3-82C8-124E-BF1C-AF322C4001F5}" type="slidenum">
              <a:rPr lang="en-US" smtClean="0"/>
              <a:pPr/>
              <a:t>29</a:t>
            </a:fld>
            <a:endParaRPr lang="en-US" dirty="0"/>
          </a:p>
        </p:txBody>
      </p:sp>
      <p:sp>
        <p:nvSpPr>
          <p:cNvPr id="4" name="Text Placeholder 3">
            <a:extLst>
              <a:ext uri="{FF2B5EF4-FFF2-40B4-BE49-F238E27FC236}">
                <a16:creationId xmlns:a16="http://schemas.microsoft.com/office/drawing/2014/main" id="{7F7DC84C-E0D2-8937-A20A-C41702C3E0F6}"/>
              </a:ext>
            </a:extLst>
          </p:cNvPr>
          <p:cNvSpPr>
            <a:spLocks noGrp="1"/>
          </p:cNvSpPr>
          <p:nvPr>
            <p:ph type="body" sz="quarter" idx="13"/>
          </p:nvPr>
        </p:nvSpPr>
        <p:spPr>
          <a:xfrm>
            <a:off x="457200" y="1402753"/>
            <a:ext cx="8229600" cy="4515218"/>
          </a:xfrm>
        </p:spPr>
        <p:txBody>
          <a:bodyPr/>
          <a:lstStyle/>
          <a:p>
            <a:r>
              <a:rPr lang="en-US" sz="2400" b="1" dirty="0">
                <a:solidFill>
                  <a:schemeClr val="tx1"/>
                </a:solidFill>
              </a:rPr>
              <a:t>Important: </a:t>
            </a:r>
            <a:r>
              <a:rPr lang="en-US" sz="2400" dirty="0">
                <a:solidFill>
                  <a:schemeClr val="tx1"/>
                </a:solidFill>
              </a:rPr>
              <a:t>This is </a:t>
            </a:r>
            <a:r>
              <a:rPr lang="en-US" sz="2400" u="sng" dirty="0">
                <a:solidFill>
                  <a:schemeClr val="tx1"/>
                </a:solidFill>
              </a:rPr>
              <a:t>before</a:t>
            </a:r>
            <a:r>
              <a:rPr lang="en-US" sz="2400" dirty="0">
                <a:solidFill>
                  <a:schemeClr val="tx1"/>
                </a:solidFill>
              </a:rPr>
              <a:t> any mitigation strategies have been enacted</a:t>
            </a:r>
            <a:br>
              <a:rPr lang="en-US" sz="2400" dirty="0">
                <a:solidFill>
                  <a:schemeClr val="tx1"/>
                </a:solidFill>
              </a:rPr>
            </a:br>
            <a:endParaRPr lang="en-US" sz="2400" dirty="0">
              <a:solidFill>
                <a:schemeClr val="tx1"/>
              </a:solidFill>
            </a:endParaRPr>
          </a:p>
          <a:p>
            <a:pPr marL="0" indent="0">
              <a:buNone/>
            </a:pPr>
            <a:endParaRPr lang="en-US" dirty="0"/>
          </a:p>
        </p:txBody>
      </p:sp>
      <p:graphicFrame>
        <p:nvGraphicFramePr>
          <p:cNvPr id="5" name="Table 4">
            <a:extLst>
              <a:ext uri="{FF2B5EF4-FFF2-40B4-BE49-F238E27FC236}">
                <a16:creationId xmlns:a16="http://schemas.microsoft.com/office/drawing/2014/main" id="{EB5C6E8E-369B-6EF2-B849-743C66C9B204}"/>
              </a:ext>
            </a:extLst>
          </p:cNvPr>
          <p:cNvGraphicFramePr>
            <a:graphicFrameLocks noGrp="1"/>
          </p:cNvGraphicFramePr>
          <p:nvPr>
            <p:extLst>
              <p:ext uri="{D42A27DB-BD31-4B8C-83A1-F6EECF244321}">
                <p14:modId xmlns:p14="http://schemas.microsoft.com/office/powerpoint/2010/main" val="3014743407"/>
              </p:ext>
            </p:extLst>
          </p:nvPr>
        </p:nvGraphicFramePr>
        <p:xfrm>
          <a:off x="273169" y="642850"/>
          <a:ext cx="8597661" cy="594360"/>
        </p:xfrm>
        <a:graphic>
          <a:graphicData uri="http://schemas.openxmlformats.org/drawingml/2006/table">
            <a:tbl>
              <a:tblPr firstRow="1" bandRow="1">
                <a:tableStyleId>{5C22544A-7EE6-4342-B048-85BDC9FD1C3A}</a:tableStyleId>
              </a:tblPr>
              <a:tblGrid>
                <a:gridCol w="868492">
                  <a:extLst>
                    <a:ext uri="{9D8B030D-6E8A-4147-A177-3AD203B41FA5}">
                      <a16:colId xmlns:a16="http://schemas.microsoft.com/office/drawing/2014/main" val="3094045859"/>
                    </a:ext>
                  </a:extLst>
                </a:gridCol>
                <a:gridCol w="851041">
                  <a:extLst>
                    <a:ext uri="{9D8B030D-6E8A-4147-A177-3AD203B41FA5}">
                      <a16:colId xmlns:a16="http://schemas.microsoft.com/office/drawing/2014/main" val="3649840312"/>
                    </a:ext>
                  </a:extLst>
                </a:gridCol>
                <a:gridCol w="977955">
                  <a:extLst>
                    <a:ext uri="{9D8B030D-6E8A-4147-A177-3AD203B41FA5}">
                      <a16:colId xmlns:a16="http://schemas.microsoft.com/office/drawing/2014/main" val="3055346842"/>
                    </a:ext>
                  </a:extLst>
                </a:gridCol>
                <a:gridCol w="903759">
                  <a:extLst>
                    <a:ext uri="{9D8B030D-6E8A-4147-A177-3AD203B41FA5}">
                      <a16:colId xmlns:a16="http://schemas.microsoft.com/office/drawing/2014/main" val="3289344097"/>
                    </a:ext>
                  </a:extLst>
                </a:gridCol>
                <a:gridCol w="697584">
                  <a:extLst>
                    <a:ext uri="{9D8B030D-6E8A-4147-A177-3AD203B41FA5}">
                      <a16:colId xmlns:a16="http://schemas.microsoft.com/office/drawing/2014/main" val="3000204277"/>
                    </a:ext>
                  </a:extLst>
                </a:gridCol>
                <a:gridCol w="859766">
                  <a:extLst>
                    <a:ext uri="{9D8B030D-6E8A-4147-A177-3AD203B41FA5}">
                      <a16:colId xmlns:a16="http://schemas.microsoft.com/office/drawing/2014/main" val="3941130264"/>
                    </a:ext>
                  </a:extLst>
                </a:gridCol>
                <a:gridCol w="859766">
                  <a:extLst>
                    <a:ext uri="{9D8B030D-6E8A-4147-A177-3AD203B41FA5}">
                      <a16:colId xmlns:a16="http://schemas.microsoft.com/office/drawing/2014/main" val="1593014538"/>
                    </a:ext>
                  </a:extLst>
                </a:gridCol>
                <a:gridCol w="859766">
                  <a:extLst>
                    <a:ext uri="{9D8B030D-6E8A-4147-A177-3AD203B41FA5}">
                      <a16:colId xmlns:a16="http://schemas.microsoft.com/office/drawing/2014/main" val="1953462122"/>
                    </a:ext>
                  </a:extLst>
                </a:gridCol>
                <a:gridCol w="859766">
                  <a:extLst>
                    <a:ext uri="{9D8B030D-6E8A-4147-A177-3AD203B41FA5}">
                      <a16:colId xmlns:a16="http://schemas.microsoft.com/office/drawing/2014/main" val="1934550073"/>
                    </a:ext>
                  </a:extLst>
                </a:gridCol>
                <a:gridCol w="859766">
                  <a:extLst>
                    <a:ext uri="{9D8B030D-6E8A-4147-A177-3AD203B41FA5}">
                      <a16:colId xmlns:a16="http://schemas.microsoft.com/office/drawing/2014/main" val="686863357"/>
                    </a:ext>
                  </a:extLst>
                </a:gridCol>
              </a:tblGrid>
              <a:tr h="445280">
                <a:tc>
                  <a:txBody>
                    <a:bodyPr/>
                    <a:lstStyle/>
                    <a:p>
                      <a:pPr algn="ctr"/>
                      <a:r>
                        <a:rPr lang="en-US" sz="1100" dirty="0"/>
                        <a:t>Risk Owner</a:t>
                      </a:r>
                    </a:p>
                  </a:txBody>
                  <a:tcPr>
                    <a:solidFill>
                      <a:schemeClr val="accent3">
                        <a:lumMod val="20000"/>
                        <a:lumOff val="80000"/>
                      </a:schemeClr>
                    </a:solidFill>
                  </a:tcPr>
                </a:tc>
                <a:tc>
                  <a:txBody>
                    <a:bodyPr/>
                    <a:lstStyle/>
                    <a:p>
                      <a:pPr algn="ctr"/>
                      <a:r>
                        <a:rPr lang="en-US" sz="1100" dirty="0"/>
                        <a:t>Risk Category</a:t>
                      </a:r>
                    </a:p>
                  </a:txBody>
                  <a:tcPr>
                    <a:solidFill>
                      <a:schemeClr val="accent3">
                        <a:lumMod val="20000"/>
                        <a:lumOff val="80000"/>
                      </a:schemeClr>
                    </a:solidFill>
                  </a:tcPr>
                </a:tc>
                <a:tc>
                  <a:txBody>
                    <a:bodyPr/>
                    <a:lstStyle/>
                    <a:p>
                      <a:pPr algn="ctr"/>
                      <a:r>
                        <a:rPr lang="en-US" sz="1100" dirty="0"/>
                        <a:t>Risk Description</a:t>
                      </a:r>
                    </a:p>
                  </a:txBody>
                  <a:tcPr>
                    <a:solidFill>
                      <a:schemeClr val="accent3">
                        <a:lumMod val="20000"/>
                        <a:lumOff val="80000"/>
                      </a:schemeClr>
                    </a:solidFill>
                  </a:tcPr>
                </a:tc>
                <a:tc>
                  <a:txBody>
                    <a:bodyPr/>
                    <a:lstStyle/>
                    <a:p>
                      <a:pPr algn="ctr"/>
                      <a:r>
                        <a:rPr lang="en-US" sz="1100" dirty="0"/>
                        <a:t>Probability Score</a:t>
                      </a:r>
                      <a:br>
                        <a:rPr lang="en-US" sz="1100" dirty="0"/>
                      </a:br>
                      <a:r>
                        <a:rPr lang="en-US" sz="1100" dirty="0"/>
                        <a:t>1-5</a:t>
                      </a:r>
                    </a:p>
                  </a:txBody>
                  <a:tcPr>
                    <a:solidFill>
                      <a:srgbClr val="2F7DC1"/>
                    </a:solidFill>
                  </a:tcPr>
                </a:tc>
                <a:tc>
                  <a:txBody>
                    <a:bodyPr/>
                    <a:lstStyle/>
                    <a:p>
                      <a:pPr algn="ctr"/>
                      <a:r>
                        <a:rPr lang="en-US" sz="1100" dirty="0"/>
                        <a:t>Impact Score</a:t>
                      </a:r>
                      <a:br>
                        <a:rPr lang="en-US" sz="1100" dirty="0"/>
                      </a:br>
                      <a:r>
                        <a:rPr lang="en-US" sz="1100" dirty="0"/>
                        <a:t>1-5</a:t>
                      </a:r>
                    </a:p>
                  </a:txBody>
                  <a:tcPr>
                    <a:solidFill>
                      <a:schemeClr val="accent3">
                        <a:lumMod val="20000"/>
                        <a:lumOff val="80000"/>
                      </a:schemeClr>
                    </a:solidFill>
                  </a:tcPr>
                </a:tc>
                <a:tc>
                  <a:txBody>
                    <a:bodyPr/>
                    <a:lstStyle/>
                    <a:p>
                      <a:pPr algn="ctr"/>
                      <a:r>
                        <a:rPr lang="en-US" sz="1100" dirty="0"/>
                        <a:t>Risk Score</a:t>
                      </a:r>
                    </a:p>
                  </a:txBody>
                  <a:tcPr>
                    <a:solidFill>
                      <a:schemeClr val="accent3">
                        <a:lumMod val="20000"/>
                        <a:lumOff val="80000"/>
                      </a:schemeClr>
                    </a:solidFill>
                  </a:tcPr>
                </a:tc>
                <a:tc>
                  <a:txBody>
                    <a:bodyPr/>
                    <a:lstStyle/>
                    <a:p>
                      <a:pPr algn="ctr"/>
                      <a:r>
                        <a:rPr lang="en-US" sz="1100" dirty="0"/>
                        <a:t>Risk Mitigation Strategies</a:t>
                      </a:r>
                    </a:p>
                  </a:txBody>
                  <a:tcPr>
                    <a:solidFill>
                      <a:schemeClr val="accent3">
                        <a:lumMod val="20000"/>
                        <a:lumOff val="80000"/>
                      </a:schemeClr>
                    </a:solidFill>
                  </a:tcPr>
                </a:tc>
                <a:tc>
                  <a:txBody>
                    <a:bodyPr/>
                    <a:lstStyle/>
                    <a:p>
                      <a:pPr algn="ctr"/>
                      <a:r>
                        <a:rPr lang="en-US" sz="1100" dirty="0"/>
                        <a:t>Mitigation Score</a:t>
                      </a:r>
                      <a:br>
                        <a:rPr lang="en-US" sz="1100" dirty="0"/>
                      </a:br>
                      <a:r>
                        <a:rPr lang="en-US" sz="1100" dirty="0"/>
                        <a:t>1-5</a:t>
                      </a:r>
                    </a:p>
                  </a:txBody>
                  <a:tcPr>
                    <a:solidFill>
                      <a:schemeClr val="accent3">
                        <a:lumMod val="20000"/>
                        <a:lumOff val="80000"/>
                      </a:schemeClr>
                    </a:solidFill>
                  </a:tcPr>
                </a:tc>
                <a:tc>
                  <a:txBody>
                    <a:bodyPr/>
                    <a:lstStyle/>
                    <a:p>
                      <a:pPr algn="ctr"/>
                      <a:r>
                        <a:rPr lang="en-US" sz="1100" dirty="0"/>
                        <a:t>Residual Risk Score</a:t>
                      </a:r>
                    </a:p>
                  </a:txBody>
                  <a:tcPr>
                    <a:solidFill>
                      <a:schemeClr val="accent3">
                        <a:lumMod val="20000"/>
                        <a:lumOff val="80000"/>
                      </a:schemeClr>
                    </a:solidFill>
                  </a:tcPr>
                </a:tc>
                <a:tc>
                  <a:txBody>
                    <a:bodyPr/>
                    <a:lstStyle/>
                    <a:p>
                      <a:pPr algn="ctr"/>
                      <a:r>
                        <a:rPr lang="en-US" sz="1100" dirty="0"/>
                        <a:t>Residual Risk</a:t>
                      </a:r>
                    </a:p>
                  </a:txBody>
                  <a:tcPr>
                    <a:solidFill>
                      <a:schemeClr val="accent3">
                        <a:lumMod val="20000"/>
                        <a:lumOff val="80000"/>
                      </a:schemeClr>
                    </a:solidFill>
                  </a:tcPr>
                </a:tc>
                <a:extLst>
                  <a:ext uri="{0D108BD9-81ED-4DB2-BD59-A6C34878D82A}">
                    <a16:rowId xmlns:a16="http://schemas.microsoft.com/office/drawing/2014/main" val="230051299"/>
                  </a:ext>
                </a:extLst>
              </a:tr>
            </a:tbl>
          </a:graphicData>
        </a:graphic>
      </p:graphicFrame>
    </p:spTree>
    <p:extLst>
      <p:ext uri="{BB962C8B-B14F-4D97-AF65-F5344CB8AC3E}">
        <p14:creationId xmlns:p14="http://schemas.microsoft.com/office/powerpoint/2010/main" val="3398642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3C191-0FA5-3E01-C734-671DD11F607B}"/>
              </a:ext>
            </a:extLst>
          </p:cNvPr>
          <p:cNvSpPr>
            <a:spLocks noGrp="1"/>
          </p:cNvSpPr>
          <p:nvPr>
            <p:ph type="ctrTitle"/>
          </p:nvPr>
        </p:nvSpPr>
        <p:spPr/>
        <p:txBody>
          <a:bodyPr/>
          <a:lstStyle/>
          <a:p>
            <a:r>
              <a:rPr lang="en-US" dirty="0"/>
              <a:t>Why Risk Assessments?</a:t>
            </a:r>
          </a:p>
        </p:txBody>
      </p:sp>
      <p:sp>
        <p:nvSpPr>
          <p:cNvPr id="3" name="Subtitle 2">
            <a:extLst>
              <a:ext uri="{FF2B5EF4-FFF2-40B4-BE49-F238E27FC236}">
                <a16:creationId xmlns:a16="http://schemas.microsoft.com/office/drawing/2014/main" id="{1797F879-4B08-7303-C143-67102C4270C1}"/>
              </a:ext>
            </a:extLst>
          </p:cNvPr>
          <p:cNvSpPr>
            <a:spLocks noGrp="1"/>
          </p:cNvSpPr>
          <p:nvPr>
            <p:ph type="subTitle" idx="1"/>
          </p:nvPr>
        </p:nvSpPr>
        <p:spPr/>
        <p:txBody>
          <a:bodyPr/>
          <a:lstStyle/>
          <a:p>
            <a:r>
              <a:rPr lang="en-US" dirty="0"/>
              <a:t>How RIM Risk Assessments Drive Business Value, Brand Equity, and Strategy</a:t>
            </a:r>
          </a:p>
        </p:txBody>
      </p:sp>
    </p:spTree>
    <p:extLst>
      <p:ext uri="{BB962C8B-B14F-4D97-AF65-F5344CB8AC3E}">
        <p14:creationId xmlns:p14="http://schemas.microsoft.com/office/powerpoint/2010/main" val="23869749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B59ED4-4B76-6343-6F2E-8DFF3318EA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87A037-1C0E-894E-9048-F52ECD9BE6F1}"/>
              </a:ext>
            </a:extLst>
          </p:cNvPr>
          <p:cNvSpPr>
            <a:spLocks noGrp="1"/>
          </p:cNvSpPr>
          <p:nvPr>
            <p:ph type="title"/>
          </p:nvPr>
        </p:nvSpPr>
        <p:spPr/>
        <p:txBody>
          <a:bodyPr/>
          <a:lstStyle/>
          <a:p>
            <a:r>
              <a:rPr lang="en-US" dirty="0"/>
              <a:t>Probability Scoring</a:t>
            </a:r>
          </a:p>
        </p:txBody>
      </p:sp>
      <p:sp>
        <p:nvSpPr>
          <p:cNvPr id="3" name="Slide Number Placeholder 2">
            <a:extLst>
              <a:ext uri="{FF2B5EF4-FFF2-40B4-BE49-F238E27FC236}">
                <a16:creationId xmlns:a16="http://schemas.microsoft.com/office/drawing/2014/main" id="{4BDD1E0D-C1B3-4173-F30D-ED246577C7D5}"/>
              </a:ext>
            </a:extLst>
          </p:cNvPr>
          <p:cNvSpPr>
            <a:spLocks noGrp="1"/>
          </p:cNvSpPr>
          <p:nvPr>
            <p:ph type="sldNum" sz="quarter" idx="12"/>
          </p:nvPr>
        </p:nvSpPr>
        <p:spPr/>
        <p:txBody>
          <a:bodyPr/>
          <a:lstStyle/>
          <a:p>
            <a:fld id="{D2DCD6F3-82C8-124E-BF1C-AF322C4001F5}" type="slidenum">
              <a:rPr lang="en-US" smtClean="0"/>
              <a:pPr/>
              <a:t>30</a:t>
            </a:fld>
            <a:endParaRPr lang="en-US" dirty="0"/>
          </a:p>
        </p:txBody>
      </p:sp>
      <p:sp>
        <p:nvSpPr>
          <p:cNvPr id="4" name="Text Placeholder 3">
            <a:extLst>
              <a:ext uri="{FF2B5EF4-FFF2-40B4-BE49-F238E27FC236}">
                <a16:creationId xmlns:a16="http://schemas.microsoft.com/office/drawing/2014/main" id="{EDF07B53-1A8E-AF3D-1606-52F43E88B047}"/>
              </a:ext>
            </a:extLst>
          </p:cNvPr>
          <p:cNvSpPr>
            <a:spLocks noGrp="1"/>
          </p:cNvSpPr>
          <p:nvPr>
            <p:ph type="body" sz="quarter" idx="13"/>
          </p:nvPr>
        </p:nvSpPr>
        <p:spPr>
          <a:xfrm>
            <a:off x="457200" y="1402753"/>
            <a:ext cx="8229600" cy="4515218"/>
          </a:xfrm>
        </p:spPr>
        <p:txBody>
          <a:bodyPr/>
          <a:lstStyle/>
          <a:p>
            <a:r>
              <a:rPr lang="en-US" sz="2400" b="1" dirty="0">
                <a:solidFill>
                  <a:schemeClr val="tx1"/>
                </a:solidFill>
              </a:rPr>
              <a:t>Important: </a:t>
            </a:r>
            <a:r>
              <a:rPr lang="en-US" sz="2400" dirty="0">
                <a:solidFill>
                  <a:schemeClr val="tx1"/>
                </a:solidFill>
              </a:rPr>
              <a:t>This is </a:t>
            </a:r>
            <a:r>
              <a:rPr lang="en-US" sz="2400" u="sng" dirty="0">
                <a:solidFill>
                  <a:schemeClr val="tx1"/>
                </a:solidFill>
              </a:rPr>
              <a:t>before</a:t>
            </a:r>
            <a:r>
              <a:rPr lang="en-US" sz="2400" dirty="0">
                <a:solidFill>
                  <a:schemeClr val="tx1"/>
                </a:solidFill>
              </a:rPr>
              <a:t> any mitigation strategies have been enacted</a:t>
            </a:r>
            <a:br>
              <a:rPr lang="en-US" sz="2400" dirty="0">
                <a:solidFill>
                  <a:schemeClr val="tx1"/>
                </a:solidFill>
              </a:rPr>
            </a:br>
            <a:endParaRPr lang="en-US" sz="2400" dirty="0">
              <a:solidFill>
                <a:schemeClr val="tx1"/>
              </a:solidFill>
            </a:endParaRPr>
          </a:p>
          <a:p>
            <a:pPr marL="0" indent="0">
              <a:buNone/>
            </a:pPr>
            <a:endParaRPr lang="en-US" dirty="0"/>
          </a:p>
        </p:txBody>
      </p:sp>
      <p:graphicFrame>
        <p:nvGraphicFramePr>
          <p:cNvPr id="5" name="Table 4">
            <a:extLst>
              <a:ext uri="{FF2B5EF4-FFF2-40B4-BE49-F238E27FC236}">
                <a16:creationId xmlns:a16="http://schemas.microsoft.com/office/drawing/2014/main" id="{234395DE-139D-A077-335E-AEB3E477BC89}"/>
              </a:ext>
            </a:extLst>
          </p:cNvPr>
          <p:cNvGraphicFramePr>
            <a:graphicFrameLocks noGrp="1"/>
          </p:cNvGraphicFramePr>
          <p:nvPr>
            <p:extLst>
              <p:ext uri="{D42A27DB-BD31-4B8C-83A1-F6EECF244321}">
                <p14:modId xmlns:p14="http://schemas.microsoft.com/office/powerpoint/2010/main" val="1143191565"/>
              </p:ext>
            </p:extLst>
          </p:nvPr>
        </p:nvGraphicFramePr>
        <p:xfrm>
          <a:off x="273169" y="642850"/>
          <a:ext cx="8597661" cy="594360"/>
        </p:xfrm>
        <a:graphic>
          <a:graphicData uri="http://schemas.openxmlformats.org/drawingml/2006/table">
            <a:tbl>
              <a:tblPr firstRow="1" bandRow="1">
                <a:tableStyleId>{5C22544A-7EE6-4342-B048-85BDC9FD1C3A}</a:tableStyleId>
              </a:tblPr>
              <a:tblGrid>
                <a:gridCol w="868492">
                  <a:extLst>
                    <a:ext uri="{9D8B030D-6E8A-4147-A177-3AD203B41FA5}">
                      <a16:colId xmlns:a16="http://schemas.microsoft.com/office/drawing/2014/main" val="3094045859"/>
                    </a:ext>
                  </a:extLst>
                </a:gridCol>
                <a:gridCol w="851041">
                  <a:extLst>
                    <a:ext uri="{9D8B030D-6E8A-4147-A177-3AD203B41FA5}">
                      <a16:colId xmlns:a16="http://schemas.microsoft.com/office/drawing/2014/main" val="3649840312"/>
                    </a:ext>
                  </a:extLst>
                </a:gridCol>
                <a:gridCol w="977955">
                  <a:extLst>
                    <a:ext uri="{9D8B030D-6E8A-4147-A177-3AD203B41FA5}">
                      <a16:colId xmlns:a16="http://schemas.microsoft.com/office/drawing/2014/main" val="3055346842"/>
                    </a:ext>
                  </a:extLst>
                </a:gridCol>
                <a:gridCol w="922613">
                  <a:extLst>
                    <a:ext uri="{9D8B030D-6E8A-4147-A177-3AD203B41FA5}">
                      <a16:colId xmlns:a16="http://schemas.microsoft.com/office/drawing/2014/main" val="3289344097"/>
                    </a:ext>
                  </a:extLst>
                </a:gridCol>
                <a:gridCol w="678730">
                  <a:extLst>
                    <a:ext uri="{9D8B030D-6E8A-4147-A177-3AD203B41FA5}">
                      <a16:colId xmlns:a16="http://schemas.microsoft.com/office/drawing/2014/main" val="3000204277"/>
                    </a:ext>
                  </a:extLst>
                </a:gridCol>
                <a:gridCol w="859766">
                  <a:extLst>
                    <a:ext uri="{9D8B030D-6E8A-4147-A177-3AD203B41FA5}">
                      <a16:colId xmlns:a16="http://schemas.microsoft.com/office/drawing/2014/main" val="3941130264"/>
                    </a:ext>
                  </a:extLst>
                </a:gridCol>
                <a:gridCol w="859766">
                  <a:extLst>
                    <a:ext uri="{9D8B030D-6E8A-4147-A177-3AD203B41FA5}">
                      <a16:colId xmlns:a16="http://schemas.microsoft.com/office/drawing/2014/main" val="1593014538"/>
                    </a:ext>
                  </a:extLst>
                </a:gridCol>
                <a:gridCol w="859766">
                  <a:extLst>
                    <a:ext uri="{9D8B030D-6E8A-4147-A177-3AD203B41FA5}">
                      <a16:colId xmlns:a16="http://schemas.microsoft.com/office/drawing/2014/main" val="1953462122"/>
                    </a:ext>
                  </a:extLst>
                </a:gridCol>
                <a:gridCol w="859766">
                  <a:extLst>
                    <a:ext uri="{9D8B030D-6E8A-4147-A177-3AD203B41FA5}">
                      <a16:colId xmlns:a16="http://schemas.microsoft.com/office/drawing/2014/main" val="1934550073"/>
                    </a:ext>
                  </a:extLst>
                </a:gridCol>
                <a:gridCol w="859766">
                  <a:extLst>
                    <a:ext uri="{9D8B030D-6E8A-4147-A177-3AD203B41FA5}">
                      <a16:colId xmlns:a16="http://schemas.microsoft.com/office/drawing/2014/main" val="686863357"/>
                    </a:ext>
                  </a:extLst>
                </a:gridCol>
              </a:tblGrid>
              <a:tr h="445280">
                <a:tc>
                  <a:txBody>
                    <a:bodyPr/>
                    <a:lstStyle/>
                    <a:p>
                      <a:pPr algn="ctr"/>
                      <a:r>
                        <a:rPr lang="en-US" sz="1100" dirty="0"/>
                        <a:t>Risk Owner</a:t>
                      </a:r>
                    </a:p>
                  </a:txBody>
                  <a:tcPr>
                    <a:solidFill>
                      <a:schemeClr val="accent3">
                        <a:lumMod val="20000"/>
                        <a:lumOff val="80000"/>
                      </a:schemeClr>
                    </a:solidFill>
                  </a:tcPr>
                </a:tc>
                <a:tc>
                  <a:txBody>
                    <a:bodyPr/>
                    <a:lstStyle/>
                    <a:p>
                      <a:pPr algn="ctr"/>
                      <a:r>
                        <a:rPr lang="en-US" sz="1100" dirty="0"/>
                        <a:t>Risk Category</a:t>
                      </a:r>
                    </a:p>
                  </a:txBody>
                  <a:tcPr>
                    <a:solidFill>
                      <a:schemeClr val="accent3">
                        <a:lumMod val="20000"/>
                        <a:lumOff val="80000"/>
                      </a:schemeClr>
                    </a:solidFill>
                  </a:tcPr>
                </a:tc>
                <a:tc>
                  <a:txBody>
                    <a:bodyPr/>
                    <a:lstStyle/>
                    <a:p>
                      <a:pPr algn="ctr"/>
                      <a:r>
                        <a:rPr lang="en-US" sz="1100" dirty="0"/>
                        <a:t>Risk Description</a:t>
                      </a:r>
                    </a:p>
                  </a:txBody>
                  <a:tcPr>
                    <a:solidFill>
                      <a:schemeClr val="accent3">
                        <a:lumMod val="20000"/>
                        <a:lumOff val="80000"/>
                      </a:schemeClr>
                    </a:solidFill>
                  </a:tcPr>
                </a:tc>
                <a:tc>
                  <a:txBody>
                    <a:bodyPr/>
                    <a:lstStyle/>
                    <a:p>
                      <a:pPr algn="ctr"/>
                      <a:r>
                        <a:rPr lang="en-US" sz="1100" dirty="0"/>
                        <a:t>Probability Score</a:t>
                      </a:r>
                      <a:br>
                        <a:rPr lang="en-US" sz="1100" dirty="0"/>
                      </a:br>
                      <a:r>
                        <a:rPr lang="en-US" sz="1100" dirty="0"/>
                        <a:t>1-5</a:t>
                      </a:r>
                    </a:p>
                  </a:txBody>
                  <a:tcPr>
                    <a:solidFill>
                      <a:srgbClr val="2F7DC1"/>
                    </a:solidFill>
                  </a:tcPr>
                </a:tc>
                <a:tc>
                  <a:txBody>
                    <a:bodyPr/>
                    <a:lstStyle/>
                    <a:p>
                      <a:pPr algn="ctr"/>
                      <a:r>
                        <a:rPr lang="en-US" sz="1100" dirty="0"/>
                        <a:t>Impact Score</a:t>
                      </a:r>
                      <a:br>
                        <a:rPr lang="en-US" sz="1100" dirty="0"/>
                      </a:br>
                      <a:r>
                        <a:rPr lang="en-US" sz="1100" dirty="0"/>
                        <a:t>1-5</a:t>
                      </a:r>
                    </a:p>
                  </a:txBody>
                  <a:tcPr>
                    <a:solidFill>
                      <a:schemeClr val="accent3">
                        <a:lumMod val="20000"/>
                        <a:lumOff val="80000"/>
                      </a:schemeClr>
                    </a:solidFill>
                  </a:tcPr>
                </a:tc>
                <a:tc>
                  <a:txBody>
                    <a:bodyPr/>
                    <a:lstStyle/>
                    <a:p>
                      <a:pPr algn="ctr"/>
                      <a:r>
                        <a:rPr lang="en-US" sz="1100" dirty="0"/>
                        <a:t>Risk Score</a:t>
                      </a:r>
                    </a:p>
                  </a:txBody>
                  <a:tcPr>
                    <a:solidFill>
                      <a:schemeClr val="accent3">
                        <a:lumMod val="20000"/>
                        <a:lumOff val="80000"/>
                      </a:schemeClr>
                    </a:solidFill>
                  </a:tcPr>
                </a:tc>
                <a:tc>
                  <a:txBody>
                    <a:bodyPr/>
                    <a:lstStyle/>
                    <a:p>
                      <a:pPr algn="ctr"/>
                      <a:r>
                        <a:rPr lang="en-US" sz="1100" dirty="0"/>
                        <a:t>Risk Mitigation Strategies</a:t>
                      </a:r>
                    </a:p>
                  </a:txBody>
                  <a:tcPr>
                    <a:solidFill>
                      <a:schemeClr val="accent3">
                        <a:lumMod val="20000"/>
                        <a:lumOff val="80000"/>
                      </a:schemeClr>
                    </a:solidFill>
                  </a:tcPr>
                </a:tc>
                <a:tc>
                  <a:txBody>
                    <a:bodyPr/>
                    <a:lstStyle/>
                    <a:p>
                      <a:pPr algn="ctr"/>
                      <a:r>
                        <a:rPr lang="en-US" sz="1100" dirty="0"/>
                        <a:t>Mitigation Score</a:t>
                      </a:r>
                      <a:br>
                        <a:rPr lang="en-US" sz="1100" dirty="0"/>
                      </a:br>
                      <a:r>
                        <a:rPr lang="en-US" sz="1100" dirty="0"/>
                        <a:t>1-5</a:t>
                      </a:r>
                    </a:p>
                  </a:txBody>
                  <a:tcPr>
                    <a:solidFill>
                      <a:schemeClr val="accent3">
                        <a:lumMod val="20000"/>
                        <a:lumOff val="80000"/>
                      </a:schemeClr>
                    </a:solidFill>
                  </a:tcPr>
                </a:tc>
                <a:tc>
                  <a:txBody>
                    <a:bodyPr/>
                    <a:lstStyle/>
                    <a:p>
                      <a:pPr algn="ctr"/>
                      <a:r>
                        <a:rPr lang="en-US" sz="1100" dirty="0"/>
                        <a:t>Residual Risk Score</a:t>
                      </a:r>
                    </a:p>
                  </a:txBody>
                  <a:tcPr>
                    <a:solidFill>
                      <a:schemeClr val="accent3">
                        <a:lumMod val="20000"/>
                        <a:lumOff val="80000"/>
                      </a:schemeClr>
                    </a:solidFill>
                  </a:tcPr>
                </a:tc>
                <a:tc>
                  <a:txBody>
                    <a:bodyPr/>
                    <a:lstStyle/>
                    <a:p>
                      <a:pPr algn="ctr"/>
                      <a:r>
                        <a:rPr lang="en-US" sz="1100" dirty="0"/>
                        <a:t>Residual Risk</a:t>
                      </a:r>
                    </a:p>
                  </a:txBody>
                  <a:tcPr>
                    <a:solidFill>
                      <a:schemeClr val="accent3">
                        <a:lumMod val="20000"/>
                        <a:lumOff val="80000"/>
                      </a:schemeClr>
                    </a:solidFill>
                  </a:tcPr>
                </a:tc>
                <a:extLst>
                  <a:ext uri="{0D108BD9-81ED-4DB2-BD59-A6C34878D82A}">
                    <a16:rowId xmlns:a16="http://schemas.microsoft.com/office/drawing/2014/main" val="230051299"/>
                  </a:ext>
                </a:extLst>
              </a:tr>
            </a:tbl>
          </a:graphicData>
        </a:graphic>
      </p:graphicFrame>
      <p:sp>
        <p:nvSpPr>
          <p:cNvPr id="6" name="Speech Bubble: Oval 5">
            <a:extLst>
              <a:ext uri="{FF2B5EF4-FFF2-40B4-BE49-F238E27FC236}">
                <a16:creationId xmlns:a16="http://schemas.microsoft.com/office/drawing/2014/main" id="{550B748E-301F-507B-1EBE-502DC7E03F6A}"/>
              </a:ext>
            </a:extLst>
          </p:cNvPr>
          <p:cNvSpPr/>
          <p:nvPr/>
        </p:nvSpPr>
        <p:spPr>
          <a:xfrm>
            <a:off x="6748575" y="1930381"/>
            <a:ext cx="2071678" cy="1269020"/>
          </a:xfrm>
          <a:prstGeom prst="wedgeEllipseCallout">
            <a:avLst>
              <a:gd name="adj1" fmla="val -83731"/>
              <a:gd name="adj2" fmla="val -37961"/>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F28ADF2-4505-1F02-7F19-3988C6FD7C61}"/>
              </a:ext>
            </a:extLst>
          </p:cNvPr>
          <p:cNvSpPr txBox="1"/>
          <p:nvPr/>
        </p:nvSpPr>
        <p:spPr>
          <a:xfrm>
            <a:off x="6697998" y="2149392"/>
            <a:ext cx="2172832" cy="830997"/>
          </a:xfrm>
          <a:prstGeom prst="rect">
            <a:avLst/>
          </a:prstGeom>
          <a:noFill/>
        </p:spPr>
        <p:txBody>
          <a:bodyPr wrap="square" rtlCol="0">
            <a:spAutoFit/>
          </a:bodyPr>
          <a:lstStyle/>
          <a:p>
            <a:pPr algn="ctr"/>
            <a:r>
              <a:rPr lang="en-US" sz="2400" b="1" dirty="0">
                <a:solidFill>
                  <a:srgbClr val="2F7DC1"/>
                </a:solidFill>
              </a:rPr>
              <a:t>BUT THAT’S NOT FAIR!</a:t>
            </a:r>
          </a:p>
        </p:txBody>
      </p:sp>
    </p:spTree>
    <p:extLst>
      <p:ext uri="{BB962C8B-B14F-4D97-AF65-F5344CB8AC3E}">
        <p14:creationId xmlns:p14="http://schemas.microsoft.com/office/powerpoint/2010/main" val="5157287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C6FB57-54A1-80E3-0AED-EC2F01BC91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A2F303-D836-BB3B-785C-833395D6C415}"/>
              </a:ext>
            </a:extLst>
          </p:cNvPr>
          <p:cNvSpPr>
            <a:spLocks noGrp="1"/>
          </p:cNvSpPr>
          <p:nvPr>
            <p:ph type="title"/>
          </p:nvPr>
        </p:nvSpPr>
        <p:spPr/>
        <p:txBody>
          <a:bodyPr/>
          <a:lstStyle/>
          <a:p>
            <a:r>
              <a:rPr lang="en-US" dirty="0"/>
              <a:t>Probability Scoring</a:t>
            </a:r>
          </a:p>
        </p:txBody>
      </p:sp>
      <p:sp>
        <p:nvSpPr>
          <p:cNvPr id="3" name="Slide Number Placeholder 2">
            <a:extLst>
              <a:ext uri="{FF2B5EF4-FFF2-40B4-BE49-F238E27FC236}">
                <a16:creationId xmlns:a16="http://schemas.microsoft.com/office/drawing/2014/main" id="{F94CFF27-047C-DB83-7A10-CC2D7F231CDE}"/>
              </a:ext>
            </a:extLst>
          </p:cNvPr>
          <p:cNvSpPr>
            <a:spLocks noGrp="1"/>
          </p:cNvSpPr>
          <p:nvPr>
            <p:ph type="sldNum" sz="quarter" idx="12"/>
          </p:nvPr>
        </p:nvSpPr>
        <p:spPr/>
        <p:txBody>
          <a:bodyPr/>
          <a:lstStyle/>
          <a:p>
            <a:fld id="{D2DCD6F3-82C8-124E-BF1C-AF322C4001F5}" type="slidenum">
              <a:rPr lang="en-US" smtClean="0"/>
              <a:pPr/>
              <a:t>31</a:t>
            </a:fld>
            <a:endParaRPr lang="en-US" dirty="0"/>
          </a:p>
        </p:txBody>
      </p:sp>
      <p:sp>
        <p:nvSpPr>
          <p:cNvPr id="4" name="Text Placeholder 3">
            <a:extLst>
              <a:ext uri="{FF2B5EF4-FFF2-40B4-BE49-F238E27FC236}">
                <a16:creationId xmlns:a16="http://schemas.microsoft.com/office/drawing/2014/main" id="{A16691AB-FE52-88ED-CCE6-D8FE3B6B238F}"/>
              </a:ext>
            </a:extLst>
          </p:cNvPr>
          <p:cNvSpPr>
            <a:spLocks noGrp="1"/>
          </p:cNvSpPr>
          <p:nvPr>
            <p:ph type="body" sz="quarter" idx="13"/>
          </p:nvPr>
        </p:nvSpPr>
        <p:spPr>
          <a:xfrm>
            <a:off x="457200" y="1402753"/>
            <a:ext cx="8229600" cy="4515218"/>
          </a:xfrm>
        </p:spPr>
        <p:txBody>
          <a:bodyPr>
            <a:normAutofit/>
          </a:bodyPr>
          <a:lstStyle/>
          <a:p>
            <a:r>
              <a:rPr lang="en-US" sz="2400" b="1" dirty="0">
                <a:solidFill>
                  <a:schemeClr val="tx1"/>
                </a:solidFill>
              </a:rPr>
              <a:t>Important: </a:t>
            </a:r>
            <a:r>
              <a:rPr lang="en-US" sz="2400" dirty="0">
                <a:solidFill>
                  <a:schemeClr val="tx1"/>
                </a:solidFill>
              </a:rPr>
              <a:t>This is </a:t>
            </a:r>
            <a:r>
              <a:rPr lang="en-US" sz="2400" u="sng" dirty="0">
                <a:solidFill>
                  <a:schemeClr val="tx1"/>
                </a:solidFill>
              </a:rPr>
              <a:t>before</a:t>
            </a:r>
            <a:r>
              <a:rPr lang="en-US" sz="2400" dirty="0">
                <a:solidFill>
                  <a:schemeClr val="tx1"/>
                </a:solidFill>
              </a:rPr>
              <a:t> any mitigation strategies have been enacted</a:t>
            </a:r>
            <a:br>
              <a:rPr lang="en-US" sz="2400" dirty="0">
                <a:solidFill>
                  <a:schemeClr val="tx1"/>
                </a:solidFill>
              </a:rPr>
            </a:br>
            <a:endParaRPr lang="en-US" sz="2400" dirty="0">
              <a:solidFill>
                <a:schemeClr val="tx1"/>
              </a:solidFill>
            </a:endParaRPr>
          </a:p>
          <a:p>
            <a:r>
              <a:rPr lang="en-US" sz="2400" dirty="0">
                <a:solidFill>
                  <a:schemeClr val="tx1"/>
                </a:solidFill>
              </a:rPr>
              <a:t>We are assessing and evaluating the risk by itself with no other factors or variables involved</a:t>
            </a:r>
            <a:br>
              <a:rPr lang="en-US" sz="2400" dirty="0">
                <a:solidFill>
                  <a:schemeClr val="tx1"/>
                </a:solidFill>
              </a:rPr>
            </a:br>
            <a:endParaRPr lang="en-US" sz="2400" dirty="0">
              <a:solidFill>
                <a:schemeClr val="tx1"/>
              </a:solidFill>
            </a:endParaRPr>
          </a:p>
          <a:p>
            <a:r>
              <a:rPr lang="en-US" sz="2400" dirty="0">
                <a:solidFill>
                  <a:schemeClr val="tx1"/>
                </a:solidFill>
              </a:rPr>
              <a:t>This is not a criticism of you, your program, or organization – it is looking at one risk and determining how likely it would be to happen if no safeguards are in place</a:t>
            </a:r>
            <a:br>
              <a:rPr lang="en-US" sz="2400" dirty="0">
                <a:solidFill>
                  <a:schemeClr val="tx1"/>
                </a:solidFill>
              </a:rPr>
            </a:br>
            <a:endParaRPr lang="en-US" sz="2400" dirty="0">
              <a:solidFill>
                <a:schemeClr val="tx1"/>
              </a:solidFill>
            </a:endParaRPr>
          </a:p>
          <a:p>
            <a:pPr marL="0" indent="0">
              <a:buNone/>
            </a:pPr>
            <a:endParaRPr lang="en-US" dirty="0"/>
          </a:p>
        </p:txBody>
      </p:sp>
      <p:graphicFrame>
        <p:nvGraphicFramePr>
          <p:cNvPr id="5" name="Table 4">
            <a:extLst>
              <a:ext uri="{FF2B5EF4-FFF2-40B4-BE49-F238E27FC236}">
                <a16:creationId xmlns:a16="http://schemas.microsoft.com/office/drawing/2014/main" id="{E5DBDEA6-C164-3113-1580-A329F2E3E64A}"/>
              </a:ext>
            </a:extLst>
          </p:cNvPr>
          <p:cNvGraphicFramePr>
            <a:graphicFrameLocks noGrp="1"/>
          </p:cNvGraphicFramePr>
          <p:nvPr>
            <p:extLst>
              <p:ext uri="{D42A27DB-BD31-4B8C-83A1-F6EECF244321}">
                <p14:modId xmlns:p14="http://schemas.microsoft.com/office/powerpoint/2010/main" val="3548985847"/>
              </p:ext>
            </p:extLst>
          </p:nvPr>
        </p:nvGraphicFramePr>
        <p:xfrm>
          <a:off x="273169" y="642850"/>
          <a:ext cx="8597661" cy="594360"/>
        </p:xfrm>
        <a:graphic>
          <a:graphicData uri="http://schemas.openxmlformats.org/drawingml/2006/table">
            <a:tbl>
              <a:tblPr firstRow="1" bandRow="1">
                <a:tableStyleId>{5C22544A-7EE6-4342-B048-85BDC9FD1C3A}</a:tableStyleId>
              </a:tblPr>
              <a:tblGrid>
                <a:gridCol w="868492">
                  <a:extLst>
                    <a:ext uri="{9D8B030D-6E8A-4147-A177-3AD203B41FA5}">
                      <a16:colId xmlns:a16="http://schemas.microsoft.com/office/drawing/2014/main" val="3094045859"/>
                    </a:ext>
                  </a:extLst>
                </a:gridCol>
                <a:gridCol w="851041">
                  <a:extLst>
                    <a:ext uri="{9D8B030D-6E8A-4147-A177-3AD203B41FA5}">
                      <a16:colId xmlns:a16="http://schemas.microsoft.com/office/drawing/2014/main" val="3649840312"/>
                    </a:ext>
                  </a:extLst>
                </a:gridCol>
                <a:gridCol w="977955">
                  <a:extLst>
                    <a:ext uri="{9D8B030D-6E8A-4147-A177-3AD203B41FA5}">
                      <a16:colId xmlns:a16="http://schemas.microsoft.com/office/drawing/2014/main" val="3055346842"/>
                    </a:ext>
                  </a:extLst>
                </a:gridCol>
                <a:gridCol w="922613">
                  <a:extLst>
                    <a:ext uri="{9D8B030D-6E8A-4147-A177-3AD203B41FA5}">
                      <a16:colId xmlns:a16="http://schemas.microsoft.com/office/drawing/2014/main" val="3289344097"/>
                    </a:ext>
                  </a:extLst>
                </a:gridCol>
                <a:gridCol w="678730">
                  <a:extLst>
                    <a:ext uri="{9D8B030D-6E8A-4147-A177-3AD203B41FA5}">
                      <a16:colId xmlns:a16="http://schemas.microsoft.com/office/drawing/2014/main" val="3000204277"/>
                    </a:ext>
                  </a:extLst>
                </a:gridCol>
                <a:gridCol w="859766">
                  <a:extLst>
                    <a:ext uri="{9D8B030D-6E8A-4147-A177-3AD203B41FA5}">
                      <a16:colId xmlns:a16="http://schemas.microsoft.com/office/drawing/2014/main" val="3941130264"/>
                    </a:ext>
                  </a:extLst>
                </a:gridCol>
                <a:gridCol w="859766">
                  <a:extLst>
                    <a:ext uri="{9D8B030D-6E8A-4147-A177-3AD203B41FA5}">
                      <a16:colId xmlns:a16="http://schemas.microsoft.com/office/drawing/2014/main" val="1593014538"/>
                    </a:ext>
                  </a:extLst>
                </a:gridCol>
                <a:gridCol w="859766">
                  <a:extLst>
                    <a:ext uri="{9D8B030D-6E8A-4147-A177-3AD203B41FA5}">
                      <a16:colId xmlns:a16="http://schemas.microsoft.com/office/drawing/2014/main" val="1953462122"/>
                    </a:ext>
                  </a:extLst>
                </a:gridCol>
                <a:gridCol w="859766">
                  <a:extLst>
                    <a:ext uri="{9D8B030D-6E8A-4147-A177-3AD203B41FA5}">
                      <a16:colId xmlns:a16="http://schemas.microsoft.com/office/drawing/2014/main" val="1934550073"/>
                    </a:ext>
                  </a:extLst>
                </a:gridCol>
                <a:gridCol w="859766">
                  <a:extLst>
                    <a:ext uri="{9D8B030D-6E8A-4147-A177-3AD203B41FA5}">
                      <a16:colId xmlns:a16="http://schemas.microsoft.com/office/drawing/2014/main" val="686863357"/>
                    </a:ext>
                  </a:extLst>
                </a:gridCol>
              </a:tblGrid>
              <a:tr h="445280">
                <a:tc>
                  <a:txBody>
                    <a:bodyPr/>
                    <a:lstStyle/>
                    <a:p>
                      <a:pPr algn="ctr"/>
                      <a:r>
                        <a:rPr lang="en-US" sz="1100" dirty="0"/>
                        <a:t>Risk Owner</a:t>
                      </a:r>
                    </a:p>
                  </a:txBody>
                  <a:tcPr>
                    <a:solidFill>
                      <a:schemeClr val="accent3">
                        <a:lumMod val="20000"/>
                        <a:lumOff val="80000"/>
                      </a:schemeClr>
                    </a:solidFill>
                  </a:tcPr>
                </a:tc>
                <a:tc>
                  <a:txBody>
                    <a:bodyPr/>
                    <a:lstStyle/>
                    <a:p>
                      <a:pPr algn="ctr"/>
                      <a:r>
                        <a:rPr lang="en-US" sz="1100" dirty="0"/>
                        <a:t>Risk Category</a:t>
                      </a:r>
                    </a:p>
                  </a:txBody>
                  <a:tcPr>
                    <a:solidFill>
                      <a:schemeClr val="accent3">
                        <a:lumMod val="20000"/>
                        <a:lumOff val="80000"/>
                      </a:schemeClr>
                    </a:solidFill>
                  </a:tcPr>
                </a:tc>
                <a:tc>
                  <a:txBody>
                    <a:bodyPr/>
                    <a:lstStyle/>
                    <a:p>
                      <a:pPr algn="ctr"/>
                      <a:r>
                        <a:rPr lang="en-US" sz="1100" dirty="0"/>
                        <a:t>Risk Description</a:t>
                      </a:r>
                    </a:p>
                  </a:txBody>
                  <a:tcPr>
                    <a:solidFill>
                      <a:schemeClr val="accent3">
                        <a:lumMod val="20000"/>
                        <a:lumOff val="80000"/>
                      </a:schemeClr>
                    </a:solidFill>
                  </a:tcPr>
                </a:tc>
                <a:tc>
                  <a:txBody>
                    <a:bodyPr/>
                    <a:lstStyle/>
                    <a:p>
                      <a:pPr algn="ctr"/>
                      <a:r>
                        <a:rPr lang="en-US" sz="1100" dirty="0"/>
                        <a:t>Probability Score</a:t>
                      </a:r>
                      <a:br>
                        <a:rPr lang="en-US" sz="1100" dirty="0"/>
                      </a:br>
                      <a:r>
                        <a:rPr lang="en-US" sz="1100" dirty="0"/>
                        <a:t>1-5</a:t>
                      </a:r>
                    </a:p>
                  </a:txBody>
                  <a:tcPr>
                    <a:solidFill>
                      <a:srgbClr val="2F7DC1"/>
                    </a:solidFill>
                  </a:tcPr>
                </a:tc>
                <a:tc>
                  <a:txBody>
                    <a:bodyPr/>
                    <a:lstStyle/>
                    <a:p>
                      <a:pPr algn="ctr"/>
                      <a:r>
                        <a:rPr lang="en-US" sz="1100" dirty="0"/>
                        <a:t>Impact Score</a:t>
                      </a:r>
                      <a:br>
                        <a:rPr lang="en-US" sz="1100" dirty="0"/>
                      </a:br>
                      <a:r>
                        <a:rPr lang="en-US" sz="1100" dirty="0"/>
                        <a:t>1-5</a:t>
                      </a:r>
                    </a:p>
                  </a:txBody>
                  <a:tcPr>
                    <a:solidFill>
                      <a:schemeClr val="accent3">
                        <a:lumMod val="20000"/>
                        <a:lumOff val="80000"/>
                      </a:schemeClr>
                    </a:solidFill>
                  </a:tcPr>
                </a:tc>
                <a:tc>
                  <a:txBody>
                    <a:bodyPr/>
                    <a:lstStyle/>
                    <a:p>
                      <a:pPr algn="ctr"/>
                      <a:r>
                        <a:rPr lang="en-US" sz="1100" dirty="0"/>
                        <a:t>Risk Score</a:t>
                      </a:r>
                    </a:p>
                  </a:txBody>
                  <a:tcPr>
                    <a:solidFill>
                      <a:schemeClr val="accent3">
                        <a:lumMod val="20000"/>
                        <a:lumOff val="80000"/>
                      </a:schemeClr>
                    </a:solidFill>
                  </a:tcPr>
                </a:tc>
                <a:tc>
                  <a:txBody>
                    <a:bodyPr/>
                    <a:lstStyle/>
                    <a:p>
                      <a:pPr algn="ctr"/>
                      <a:r>
                        <a:rPr lang="en-US" sz="1100" dirty="0"/>
                        <a:t>Risk Mitigation Strategies</a:t>
                      </a:r>
                    </a:p>
                  </a:txBody>
                  <a:tcPr>
                    <a:solidFill>
                      <a:schemeClr val="accent3">
                        <a:lumMod val="20000"/>
                        <a:lumOff val="80000"/>
                      </a:schemeClr>
                    </a:solidFill>
                  </a:tcPr>
                </a:tc>
                <a:tc>
                  <a:txBody>
                    <a:bodyPr/>
                    <a:lstStyle/>
                    <a:p>
                      <a:pPr algn="ctr"/>
                      <a:r>
                        <a:rPr lang="en-US" sz="1100" dirty="0"/>
                        <a:t>Mitigation Score</a:t>
                      </a:r>
                      <a:br>
                        <a:rPr lang="en-US" sz="1100" dirty="0"/>
                      </a:br>
                      <a:r>
                        <a:rPr lang="en-US" sz="1100" dirty="0"/>
                        <a:t>1-5</a:t>
                      </a:r>
                    </a:p>
                  </a:txBody>
                  <a:tcPr>
                    <a:solidFill>
                      <a:schemeClr val="accent3">
                        <a:lumMod val="20000"/>
                        <a:lumOff val="80000"/>
                      </a:schemeClr>
                    </a:solidFill>
                  </a:tcPr>
                </a:tc>
                <a:tc>
                  <a:txBody>
                    <a:bodyPr/>
                    <a:lstStyle/>
                    <a:p>
                      <a:pPr algn="ctr"/>
                      <a:r>
                        <a:rPr lang="en-US" sz="1100" dirty="0"/>
                        <a:t>Residual Risk Score</a:t>
                      </a:r>
                    </a:p>
                  </a:txBody>
                  <a:tcPr>
                    <a:solidFill>
                      <a:schemeClr val="accent3">
                        <a:lumMod val="20000"/>
                        <a:lumOff val="80000"/>
                      </a:schemeClr>
                    </a:solidFill>
                  </a:tcPr>
                </a:tc>
                <a:tc>
                  <a:txBody>
                    <a:bodyPr/>
                    <a:lstStyle/>
                    <a:p>
                      <a:pPr algn="ctr"/>
                      <a:r>
                        <a:rPr lang="en-US" sz="1100" dirty="0"/>
                        <a:t>Residual Risk</a:t>
                      </a:r>
                    </a:p>
                  </a:txBody>
                  <a:tcPr>
                    <a:solidFill>
                      <a:schemeClr val="accent3">
                        <a:lumMod val="20000"/>
                        <a:lumOff val="80000"/>
                      </a:schemeClr>
                    </a:solidFill>
                  </a:tcPr>
                </a:tc>
                <a:extLst>
                  <a:ext uri="{0D108BD9-81ED-4DB2-BD59-A6C34878D82A}">
                    <a16:rowId xmlns:a16="http://schemas.microsoft.com/office/drawing/2014/main" val="230051299"/>
                  </a:ext>
                </a:extLst>
              </a:tr>
            </a:tbl>
          </a:graphicData>
        </a:graphic>
      </p:graphicFrame>
    </p:spTree>
    <p:extLst>
      <p:ext uri="{BB962C8B-B14F-4D97-AF65-F5344CB8AC3E}">
        <p14:creationId xmlns:p14="http://schemas.microsoft.com/office/powerpoint/2010/main" val="6803319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945D50-CC2F-E35C-43CD-8F28F7FF6F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AD71C1-C9C1-734C-9251-CDEF4608CA61}"/>
              </a:ext>
            </a:extLst>
          </p:cNvPr>
          <p:cNvSpPr>
            <a:spLocks noGrp="1"/>
          </p:cNvSpPr>
          <p:nvPr>
            <p:ph type="title"/>
          </p:nvPr>
        </p:nvSpPr>
        <p:spPr/>
        <p:txBody>
          <a:bodyPr/>
          <a:lstStyle/>
          <a:p>
            <a:r>
              <a:rPr lang="en-US" dirty="0"/>
              <a:t>Probability Scoring</a:t>
            </a:r>
          </a:p>
        </p:txBody>
      </p:sp>
      <p:sp>
        <p:nvSpPr>
          <p:cNvPr id="3" name="Slide Number Placeholder 2">
            <a:extLst>
              <a:ext uri="{FF2B5EF4-FFF2-40B4-BE49-F238E27FC236}">
                <a16:creationId xmlns:a16="http://schemas.microsoft.com/office/drawing/2014/main" id="{BB177131-BFFD-064B-800C-482206ED3907}"/>
              </a:ext>
            </a:extLst>
          </p:cNvPr>
          <p:cNvSpPr>
            <a:spLocks noGrp="1"/>
          </p:cNvSpPr>
          <p:nvPr>
            <p:ph type="sldNum" sz="quarter" idx="12"/>
          </p:nvPr>
        </p:nvSpPr>
        <p:spPr/>
        <p:txBody>
          <a:bodyPr/>
          <a:lstStyle/>
          <a:p>
            <a:fld id="{D2DCD6F3-82C8-124E-BF1C-AF322C4001F5}" type="slidenum">
              <a:rPr lang="en-US" smtClean="0"/>
              <a:pPr/>
              <a:t>32</a:t>
            </a:fld>
            <a:endParaRPr lang="en-US" dirty="0"/>
          </a:p>
        </p:txBody>
      </p:sp>
      <p:sp>
        <p:nvSpPr>
          <p:cNvPr id="4" name="Text Placeholder 3">
            <a:extLst>
              <a:ext uri="{FF2B5EF4-FFF2-40B4-BE49-F238E27FC236}">
                <a16:creationId xmlns:a16="http://schemas.microsoft.com/office/drawing/2014/main" id="{C68FE59A-D13C-72CF-75E7-0097BD6A397C}"/>
              </a:ext>
            </a:extLst>
          </p:cNvPr>
          <p:cNvSpPr>
            <a:spLocks noGrp="1"/>
          </p:cNvSpPr>
          <p:nvPr>
            <p:ph type="body" sz="quarter" idx="13"/>
          </p:nvPr>
        </p:nvSpPr>
        <p:spPr>
          <a:xfrm>
            <a:off x="457200" y="1402753"/>
            <a:ext cx="8229600" cy="4515218"/>
          </a:xfrm>
        </p:spPr>
        <p:txBody>
          <a:bodyPr>
            <a:normAutofit/>
          </a:bodyPr>
          <a:lstStyle/>
          <a:p>
            <a:endParaRPr lang="en-US" dirty="0"/>
          </a:p>
          <a:p>
            <a:r>
              <a:rPr lang="en-US" sz="2400" dirty="0">
                <a:solidFill>
                  <a:schemeClr val="tx1"/>
                </a:solidFill>
              </a:rPr>
              <a:t>Scale 1 – 5 </a:t>
            </a:r>
            <a:br>
              <a:rPr lang="en-US" sz="2400" dirty="0">
                <a:solidFill>
                  <a:schemeClr val="tx1"/>
                </a:solidFill>
              </a:rPr>
            </a:br>
            <a:endParaRPr lang="en-US" sz="2400" dirty="0">
              <a:solidFill>
                <a:schemeClr val="tx1"/>
              </a:solidFill>
            </a:endParaRPr>
          </a:p>
          <a:p>
            <a:pPr marL="0" indent="0">
              <a:buNone/>
            </a:pPr>
            <a:endParaRPr lang="en-US" dirty="0"/>
          </a:p>
        </p:txBody>
      </p:sp>
      <p:graphicFrame>
        <p:nvGraphicFramePr>
          <p:cNvPr id="5" name="Table 4">
            <a:extLst>
              <a:ext uri="{FF2B5EF4-FFF2-40B4-BE49-F238E27FC236}">
                <a16:creationId xmlns:a16="http://schemas.microsoft.com/office/drawing/2014/main" id="{A53D1D11-0450-0CCB-8348-33E28911A7C4}"/>
              </a:ext>
            </a:extLst>
          </p:cNvPr>
          <p:cNvGraphicFramePr>
            <a:graphicFrameLocks noGrp="1"/>
          </p:cNvGraphicFramePr>
          <p:nvPr>
            <p:extLst>
              <p:ext uri="{D42A27DB-BD31-4B8C-83A1-F6EECF244321}">
                <p14:modId xmlns:p14="http://schemas.microsoft.com/office/powerpoint/2010/main" val="3751502977"/>
              </p:ext>
            </p:extLst>
          </p:nvPr>
        </p:nvGraphicFramePr>
        <p:xfrm>
          <a:off x="273169" y="642850"/>
          <a:ext cx="8597661" cy="594360"/>
        </p:xfrm>
        <a:graphic>
          <a:graphicData uri="http://schemas.openxmlformats.org/drawingml/2006/table">
            <a:tbl>
              <a:tblPr firstRow="1" bandRow="1">
                <a:tableStyleId>{5C22544A-7EE6-4342-B048-85BDC9FD1C3A}</a:tableStyleId>
              </a:tblPr>
              <a:tblGrid>
                <a:gridCol w="868492">
                  <a:extLst>
                    <a:ext uri="{9D8B030D-6E8A-4147-A177-3AD203B41FA5}">
                      <a16:colId xmlns:a16="http://schemas.microsoft.com/office/drawing/2014/main" val="3094045859"/>
                    </a:ext>
                  </a:extLst>
                </a:gridCol>
                <a:gridCol w="851041">
                  <a:extLst>
                    <a:ext uri="{9D8B030D-6E8A-4147-A177-3AD203B41FA5}">
                      <a16:colId xmlns:a16="http://schemas.microsoft.com/office/drawing/2014/main" val="3649840312"/>
                    </a:ext>
                  </a:extLst>
                </a:gridCol>
                <a:gridCol w="977955">
                  <a:extLst>
                    <a:ext uri="{9D8B030D-6E8A-4147-A177-3AD203B41FA5}">
                      <a16:colId xmlns:a16="http://schemas.microsoft.com/office/drawing/2014/main" val="3055346842"/>
                    </a:ext>
                  </a:extLst>
                </a:gridCol>
                <a:gridCol w="913186">
                  <a:extLst>
                    <a:ext uri="{9D8B030D-6E8A-4147-A177-3AD203B41FA5}">
                      <a16:colId xmlns:a16="http://schemas.microsoft.com/office/drawing/2014/main" val="3289344097"/>
                    </a:ext>
                  </a:extLst>
                </a:gridCol>
                <a:gridCol w="688157">
                  <a:extLst>
                    <a:ext uri="{9D8B030D-6E8A-4147-A177-3AD203B41FA5}">
                      <a16:colId xmlns:a16="http://schemas.microsoft.com/office/drawing/2014/main" val="3000204277"/>
                    </a:ext>
                  </a:extLst>
                </a:gridCol>
                <a:gridCol w="859766">
                  <a:extLst>
                    <a:ext uri="{9D8B030D-6E8A-4147-A177-3AD203B41FA5}">
                      <a16:colId xmlns:a16="http://schemas.microsoft.com/office/drawing/2014/main" val="3941130264"/>
                    </a:ext>
                  </a:extLst>
                </a:gridCol>
                <a:gridCol w="859766">
                  <a:extLst>
                    <a:ext uri="{9D8B030D-6E8A-4147-A177-3AD203B41FA5}">
                      <a16:colId xmlns:a16="http://schemas.microsoft.com/office/drawing/2014/main" val="1593014538"/>
                    </a:ext>
                  </a:extLst>
                </a:gridCol>
                <a:gridCol w="859766">
                  <a:extLst>
                    <a:ext uri="{9D8B030D-6E8A-4147-A177-3AD203B41FA5}">
                      <a16:colId xmlns:a16="http://schemas.microsoft.com/office/drawing/2014/main" val="1953462122"/>
                    </a:ext>
                  </a:extLst>
                </a:gridCol>
                <a:gridCol w="859766">
                  <a:extLst>
                    <a:ext uri="{9D8B030D-6E8A-4147-A177-3AD203B41FA5}">
                      <a16:colId xmlns:a16="http://schemas.microsoft.com/office/drawing/2014/main" val="1934550073"/>
                    </a:ext>
                  </a:extLst>
                </a:gridCol>
                <a:gridCol w="859766">
                  <a:extLst>
                    <a:ext uri="{9D8B030D-6E8A-4147-A177-3AD203B41FA5}">
                      <a16:colId xmlns:a16="http://schemas.microsoft.com/office/drawing/2014/main" val="686863357"/>
                    </a:ext>
                  </a:extLst>
                </a:gridCol>
              </a:tblGrid>
              <a:tr h="445280">
                <a:tc>
                  <a:txBody>
                    <a:bodyPr/>
                    <a:lstStyle/>
                    <a:p>
                      <a:pPr algn="ctr"/>
                      <a:r>
                        <a:rPr lang="en-US" sz="1100" dirty="0"/>
                        <a:t>Risk Owner</a:t>
                      </a:r>
                    </a:p>
                  </a:txBody>
                  <a:tcPr>
                    <a:solidFill>
                      <a:schemeClr val="accent3">
                        <a:lumMod val="20000"/>
                        <a:lumOff val="80000"/>
                      </a:schemeClr>
                    </a:solidFill>
                  </a:tcPr>
                </a:tc>
                <a:tc>
                  <a:txBody>
                    <a:bodyPr/>
                    <a:lstStyle/>
                    <a:p>
                      <a:pPr algn="ctr"/>
                      <a:r>
                        <a:rPr lang="en-US" sz="1100" dirty="0"/>
                        <a:t>Risk Category</a:t>
                      </a:r>
                    </a:p>
                  </a:txBody>
                  <a:tcPr>
                    <a:solidFill>
                      <a:schemeClr val="accent3">
                        <a:lumMod val="20000"/>
                        <a:lumOff val="80000"/>
                      </a:schemeClr>
                    </a:solidFill>
                  </a:tcPr>
                </a:tc>
                <a:tc>
                  <a:txBody>
                    <a:bodyPr/>
                    <a:lstStyle/>
                    <a:p>
                      <a:pPr algn="ctr"/>
                      <a:r>
                        <a:rPr lang="en-US" sz="1100" dirty="0"/>
                        <a:t>Risk Description</a:t>
                      </a:r>
                    </a:p>
                  </a:txBody>
                  <a:tcPr>
                    <a:solidFill>
                      <a:schemeClr val="accent3">
                        <a:lumMod val="20000"/>
                        <a:lumOff val="80000"/>
                      </a:schemeClr>
                    </a:solidFill>
                  </a:tcPr>
                </a:tc>
                <a:tc>
                  <a:txBody>
                    <a:bodyPr/>
                    <a:lstStyle/>
                    <a:p>
                      <a:pPr algn="ctr"/>
                      <a:r>
                        <a:rPr lang="en-US" sz="1100" dirty="0"/>
                        <a:t>Probability Score</a:t>
                      </a:r>
                      <a:br>
                        <a:rPr lang="en-US" sz="1100" dirty="0"/>
                      </a:br>
                      <a:r>
                        <a:rPr lang="en-US" sz="1100" dirty="0"/>
                        <a:t>1-5</a:t>
                      </a:r>
                    </a:p>
                  </a:txBody>
                  <a:tcPr>
                    <a:solidFill>
                      <a:srgbClr val="2F7DC1"/>
                    </a:solidFill>
                  </a:tcPr>
                </a:tc>
                <a:tc>
                  <a:txBody>
                    <a:bodyPr/>
                    <a:lstStyle/>
                    <a:p>
                      <a:pPr algn="ctr"/>
                      <a:r>
                        <a:rPr lang="en-US" sz="1100" dirty="0"/>
                        <a:t>Impact Score</a:t>
                      </a:r>
                      <a:br>
                        <a:rPr lang="en-US" sz="1100" dirty="0"/>
                      </a:br>
                      <a:r>
                        <a:rPr lang="en-US" sz="1100" dirty="0"/>
                        <a:t>1-5</a:t>
                      </a:r>
                    </a:p>
                  </a:txBody>
                  <a:tcPr>
                    <a:solidFill>
                      <a:schemeClr val="accent3">
                        <a:lumMod val="20000"/>
                        <a:lumOff val="80000"/>
                      </a:schemeClr>
                    </a:solidFill>
                  </a:tcPr>
                </a:tc>
                <a:tc>
                  <a:txBody>
                    <a:bodyPr/>
                    <a:lstStyle/>
                    <a:p>
                      <a:pPr algn="ctr"/>
                      <a:r>
                        <a:rPr lang="en-US" sz="1100" dirty="0"/>
                        <a:t>Risk Score</a:t>
                      </a:r>
                    </a:p>
                  </a:txBody>
                  <a:tcPr>
                    <a:solidFill>
                      <a:schemeClr val="accent3">
                        <a:lumMod val="20000"/>
                        <a:lumOff val="80000"/>
                      </a:schemeClr>
                    </a:solidFill>
                  </a:tcPr>
                </a:tc>
                <a:tc>
                  <a:txBody>
                    <a:bodyPr/>
                    <a:lstStyle/>
                    <a:p>
                      <a:pPr algn="ctr"/>
                      <a:r>
                        <a:rPr lang="en-US" sz="1100" dirty="0"/>
                        <a:t>Risk Mitigation Strategies</a:t>
                      </a:r>
                    </a:p>
                  </a:txBody>
                  <a:tcPr>
                    <a:solidFill>
                      <a:schemeClr val="accent3">
                        <a:lumMod val="20000"/>
                        <a:lumOff val="80000"/>
                      </a:schemeClr>
                    </a:solidFill>
                  </a:tcPr>
                </a:tc>
                <a:tc>
                  <a:txBody>
                    <a:bodyPr/>
                    <a:lstStyle/>
                    <a:p>
                      <a:pPr algn="ctr"/>
                      <a:r>
                        <a:rPr lang="en-US" sz="1100" dirty="0"/>
                        <a:t>Mitigation Score</a:t>
                      </a:r>
                      <a:br>
                        <a:rPr lang="en-US" sz="1100" dirty="0"/>
                      </a:br>
                      <a:r>
                        <a:rPr lang="en-US" sz="1100" dirty="0"/>
                        <a:t>1-5</a:t>
                      </a:r>
                    </a:p>
                  </a:txBody>
                  <a:tcPr>
                    <a:solidFill>
                      <a:schemeClr val="accent3">
                        <a:lumMod val="20000"/>
                        <a:lumOff val="80000"/>
                      </a:schemeClr>
                    </a:solidFill>
                  </a:tcPr>
                </a:tc>
                <a:tc>
                  <a:txBody>
                    <a:bodyPr/>
                    <a:lstStyle/>
                    <a:p>
                      <a:pPr algn="ctr"/>
                      <a:r>
                        <a:rPr lang="en-US" sz="1100" dirty="0"/>
                        <a:t>Residual Risk Score</a:t>
                      </a:r>
                    </a:p>
                  </a:txBody>
                  <a:tcPr>
                    <a:solidFill>
                      <a:schemeClr val="accent3">
                        <a:lumMod val="20000"/>
                        <a:lumOff val="80000"/>
                      </a:schemeClr>
                    </a:solidFill>
                  </a:tcPr>
                </a:tc>
                <a:tc>
                  <a:txBody>
                    <a:bodyPr/>
                    <a:lstStyle/>
                    <a:p>
                      <a:pPr algn="ctr"/>
                      <a:r>
                        <a:rPr lang="en-US" sz="1100" dirty="0"/>
                        <a:t>Residual Risk</a:t>
                      </a:r>
                    </a:p>
                  </a:txBody>
                  <a:tcPr>
                    <a:solidFill>
                      <a:schemeClr val="accent3">
                        <a:lumMod val="20000"/>
                        <a:lumOff val="80000"/>
                      </a:schemeClr>
                    </a:solidFill>
                  </a:tcPr>
                </a:tc>
                <a:extLst>
                  <a:ext uri="{0D108BD9-81ED-4DB2-BD59-A6C34878D82A}">
                    <a16:rowId xmlns:a16="http://schemas.microsoft.com/office/drawing/2014/main" val="230051299"/>
                  </a:ext>
                </a:extLst>
              </a:tr>
            </a:tbl>
          </a:graphicData>
        </a:graphic>
      </p:graphicFrame>
      <p:graphicFrame>
        <p:nvGraphicFramePr>
          <p:cNvPr id="6" name="Table 5">
            <a:extLst>
              <a:ext uri="{FF2B5EF4-FFF2-40B4-BE49-F238E27FC236}">
                <a16:creationId xmlns:a16="http://schemas.microsoft.com/office/drawing/2014/main" id="{BD88FD14-E299-4B03-3046-E892F739F20C}"/>
              </a:ext>
            </a:extLst>
          </p:cNvPr>
          <p:cNvGraphicFramePr>
            <a:graphicFrameLocks noGrp="1"/>
          </p:cNvGraphicFramePr>
          <p:nvPr>
            <p:extLst>
              <p:ext uri="{D42A27DB-BD31-4B8C-83A1-F6EECF244321}">
                <p14:modId xmlns:p14="http://schemas.microsoft.com/office/powerpoint/2010/main" val="4280405424"/>
              </p:ext>
            </p:extLst>
          </p:nvPr>
        </p:nvGraphicFramePr>
        <p:xfrm>
          <a:off x="457200" y="2733262"/>
          <a:ext cx="8127999" cy="1854200"/>
        </p:xfrm>
        <a:graphic>
          <a:graphicData uri="http://schemas.openxmlformats.org/drawingml/2006/table">
            <a:tbl>
              <a:tblPr firstCol="1" bandRow="1">
                <a:tableStyleId>{5C22544A-7EE6-4342-B048-85BDC9FD1C3A}</a:tableStyleId>
              </a:tblPr>
              <a:tblGrid>
                <a:gridCol w="489709">
                  <a:extLst>
                    <a:ext uri="{9D8B030D-6E8A-4147-A177-3AD203B41FA5}">
                      <a16:colId xmlns:a16="http://schemas.microsoft.com/office/drawing/2014/main" val="375886940"/>
                    </a:ext>
                  </a:extLst>
                </a:gridCol>
                <a:gridCol w="1321806">
                  <a:extLst>
                    <a:ext uri="{9D8B030D-6E8A-4147-A177-3AD203B41FA5}">
                      <a16:colId xmlns:a16="http://schemas.microsoft.com/office/drawing/2014/main" val="3211467701"/>
                    </a:ext>
                  </a:extLst>
                </a:gridCol>
                <a:gridCol w="6316484">
                  <a:extLst>
                    <a:ext uri="{9D8B030D-6E8A-4147-A177-3AD203B41FA5}">
                      <a16:colId xmlns:a16="http://schemas.microsoft.com/office/drawing/2014/main" val="1411160845"/>
                    </a:ext>
                  </a:extLst>
                </a:gridCol>
              </a:tblGrid>
              <a:tr h="370840">
                <a:tc>
                  <a:txBody>
                    <a:bodyPr/>
                    <a:lstStyle/>
                    <a:p>
                      <a:pPr algn="ctr"/>
                      <a:r>
                        <a:rPr lang="en-US" dirty="0"/>
                        <a:t>1</a:t>
                      </a:r>
                    </a:p>
                  </a:txBody>
                  <a:tcPr>
                    <a:solidFill>
                      <a:srgbClr val="2F7DC1"/>
                    </a:solidFill>
                  </a:tcPr>
                </a:tc>
                <a:tc>
                  <a:txBody>
                    <a:bodyPr/>
                    <a:lstStyle/>
                    <a:p>
                      <a:r>
                        <a:rPr lang="en-US" dirty="0"/>
                        <a:t>Unlikely</a:t>
                      </a:r>
                    </a:p>
                  </a:txBody>
                  <a:tcPr/>
                </a:tc>
                <a:tc>
                  <a:txBody>
                    <a:bodyPr/>
                    <a:lstStyle/>
                    <a:p>
                      <a:r>
                        <a:rPr lang="en-US" dirty="0"/>
                        <a:t>Less than 10% chance it could happen</a:t>
                      </a:r>
                    </a:p>
                  </a:txBody>
                  <a:tcPr/>
                </a:tc>
                <a:extLst>
                  <a:ext uri="{0D108BD9-81ED-4DB2-BD59-A6C34878D82A}">
                    <a16:rowId xmlns:a16="http://schemas.microsoft.com/office/drawing/2014/main" val="1449495096"/>
                  </a:ext>
                </a:extLst>
              </a:tr>
              <a:tr h="370840">
                <a:tc>
                  <a:txBody>
                    <a:bodyPr/>
                    <a:lstStyle/>
                    <a:p>
                      <a:pPr algn="ctr"/>
                      <a:r>
                        <a:rPr lang="en-US" dirty="0"/>
                        <a:t>2</a:t>
                      </a:r>
                    </a:p>
                  </a:txBody>
                  <a:tcPr>
                    <a:solidFill>
                      <a:srgbClr val="2F7DC1"/>
                    </a:solidFill>
                  </a:tcPr>
                </a:tc>
                <a:tc>
                  <a:txBody>
                    <a:bodyPr/>
                    <a:lstStyle/>
                    <a:p>
                      <a:r>
                        <a:rPr lang="en-US" dirty="0"/>
                        <a:t>Seldom</a:t>
                      </a:r>
                    </a:p>
                  </a:txBody>
                  <a:tcPr/>
                </a:tc>
                <a:tc>
                  <a:txBody>
                    <a:bodyPr/>
                    <a:lstStyle/>
                    <a:p>
                      <a:r>
                        <a:rPr lang="en-US" dirty="0"/>
                        <a:t>Might happen 10% – 35% of the time</a:t>
                      </a:r>
                    </a:p>
                  </a:txBody>
                  <a:tcPr/>
                </a:tc>
                <a:extLst>
                  <a:ext uri="{0D108BD9-81ED-4DB2-BD59-A6C34878D82A}">
                    <a16:rowId xmlns:a16="http://schemas.microsoft.com/office/drawing/2014/main" val="138718216"/>
                  </a:ext>
                </a:extLst>
              </a:tr>
              <a:tr h="370840">
                <a:tc>
                  <a:txBody>
                    <a:bodyPr/>
                    <a:lstStyle/>
                    <a:p>
                      <a:pPr algn="ctr"/>
                      <a:r>
                        <a:rPr lang="en-US" dirty="0"/>
                        <a:t>3</a:t>
                      </a:r>
                    </a:p>
                  </a:txBody>
                  <a:tcPr>
                    <a:solidFill>
                      <a:srgbClr val="2F7DC1"/>
                    </a:solidFill>
                  </a:tcPr>
                </a:tc>
                <a:tc>
                  <a:txBody>
                    <a:bodyPr/>
                    <a:lstStyle/>
                    <a:p>
                      <a:r>
                        <a:rPr lang="en-US" dirty="0"/>
                        <a:t>Occasional</a:t>
                      </a:r>
                    </a:p>
                  </a:txBody>
                  <a:tcPr/>
                </a:tc>
                <a:tc>
                  <a:txBody>
                    <a:bodyPr/>
                    <a:lstStyle/>
                    <a:p>
                      <a:r>
                        <a:rPr lang="en-US" dirty="0"/>
                        <a:t>Likelihood of 35% – 65%</a:t>
                      </a:r>
                    </a:p>
                  </a:txBody>
                  <a:tcPr/>
                </a:tc>
                <a:extLst>
                  <a:ext uri="{0D108BD9-81ED-4DB2-BD59-A6C34878D82A}">
                    <a16:rowId xmlns:a16="http://schemas.microsoft.com/office/drawing/2014/main" val="2661897499"/>
                  </a:ext>
                </a:extLst>
              </a:tr>
              <a:tr h="370840">
                <a:tc>
                  <a:txBody>
                    <a:bodyPr/>
                    <a:lstStyle/>
                    <a:p>
                      <a:pPr algn="ctr"/>
                      <a:r>
                        <a:rPr lang="en-US" dirty="0"/>
                        <a:t>4</a:t>
                      </a:r>
                    </a:p>
                  </a:txBody>
                  <a:tcPr>
                    <a:solidFill>
                      <a:srgbClr val="2F7DC1"/>
                    </a:solidFill>
                  </a:tcPr>
                </a:tc>
                <a:tc>
                  <a:txBody>
                    <a:bodyPr/>
                    <a:lstStyle/>
                    <a:p>
                      <a:r>
                        <a:rPr lang="en-US" dirty="0"/>
                        <a:t>Likely</a:t>
                      </a:r>
                    </a:p>
                  </a:txBody>
                  <a:tcPr/>
                </a:tc>
                <a:tc>
                  <a:txBody>
                    <a:bodyPr/>
                    <a:lstStyle/>
                    <a:p>
                      <a:r>
                        <a:rPr lang="en-US" dirty="0"/>
                        <a:t>Probably will happen 65% – 90% of the time</a:t>
                      </a:r>
                    </a:p>
                  </a:txBody>
                  <a:tcPr/>
                </a:tc>
                <a:extLst>
                  <a:ext uri="{0D108BD9-81ED-4DB2-BD59-A6C34878D82A}">
                    <a16:rowId xmlns:a16="http://schemas.microsoft.com/office/drawing/2014/main" val="1411014989"/>
                  </a:ext>
                </a:extLst>
              </a:tr>
              <a:tr h="370840">
                <a:tc>
                  <a:txBody>
                    <a:bodyPr/>
                    <a:lstStyle/>
                    <a:p>
                      <a:pPr algn="ctr"/>
                      <a:r>
                        <a:rPr lang="en-US" dirty="0"/>
                        <a:t>5</a:t>
                      </a:r>
                    </a:p>
                  </a:txBody>
                  <a:tcPr>
                    <a:solidFill>
                      <a:srgbClr val="2F7DC1"/>
                    </a:solidFill>
                  </a:tcPr>
                </a:tc>
                <a:tc>
                  <a:txBody>
                    <a:bodyPr/>
                    <a:lstStyle/>
                    <a:p>
                      <a:r>
                        <a:rPr lang="en-US" dirty="0"/>
                        <a:t>Certain</a:t>
                      </a:r>
                    </a:p>
                  </a:txBody>
                  <a:tcPr/>
                </a:tc>
                <a:tc>
                  <a:txBody>
                    <a:bodyPr/>
                    <a:lstStyle/>
                    <a:p>
                      <a:r>
                        <a:rPr lang="en-US" dirty="0"/>
                        <a:t>100% certain it will happen</a:t>
                      </a:r>
                    </a:p>
                  </a:txBody>
                  <a:tcPr/>
                </a:tc>
                <a:extLst>
                  <a:ext uri="{0D108BD9-81ED-4DB2-BD59-A6C34878D82A}">
                    <a16:rowId xmlns:a16="http://schemas.microsoft.com/office/drawing/2014/main" val="229698271"/>
                  </a:ext>
                </a:extLst>
              </a:tr>
            </a:tbl>
          </a:graphicData>
        </a:graphic>
      </p:graphicFrame>
    </p:spTree>
    <p:extLst>
      <p:ext uri="{BB962C8B-B14F-4D97-AF65-F5344CB8AC3E}">
        <p14:creationId xmlns:p14="http://schemas.microsoft.com/office/powerpoint/2010/main" val="28833632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DF074-155F-F8C3-E164-DFEB32481537}"/>
              </a:ext>
            </a:extLst>
          </p:cNvPr>
          <p:cNvSpPr>
            <a:spLocks noGrp="1"/>
          </p:cNvSpPr>
          <p:nvPr>
            <p:ph type="title"/>
          </p:nvPr>
        </p:nvSpPr>
        <p:spPr/>
        <p:txBody>
          <a:bodyPr/>
          <a:lstStyle/>
          <a:p>
            <a:r>
              <a:rPr lang="en-US" dirty="0"/>
              <a:t>Inside Your Brain vs. My Reaction</a:t>
            </a:r>
          </a:p>
        </p:txBody>
      </p:sp>
      <p:sp>
        <p:nvSpPr>
          <p:cNvPr id="3" name="Slide Number Placeholder 2">
            <a:extLst>
              <a:ext uri="{FF2B5EF4-FFF2-40B4-BE49-F238E27FC236}">
                <a16:creationId xmlns:a16="http://schemas.microsoft.com/office/drawing/2014/main" id="{88CAC02B-70D5-85BE-5AB5-F2D167DBF7C8}"/>
              </a:ext>
            </a:extLst>
          </p:cNvPr>
          <p:cNvSpPr>
            <a:spLocks noGrp="1"/>
          </p:cNvSpPr>
          <p:nvPr>
            <p:ph type="sldNum" sz="quarter" idx="12"/>
          </p:nvPr>
        </p:nvSpPr>
        <p:spPr/>
        <p:txBody>
          <a:bodyPr/>
          <a:lstStyle/>
          <a:p>
            <a:fld id="{D2DCD6F3-82C8-124E-BF1C-AF322C4001F5}" type="slidenum">
              <a:rPr lang="en-US" smtClean="0"/>
              <a:pPr/>
              <a:t>33</a:t>
            </a:fld>
            <a:endParaRPr lang="en-US" dirty="0"/>
          </a:p>
        </p:txBody>
      </p:sp>
      <p:pic>
        <p:nvPicPr>
          <p:cNvPr id="5" name="Picture 2" descr="Generated image">
            <a:extLst>
              <a:ext uri="{FF2B5EF4-FFF2-40B4-BE49-F238E27FC236}">
                <a16:creationId xmlns:a16="http://schemas.microsoft.com/office/drawing/2014/main" id="{32E54844-E340-D795-1A7C-90DF38E366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808" y="1025305"/>
            <a:ext cx="3204927" cy="480739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73016160-DEFE-4102-9DD9-5996A2D887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8265" y="1025305"/>
            <a:ext cx="3204927" cy="480739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0015AE4-5483-14A1-6204-D46C3AA949AF}"/>
              </a:ext>
            </a:extLst>
          </p:cNvPr>
          <p:cNvSpPr txBox="1"/>
          <p:nvPr/>
        </p:nvSpPr>
        <p:spPr>
          <a:xfrm>
            <a:off x="3517271" y="5817792"/>
            <a:ext cx="2109458" cy="523220"/>
          </a:xfrm>
          <a:prstGeom prst="rect">
            <a:avLst/>
          </a:prstGeom>
          <a:noFill/>
        </p:spPr>
        <p:txBody>
          <a:bodyPr wrap="square" rtlCol="0">
            <a:spAutoFit/>
          </a:bodyPr>
          <a:lstStyle/>
          <a:p>
            <a:pPr algn="ctr"/>
            <a:r>
              <a:rPr lang="en-US" sz="1400" i="1" dirty="0"/>
              <a:t>Images created by ChatGPT on 4/24/2025</a:t>
            </a:r>
          </a:p>
        </p:txBody>
      </p:sp>
    </p:spTree>
    <p:extLst>
      <p:ext uri="{BB962C8B-B14F-4D97-AF65-F5344CB8AC3E}">
        <p14:creationId xmlns:p14="http://schemas.microsoft.com/office/powerpoint/2010/main" val="293281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C6AA65-EB5B-101E-91E0-B7848E10A7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DB86D3-1F57-8FF4-1DF4-D919FD10B8FD}"/>
              </a:ext>
            </a:extLst>
          </p:cNvPr>
          <p:cNvSpPr>
            <a:spLocks noGrp="1"/>
          </p:cNvSpPr>
          <p:nvPr>
            <p:ph type="title"/>
          </p:nvPr>
        </p:nvSpPr>
        <p:spPr/>
        <p:txBody>
          <a:bodyPr/>
          <a:lstStyle/>
          <a:p>
            <a:r>
              <a:rPr lang="en-US" dirty="0"/>
              <a:t>Impact Scoring</a:t>
            </a:r>
          </a:p>
        </p:txBody>
      </p:sp>
      <p:sp>
        <p:nvSpPr>
          <p:cNvPr id="3" name="Slide Number Placeholder 2">
            <a:extLst>
              <a:ext uri="{FF2B5EF4-FFF2-40B4-BE49-F238E27FC236}">
                <a16:creationId xmlns:a16="http://schemas.microsoft.com/office/drawing/2014/main" id="{2BBCDB63-1969-F9EB-9BA8-96934635926C}"/>
              </a:ext>
            </a:extLst>
          </p:cNvPr>
          <p:cNvSpPr>
            <a:spLocks noGrp="1"/>
          </p:cNvSpPr>
          <p:nvPr>
            <p:ph type="sldNum" sz="quarter" idx="12"/>
          </p:nvPr>
        </p:nvSpPr>
        <p:spPr/>
        <p:txBody>
          <a:bodyPr/>
          <a:lstStyle/>
          <a:p>
            <a:fld id="{D2DCD6F3-82C8-124E-BF1C-AF322C4001F5}" type="slidenum">
              <a:rPr lang="en-US" smtClean="0"/>
              <a:pPr/>
              <a:t>34</a:t>
            </a:fld>
            <a:endParaRPr lang="en-US" dirty="0"/>
          </a:p>
        </p:txBody>
      </p:sp>
      <p:sp>
        <p:nvSpPr>
          <p:cNvPr id="4" name="Text Placeholder 3">
            <a:extLst>
              <a:ext uri="{FF2B5EF4-FFF2-40B4-BE49-F238E27FC236}">
                <a16:creationId xmlns:a16="http://schemas.microsoft.com/office/drawing/2014/main" id="{92A2B1BD-64C8-E8F8-C0AF-7A1A854EA771}"/>
              </a:ext>
            </a:extLst>
          </p:cNvPr>
          <p:cNvSpPr>
            <a:spLocks noGrp="1"/>
          </p:cNvSpPr>
          <p:nvPr>
            <p:ph type="body" sz="quarter" idx="13"/>
          </p:nvPr>
        </p:nvSpPr>
        <p:spPr>
          <a:xfrm>
            <a:off x="457200" y="1402753"/>
            <a:ext cx="8229600" cy="4515218"/>
          </a:xfrm>
        </p:spPr>
        <p:txBody>
          <a:bodyPr/>
          <a:lstStyle/>
          <a:p>
            <a:r>
              <a:rPr lang="en-US" sz="2400" b="1" dirty="0">
                <a:solidFill>
                  <a:schemeClr val="tx1"/>
                </a:solidFill>
              </a:rPr>
              <a:t>Reminder: </a:t>
            </a:r>
            <a:r>
              <a:rPr lang="en-US" sz="2400" dirty="0">
                <a:solidFill>
                  <a:schemeClr val="tx1"/>
                </a:solidFill>
              </a:rPr>
              <a:t>This is </a:t>
            </a:r>
            <a:r>
              <a:rPr lang="en-US" sz="2400" u="sng" dirty="0">
                <a:solidFill>
                  <a:schemeClr val="tx1"/>
                </a:solidFill>
              </a:rPr>
              <a:t>before</a:t>
            </a:r>
            <a:r>
              <a:rPr lang="en-US" sz="2400" dirty="0">
                <a:solidFill>
                  <a:schemeClr val="tx1"/>
                </a:solidFill>
              </a:rPr>
              <a:t> any mitigation strategies have been enacted</a:t>
            </a:r>
            <a:br>
              <a:rPr lang="en-US" sz="2400" dirty="0">
                <a:solidFill>
                  <a:schemeClr val="tx1"/>
                </a:solidFill>
              </a:rPr>
            </a:br>
            <a:endParaRPr lang="en-US" sz="2400" dirty="0">
              <a:solidFill>
                <a:schemeClr val="tx1"/>
              </a:solidFill>
            </a:endParaRPr>
          </a:p>
          <a:p>
            <a:r>
              <a:rPr lang="en-US" sz="2400" dirty="0">
                <a:solidFill>
                  <a:schemeClr val="tx1"/>
                </a:solidFill>
              </a:rPr>
              <a:t>We are assessing and evaluating the risk by itself with no other factors or variables involved</a:t>
            </a:r>
            <a:br>
              <a:rPr lang="en-US" sz="2400" dirty="0">
                <a:solidFill>
                  <a:schemeClr val="tx1"/>
                </a:solidFill>
              </a:rPr>
            </a:br>
            <a:endParaRPr lang="en-US" sz="2400" dirty="0">
              <a:solidFill>
                <a:schemeClr val="tx1"/>
              </a:solidFill>
            </a:endParaRPr>
          </a:p>
          <a:p>
            <a:r>
              <a:rPr lang="en-US" sz="2400" dirty="0">
                <a:solidFill>
                  <a:schemeClr val="tx1"/>
                </a:solidFill>
              </a:rPr>
              <a:t>This is not a criticism of you, your program, or organization – it is looking at one risk and determining how likely it would be to happen if no safeguards are in place</a:t>
            </a:r>
            <a:br>
              <a:rPr lang="en-US" sz="2400" dirty="0">
                <a:solidFill>
                  <a:schemeClr val="tx1"/>
                </a:solidFill>
              </a:rPr>
            </a:br>
            <a:endParaRPr lang="en-US" sz="2400" dirty="0">
              <a:solidFill>
                <a:schemeClr val="tx1"/>
              </a:solidFill>
            </a:endParaRPr>
          </a:p>
        </p:txBody>
      </p:sp>
      <p:graphicFrame>
        <p:nvGraphicFramePr>
          <p:cNvPr id="5" name="Table 4">
            <a:extLst>
              <a:ext uri="{FF2B5EF4-FFF2-40B4-BE49-F238E27FC236}">
                <a16:creationId xmlns:a16="http://schemas.microsoft.com/office/drawing/2014/main" id="{F38AA9AE-6D85-7702-EC44-B4DFCE681380}"/>
              </a:ext>
            </a:extLst>
          </p:cNvPr>
          <p:cNvGraphicFramePr>
            <a:graphicFrameLocks noGrp="1"/>
          </p:cNvGraphicFramePr>
          <p:nvPr>
            <p:extLst>
              <p:ext uri="{D42A27DB-BD31-4B8C-83A1-F6EECF244321}">
                <p14:modId xmlns:p14="http://schemas.microsoft.com/office/powerpoint/2010/main" val="1542018185"/>
              </p:ext>
            </p:extLst>
          </p:nvPr>
        </p:nvGraphicFramePr>
        <p:xfrm>
          <a:off x="273169" y="642850"/>
          <a:ext cx="8597661" cy="594360"/>
        </p:xfrm>
        <a:graphic>
          <a:graphicData uri="http://schemas.openxmlformats.org/drawingml/2006/table">
            <a:tbl>
              <a:tblPr firstRow="1" bandRow="1">
                <a:tableStyleId>{5C22544A-7EE6-4342-B048-85BDC9FD1C3A}</a:tableStyleId>
              </a:tblPr>
              <a:tblGrid>
                <a:gridCol w="868492">
                  <a:extLst>
                    <a:ext uri="{9D8B030D-6E8A-4147-A177-3AD203B41FA5}">
                      <a16:colId xmlns:a16="http://schemas.microsoft.com/office/drawing/2014/main" val="3094045859"/>
                    </a:ext>
                  </a:extLst>
                </a:gridCol>
                <a:gridCol w="851041">
                  <a:extLst>
                    <a:ext uri="{9D8B030D-6E8A-4147-A177-3AD203B41FA5}">
                      <a16:colId xmlns:a16="http://schemas.microsoft.com/office/drawing/2014/main" val="3649840312"/>
                    </a:ext>
                  </a:extLst>
                </a:gridCol>
                <a:gridCol w="977955">
                  <a:extLst>
                    <a:ext uri="{9D8B030D-6E8A-4147-A177-3AD203B41FA5}">
                      <a16:colId xmlns:a16="http://schemas.microsoft.com/office/drawing/2014/main" val="3055346842"/>
                    </a:ext>
                  </a:extLst>
                </a:gridCol>
                <a:gridCol w="913186">
                  <a:extLst>
                    <a:ext uri="{9D8B030D-6E8A-4147-A177-3AD203B41FA5}">
                      <a16:colId xmlns:a16="http://schemas.microsoft.com/office/drawing/2014/main" val="3289344097"/>
                    </a:ext>
                  </a:extLst>
                </a:gridCol>
                <a:gridCol w="688157">
                  <a:extLst>
                    <a:ext uri="{9D8B030D-6E8A-4147-A177-3AD203B41FA5}">
                      <a16:colId xmlns:a16="http://schemas.microsoft.com/office/drawing/2014/main" val="3000204277"/>
                    </a:ext>
                  </a:extLst>
                </a:gridCol>
                <a:gridCol w="859766">
                  <a:extLst>
                    <a:ext uri="{9D8B030D-6E8A-4147-A177-3AD203B41FA5}">
                      <a16:colId xmlns:a16="http://schemas.microsoft.com/office/drawing/2014/main" val="3941130264"/>
                    </a:ext>
                  </a:extLst>
                </a:gridCol>
                <a:gridCol w="859766">
                  <a:extLst>
                    <a:ext uri="{9D8B030D-6E8A-4147-A177-3AD203B41FA5}">
                      <a16:colId xmlns:a16="http://schemas.microsoft.com/office/drawing/2014/main" val="1593014538"/>
                    </a:ext>
                  </a:extLst>
                </a:gridCol>
                <a:gridCol w="859766">
                  <a:extLst>
                    <a:ext uri="{9D8B030D-6E8A-4147-A177-3AD203B41FA5}">
                      <a16:colId xmlns:a16="http://schemas.microsoft.com/office/drawing/2014/main" val="1953462122"/>
                    </a:ext>
                  </a:extLst>
                </a:gridCol>
                <a:gridCol w="859766">
                  <a:extLst>
                    <a:ext uri="{9D8B030D-6E8A-4147-A177-3AD203B41FA5}">
                      <a16:colId xmlns:a16="http://schemas.microsoft.com/office/drawing/2014/main" val="1934550073"/>
                    </a:ext>
                  </a:extLst>
                </a:gridCol>
                <a:gridCol w="859766">
                  <a:extLst>
                    <a:ext uri="{9D8B030D-6E8A-4147-A177-3AD203B41FA5}">
                      <a16:colId xmlns:a16="http://schemas.microsoft.com/office/drawing/2014/main" val="686863357"/>
                    </a:ext>
                  </a:extLst>
                </a:gridCol>
              </a:tblGrid>
              <a:tr h="445280">
                <a:tc>
                  <a:txBody>
                    <a:bodyPr/>
                    <a:lstStyle/>
                    <a:p>
                      <a:pPr algn="ctr"/>
                      <a:r>
                        <a:rPr lang="en-US" sz="1100" dirty="0"/>
                        <a:t>Risk Owner</a:t>
                      </a:r>
                    </a:p>
                  </a:txBody>
                  <a:tcPr>
                    <a:solidFill>
                      <a:schemeClr val="accent3">
                        <a:lumMod val="20000"/>
                        <a:lumOff val="80000"/>
                      </a:schemeClr>
                    </a:solidFill>
                  </a:tcPr>
                </a:tc>
                <a:tc>
                  <a:txBody>
                    <a:bodyPr/>
                    <a:lstStyle/>
                    <a:p>
                      <a:pPr algn="ctr"/>
                      <a:r>
                        <a:rPr lang="en-US" sz="1100" dirty="0"/>
                        <a:t>Risk Category</a:t>
                      </a:r>
                    </a:p>
                  </a:txBody>
                  <a:tcPr>
                    <a:solidFill>
                      <a:schemeClr val="accent3">
                        <a:lumMod val="20000"/>
                        <a:lumOff val="80000"/>
                      </a:schemeClr>
                    </a:solidFill>
                  </a:tcPr>
                </a:tc>
                <a:tc>
                  <a:txBody>
                    <a:bodyPr/>
                    <a:lstStyle/>
                    <a:p>
                      <a:pPr algn="ctr"/>
                      <a:r>
                        <a:rPr lang="en-US" sz="1100" dirty="0"/>
                        <a:t>Risk Description</a:t>
                      </a:r>
                    </a:p>
                  </a:txBody>
                  <a:tcPr>
                    <a:solidFill>
                      <a:schemeClr val="accent3">
                        <a:lumMod val="20000"/>
                        <a:lumOff val="80000"/>
                      </a:schemeClr>
                    </a:solidFill>
                  </a:tcPr>
                </a:tc>
                <a:tc>
                  <a:txBody>
                    <a:bodyPr/>
                    <a:lstStyle/>
                    <a:p>
                      <a:pPr algn="ctr"/>
                      <a:r>
                        <a:rPr lang="en-US" sz="1100" dirty="0"/>
                        <a:t>Probability Score</a:t>
                      </a:r>
                      <a:br>
                        <a:rPr lang="en-US" sz="1100" dirty="0"/>
                      </a:br>
                      <a:r>
                        <a:rPr lang="en-US" sz="1100" dirty="0"/>
                        <a:t>1-5</a:t>
                      </a:r>
                    </a:p>
                  </a:txBody>
                  <a:tcPr>
                    <a:solidFill>
                      <a:schemeClr val="accent3">
                        <a:lumMod val="20000"/>
                        <a:lumOff val="80000"/>
                      </a:schemeClr>
                    </a:solidFill>
                  </a:tcPr>
                </a:tc>
                <a:tc>
                  <a:txBody>
                    <a:bodyPr/>
                    <a:lstStyle/>
                    <a:p>
                      <a:pPr algn="ctr"/>
                      <a:r>
                        <a:rPr lang="en-US" sz="1100" dirty="0"/>
                        <a:t>Impact Score</a:t>
                      </a:r>
                      <a:br>
                        <a:rPr lang="en-US" sz="1100" dirty="0"/>
                      </a:br>
                      <a:r>
                        <a:rPr lang="en-US" sz="1100" dirty="0"/>
                        <a:t>1-5</a:t>
                      </a:r>
                    </a:p>
                  </a:txBody>
                  <a:tcPr>
                    <a:solidFill>
                      <a:srgbClr val="2F7DC1"/>
                    </a:solidFill>
                  </a:tcPr>
                </a:tc>
                <a:tc>
                  <a:txBody>
                    <a:bodyPr/>
                    <a:lstStyle/>
                    <a:p>
                      <a:pPr algn="ctr"/>
                      <a:r>
                        <a:rPr lang="en-US" sz="1100" dirty="0"/>
                        <a:t>Risk Score</a:t>
                      </a:r>
                    </a:p>
                  </a:txBody>
                  <a:tcPr>
                    <a:solidFill>
                      <a:schemeClr val="accent3">
                        <a:lumMod val="20000"/>
                        <a:lumOff val="80000"/>
                      </a:schemeClr>
                    </a:solidFill>
                  </a:tcPr>
                </a:tc>
                <a:tc>
                  <a:txBody>
                    <a:bodyPr/>
                    <a:lstStyle/>
                    <a:p>
                      <a:pPr algn="ctr"/>
                      <a:r>
                        <a:rPr lang="en-US" sz="1100" dirty="0"/>
                        <a:t>Risk Mitigation Strategies</a:t>
                      </a:r>
                    </a:p>
                  </a:txBody>
                  <a:tcPr>
                    <a:solidFill>
                      <a:schemeClr val="accent3">
                        <a:lumMod val="20000"/>
                        <a:lumOff val="80000"/>
                      </a:schemeClr>
                    </a:solidFill>
                  </a:tcPr>
                </a:tc>
                <a:tc>
                  <a:txBody>
                    <a:bodyPr/>
                    <a:lstStyle/>
                    <a:p>
                      <a:pPr algn="ctr"/>
                      <a:r>
                        <a:rPr lang="en-US" sz="1100" dirty="0"/>
                        <a:t>Mitigation Score</a:t>
                      </a:r>
                      <a:br>
                        <a:rPr lang="en-US" sz="1100" dirty="0"/>
                      </a:br>
                      <a:r>
                        <a:rPr lang="en-US" sz="1100" dirty="0"/>
                        <a:t>1-5</a:t>
                      </a:r>
                    </a:p>
                  </a:txBody>
                  <a:tcPr>
                    <a:solidFill>
                      <a:schemeClr val="accent3">
                        <a:lumMod val="20000"/>
                        <a:lumOff val="80000"/>
                      </a:schemeClr>
                    </a:solidFill>
                  </a:tcPr>
                </a:tc>
                <a:tc>
                  <a:txBody>
                    <a:bodyPr/>
                    <a:lstStyle/>
                    <a:p>
                      <a:pPr algn="ctr"/>
                      <a:r>
                        <a:rPr lang="en-US" sz="1100" dirty="0"/>
                        <a:t>Residual Risk Score</a:t>
                      </a:r>
                    </a:p>
                  </a:txBody>
                  <a:tcPr>
                    <a:solidFill>
                      <a:schemeClr val="accent3">
                        <a:lumMod val="20000"/>
                        <a:lumOff val="80000"/>
                      </a:schemeClr>
                    </a:solidFill>
                  </a:tcPr>
                </a:tc>
                <a:tc>
                  <a:txBody>
                    <a:bodyPr/>
                    <a:lstStyle/>
                    <a:p>
                      <a:pPr algn="ctr"/>
                      <a:r>
                        <a:rPr lang="en-US" sz="1100" dirty="0"/>
                        <a:t>Residual Risk</a:t>
                      </a:r>
                    </a:p>
                  </a:txBody>
                  <a:tcPr>
                    <a:solidFill>
                      <a:schemeClr val="accent3">
                        <a:lumMod val="20000"/>
                        <a:lumOff val="80000"/>
                      </a:schemeClr>
                    </a:solidFill>
                  </a:tcPr>
                </a:tc>
                <a:extLst>
                  <a:ext uri="{0D108BD9-81ED-4DB2-BD59-A6C34878D82A}">
                    <a16:rowId xmlns:a16="http://schemas.microsoft.com/office/drawing/2014/main" val="230051299"/>
                  </a:ext>
                </a:extLst>
              </a:tr>
            </a:tbl>
          </a:graphicData>
        </a:graphic>
      </p:graphicFrame>
    </p:spTree>
    <p:extLst>
      <p:ext uri="{BB962C8B-B14F-4D97-AF65-F5344CB8AC3E}">
        <p14:creationId xmlns:p14="http://schemas.microsoft.com/office/powerpoint/2010/main" val="1211325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859E15-4424-E9AC-4CEB-1B7CE5B588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EFCA24-83CC-A7C8-20F9-9562FF42BDD0}"/>
              </a:ext>
            </a:extLst>
          </p:cNvPr>
          <p:cNvSpPr>
            <a:spLocks noGrp="1"/>
          </p:cNvSpPr>
          <p:nvPr>
            <p:ph type="title"/>
          </p:nvPr>
        </p:nvSpPr>
        <p:spPr/>
        <p:txBody>
          <a:bodyPr/>
          <a:lstStyle/>
          <a:p>
            <a:r>
              <a:rPr lang="en-US" dirty="0"/>
              <a:t>Impact Scoring</a:t>
            </a:r>
          </a:p>
        </p:txBody>
      </p:sp>
      <p:sp>
        <p:nvSpPr>
          <p:cNvPr id="3" name="Slide Number Placeholder 2">
            <a:extLst>
              <a:ext uri="{FF2B5EF4-FFF2-40B4-BE49-F238E27FC236}">
                <a16:creationId xmlns:a16="http://schemas.microsoft.com/office/drawing/2014/main" id="{C8799D7E-98C3-9E03-40D1-78FF79B203CE}"/>
              </a:ext>
            </a:extLst>
          </p:cNvPr>
          <p:cNvSpPr>
            <a:spLocks noGrp="1"/>
          </p:cNvSpPr>
          <p:nvPr>
            <p:ph type="sldNum" sz="quarter" idx="12"/>
          </p:nvPr>
        </p:nvSpPr>
        <p:spPr/>
        <p:txBody>
          <a:bodyPr/>
          <a:lstStyle/>
          <a:p>
            <a:fld id="{D2DCD6F3-82C8-124E-BF1C-AF322C4001F5}" type="slidenum">
              <a:rPr lang="en-US" smtClean="0"/>
              <a:pPr/>
              <a:t>35</a:t>
            </a:fld>
            <a:endParaRPr lang="en-US" dirty="0"/>
          </a:p>
        </p:txBody>
      </p:sp>
      <p:sp>
        <p:nvSpPr>
          <p:cNvPr id="4" name="Text Placeholder 3">
            <a:extLst>
              <a:ext uri="{FF2B5EF4-FFF2-40B4-BE49-F238E27FC236}">
                <a16:creationId xmlns:a16="http://schemas.microsoft.com/office/drawing/2014/main" id="{B7C15024-410B-1FCC-1EF5-39AA4F218A43}"/>
              </a:ext>
            </a:extLst>
          </p:cNvPr>
          <p:cNvSpPr>
            <a:spLocks noGrp="1"/>
          </p:cNvSpPr>
          <p:nvPr>
            <p:ph type="body" sz="quarter" idx="13"/>
          </p:nvPr>
        </p:nvSpPr>
        <p:spPr>
          <a:xfrm>
            <a:off x="457200" y="1402753"/>
            <a:ext cx="8229600" cy="4515218"/>
          </a:xfrm>
        </p:spPr>
        <p:txBody>
          <a:bodyPr/>
          <a:lstStyle/>
          <a:p>
            <a:r>
              <a:rPr lang="en-US" sz="2400" dirty="0">
                <a:solidFill>
                  <a:schemeClr val="tx1"/>
                </a:solidFill>
              </a:rPr>
              <a:t>Scale 1 – 5</a:t>
            </a:r>
            <a:br>
              <a:rPr lang="en-US" sz="2400" dirty="0">
                <a:solidFill>
                  <a:schemeClr val="tx1"/>
                </a:solidFill>
              </a:rPr>
            </a:br>
            <a:endParaRPr lang="en-US" sz="2400" dirty="0">
              <a:solidFill>
                <a:schemeClr val="tx1"/>
              </a:solidFill>
            </a:endParaRPr>
          </a:p>
          <a:p>
            <a:r>
              <a:rPr lang="en-US" sz="2400" dirty="0">
                <a:solidFill>
                  <a:schemeClr val="tx1"/>
                </a:solidFill>
              </a:rPr>
              <a:t>Usually, the cost in terms of money, fines, penalties, or amount of resources which would be allocated to remedy the effects of the risk</a:t>
            </a:r>
            <a:br>
              <a:rPr lang="en-US" sz="2400" dirty="0">
                <a:solidFill>
                  <a:schemeClr val="tx1"/>
                </a:solidFill>
              </a:rPr>
            </a:br>
            <a:endParaRPr lang="en-US" sz="2400" dirty="0">
              <a:solidFill>
                <a:schemeClr val="tx1"/>
              </a:solidFill>
            </a:endParaRPr>
          </a:p>
          <a:p>
            <a:pPr marL="0" indent="0">
              <a:buNone/>
            </a:pPr>
            <a:br>
              <a:rPr lang="en-US" sz="2400" dirty="0">
                <a:solidFill>
                  <a:schemeClr val="tx1"/>
                </a:solidFill>
              </a:rPr>
            </a:br>
            <a:endParaRPr lang="en-US" sz="2400" dirty="0">
              <a:solidFill>
                <a:schemeClr val="tx1"/>
              </a:solidFill>
            </a:endParaRPr>
          </a:p>
        </p:txBody>
      </p:sp>
      <p:graphicFrame>
        <p:nvGraphicFramePr>
          <p:cNvPr id="5" name="Table 4">
            <a:extLst>
              <a:ext uri="{FF2B5EF4-FFF2-40B4-BE49-F238E27FC236}">
                <a16:creationId xmlns:a16="http://schemas.microsoft.com/office/drawing/2014/main" id="{CBE3C9AC-B574-9EAD-D5AE-8506733DD00E}"/>
              </a:ext>
            </a:extLst>
          </p:cNvPr>
          <p:cNvGraphicFramePr>
            <a:graphicFrameLocks noGrp="1"/>
          </p:cNvGraphicFramePr>
          <p:nvPr>
            <p:extLst>
              <p:ext uri="{D42A27DB-BD31-4B8C-83A1-F6EECF244321}">
                <p14:modId xmlns:p14="http://schemas.microsoft.com/office/powerpoint/2010/main" val="2682422933"/>
              </p:ext>
            </p:extLst>
          </p:nvPr>
        </p:nvGraphicFramePr>
        <p:xfrm>
          <a:off x="273169" y="642850"/>
          <a:ext cx="8597661" cy="594360"/>
        </p:xfrm>
        <a:graphic>
          <a:graphicData uri="http://schemas.openxmlformats.org/drawingml/2006/table">
            <a:tbl>
              <a:tblPr firstRow="1" bandRow="1">
                <a:tableStyleId>{5C22544A-7EE6-4342-B048-85BDC9FD1C3A}</a:tableStyleId>
              </a:tblPr>
              <a:tblGrid>
                <a:gridCol w="868492">
                  <a:extLst>
                    <a:ext uri="{9D8B030D-6E8A-4147-A177-3AD203B41FA5}">
                      <a16:colId xmlns:a16="http://schemas.microsoft.com/office/drawing/2014/main" val="3094045859"/>
                    </a:ext>
                  </a:extLst>
                </a:gridCol>
                <a:gridCol w="851041">
                  <a:extLst>
                    <a:ext uri="{9D8B030D-6E8A-4147-A177-3AD203B41FA5}">
                      <a16:colId xmlns:a16="http://schemas.microsoft.com/office/drawing/2014/main" val="3649840312"/>
                    </a:ext>
                  </a:extLst>
                </a:gridCol>
                <a:gridCol w="977955">
                  <a:extLst>
                    <a:ext uri="{9D8B030D-6E8A-4147-A177-3AD203B41FA5}">
                      <a16:colId xmlns:a16="http://schemas.microsoft.com/office/drawing/2014/main" val="3055346842"/>
                    </a:ext>
                  </a:extLst>
                </a:gridCol>
                <a:gridCol w="932040">
                  <a:extLst>
                    <a:ext uri="{9D8B030D-6E8A-4147-A177-3AD203B41FA5}">
                      <a16:colId xmlns:a16="http://schemas.microsoft.com/office/drawing/2014/main" val="3289344097"/>
                    </a:ext>
                  </a:extLst>
                </a:gridCol>
                <a:gridCol w="669303">
                  <a:extLst>
                    <a:ext uri="{9D8B030D-6E8A-4147-A177-3AD203B41FA5}">
                      <a16:colId xmlns:a16="http://schemas.microsoft.com/office/drawing/2014/main" val="3000204277"/>
                    </a:ext>
                  </a:extLst>
                </a:gridCol>
                <a:gridCol w="859766">
                  <a:extLst>
                    <a:ext uri="{9D8B030D-6E8A-4147-A177-3AD203B41FA5}">
                      <a16:colId xmlns:a16="http://schemas.microsoft.com/office/drawing/2014/main" val="3941130264"/>
                    </a:ext>
                  </a:extLst>
                </a:gridCol>
                <a:gridCol w="859766">
                  <a:extLst>
                    <a:ext uri="{9D8B030D-6E8A-4147-A177-3AD203B41FA5}">
                      <a16:colId xmlns:a16="http://schemas.microsoft.com/office/drawing/2014/main" val="1593014538"/>
                    </a:ext>
                  </a:extLst>
                </a:gridCol>
                <a:gridCol w="859766">
                  <a:extLst>
                    <a:ext uri="{9D8B030D-6E8A-4147-A177-3AD203B41FA5}">
                      <a16:colId xmlns:a16="http://schemas.microsoft.com/office/drawing/2014/main" val="1953462122"/>
                    </a:ext>
                  </a:extLst>
                </a:gridCol>
                <a:gridCol w="859766">
                  <a:extLst>
                    <a:ext uri="{9D8B030D-6E8A-4147-A177-3AD203B41FA5}">
                      <a16:colId xmlns:a16="http://schemas.microsoft.com/office/drawing/2014/main" val="1934550073"/>
                    </a:ext>
                  </a:extLst>
                </a:gridCol>
                <a:gridCol w="859766">
                  <a:extLst>
                    <a:ext uri="{9D8B030D-6E8A-4147-A177-3AD203B41FA5}">
                      <a16:colId xmlns:a16="http://schemas.microsoft.com/office/drawing/2014/main" val="686863357"/>
                    </a:ext>
                  </a:extLst>
                </a:gridCol>
              </a:tblGrid>
              <a:tr h="445280">
                <a:tc>
                  <a:txBody>
                    <a:bodyPr/>
                    <a:lstStyle/>
                    <a:p>
                      <a:pPr algn="ctr"/>
                      <a:r>
                        <a:rPr lang="en-US" sz="1100" dirty="0"/>
                        <a:t>Risk Owner</a:t>
                      </a:r>
                    </a:p>
                  </a:txBody>
                  <a:tcPr>
                    <a:solidFill>
                      <a:schemeClr val="accent3">
                        <a:lumMod val="20000"/>
                        <a:lumOff val="80000"/>
                      </a:schemeClr>
                    </a:solidFill>
                  </a:tcPr>
                </a:tc>
                <a:tc>
                  <a:txBody>
                    <a:bodyPr/>
                    <a:lstStyle/>
                    <a:p>
                      <a:pPr algn="ctr"/>
                      <a:r>
                        <a:rPr lang="en-US" sz="1100" dirty="0"/>
                        <a:t>Risk Category</a:t>
                      </a:r>
                    </a:p>
                  </a:txBody>
                  <a:tcPr>
                    <a:solidFill>
                      <a:schemeClr val="accent3">
                        <a:lumMod val="20000"/>
                        <a:lumOff val="80000"/>
                      </a:schemeClr>
                    </a:solidFill>
                  </a:tcPr>
                </a:tc>
                <a:tc>
                  <a:txBody>
                    <a:bodyPr/>
                    <a:lstStyle/>
                    <a:p>
                      <a:pPr algn="ctr"/>
                      <a:r>
                        <a:rPr lang="en-US" sz="1100" dirty="0"/>
                        <a:t>Risk Description</a:t>
                      </a:r>
                    </a:p>
                  </a:txBody>
                  <a:tcPr>
                    <a:solidFill>
                      <a:schemeClr val="accent3">
                        <a:lumMod val="20000"/>
                        <a:lumOff val="80000"/>
                      </a:schemeClr>
                    </a:solidFill>
                  </a:tcPr>
                </a:tc>
                <a:tc>
                  <a:txBody>
                    <a:bodyPr/>
                    <a:lstStyle/>
                    <a:p>
                      <a:pPr algn="ctr"/>
                      <a:r>
                        <a:rPr lang="en-US" sz="1100" dirty="0"/>
                        <a:t>Probability Score</a:t>
                      </a:r>
                      <a:br>
                        <a:rPr lang="en-US" sz="1100" dirty="0"/>
                      </a:br>
                      <a:r>
                        <a:rPr lang="en-US" sz="1100" dirty="0"/>
                        <a:t>1-5</a:t>
                      </a:r>
                    </a:p>
                  </a:txBody>
                  <a:tcPr>
                    <a:solidFill>
                      <a:schemeClr val="accent3">
                        <a:lumMod val="20000"/>
                        <a:lumOff val="80000"/>
                      </a:schemeClr>
                    </a:solidFill>
                  </a:tcPr>
                </a:tc>
                <a:tc>
                  <a:txBody>
                    <a:bodyPr/>
                    <a:lstStyle/>
                    <a:p>
                      <a:pPr algn="ctr"/>
                      <a:r>
                        <a:rPr lang="en-US" sz="1100" dirty="0"/>
                        <a:t>Impact Score</a:t>
                      </a:r>
                      <a:br>
                        <a:rPr lang="en-US" sz="1100" dirty="0"/>
                      </a:br>
                      <a:r>
                        <a:rPr lang="en-US" sz="1100" dirty="0"/>
                        <a:t>1-5</a:t>
                      </a:r>
                    </a:p>
                  </a:txBody>
                  <a:tcPr>
                    <a:solidFill>
                      <a:srgbClr val="2F7DC1"/>
                    </a:solidFill>
                  </a:tcPr>
                </a:tc>
                <a:tc>
                  <a:txBody>
                    <a:bodyPr/>
                    <a:lstStyle/>
                    <a:p>
                      <a:pPr algn="ctr"/>
                      <a:r>
                        <a:rPr lang="en-US" sz="1100" dirty="0"/>
                        <a:t>Risk Score</a:t>
                      </a:r>
                    </a:p>
                  </a:txBody>
                  <a:tcPr>
                    <a:solidFill>
                      <a:schemeClr val="accent3">
                        <a:lumMod val="20000"/>
                        <a:lumOff val="80000"/>
                      </a:schemeClr>
                    </a:solidFill>
                  </a:tcPr>
                </a:tc>
                <a:tc>
                  <a:txBody>
                    <a:bodyPr/>
                    <a:lstStyle/>
                    <a:p>
                      <a:pPr algn="ctr"/>
                      <a:r>
                        <a:rPr lang="en-US" sz="1100" dirty="0"/>
                        <a:t>Risk Mitigation Strategies</a:t>
                      </a:r>
                    </a:p>
                  </a:txBody>
                  <a:tcPr>
                    <a:solidFill>
                      <a:schemeClr val="accent3">
                        <a:lumMod val="20000"/>
                        <a:lumOff val="80000"/>
                      </a:schemeClr>
                    </a:solidFill>
                  </a:tcPr>
                </a:tc>
                <a:tc>
                  <a:txBody>
                    <a:bodyPr/>
                    <a:lstStyle/>
                    <a:p>
                      <a:pPr algn="ctr"/>
                      <a:r>
                        <a:rPr lang="en-US" sz="1100" dirty="0"/>
                        <a:t>Mitigation Score</a:t>
                      </a:r>
                      <a:br>
                        <a:rPr lang="en-US" sz="1100" dirty="0"/>
                      </a:br>
                      <a:r>
                        <a:rPr lang="en-US" sz="1100" dirty="0"/>
                        <a:t>1-5</a:t>
                      </a:r>
                    </a:p>
                  </a:txBody>
                  <a:tcPr>
                    <a:solidFill>
                      <a:schemeClr val="accent3">
                        <a:lumMod val="20000"/>
                        <a:lumOff val="80000"/>
                      </a:schemeClr>
                    </a:solidFill>
                  </a:tcPr>
                </a:tc>
                <a:tc>
                  <a:txBody>
                    <a:bodyPr/>
                    <a:lstStyle/>
                    <a:p>
                      <a:pPr algn="ctr"/>
                      <a:r>
                        <a:rPr lang="en-US" sz="1100" dirty="0"/>
                        <a:t>Residual Risk Score</a:t>
                      </a:r>
                    </a:p>
                  </a:txBody>
                  <a:tcPr>
                    <a:solidFill>
                      <a:schemeClr val="accent3">
                        <a:lumMod val="20000"/>
                        <a:lumOff val="80000"/>
                      </a:schemeClr>
                    </a:solidFill>
                  </a:tcPr>
                </a:tc>
                <a:tc>
                  <a:txBody>
                    <a:bodyPr/>
                    <a:lstStyle/>
                    <a:p>
                      <a:pPr algn="ctr"/>
                      <a:r>
                        <a:rPr lang="en-US" sz="1100" dirty="0"/>
                        <a:t>Residual Risk</a:t>
                      </a:r>
                    </a:p>
                  </a:txBody>
                  <a:tcPr>
                    <a:solidFill>
                      <a:schemeClr val="accent3">
                        <a:lumMod val="20000"/>
                        <a:lumOff val="80000"/>
                      </a:schemeClr>
                    </a:solidFill>
                  </a:tcPr>
                </a:tc>
                <a:extLst>
                  <a:ext uri="{0D108BD9-81ED-4DB2-BD59-A6C34878D82A}">
                    <a16:rowId xmlns:a16="http://schemas.microsoft.com/office/drawing/2014/main" val="230051299"/>
                  </a:ext>
                </a:extLst>
              </a:tr>
            </a:tbl>
          </a:graphicData>
        </a:graphic>
      </p:graphicFrame>
      <p:graphicFrame>
        <p:nvGraphicFramePr>
          <p:cNvPr id="6" name="Table 5">
            <a:extLst>
              <a:ext uri="{FF2B5EF4-FFF2-40B4-BE49-F238E27FC236}">
                <a16:creationId xmlns:a16="http://schemas.microsoft.com/office/drawing/2014/main" id="{1A59D112-7824-EE70-EC09-F113479AA6EF}"/>
              </a:ext>
            </a:extLst>
          </p:cNvPr>
          <p:cNvGraphicFramePr>
            <a:graphicFrameLocks noGrp="1"/>
          </p:cNvGraphicFramePr>
          <p:nvPr>
            <p:extLst>
              <p:ext uri="{D42A27DB-BD31-4B8C-83A1-F6EECF244321}">
                <p14:modId xmlns:p14="http://schemas.microsoft.com/office/powerpoint/2010/main" val="3470696596"/>
              </p:ext>
            </p:extLst>
          </p:nvPr>
        </p:nvGraphicFramePr>
        <p:xfrm>
          <a:off x="457200" y="3660362"/>
          <a:ext cx="6806193" cy="1854200"/>
        </p:xfrm>
        <a:graphic>
          <a:graphicData uri="http://schemas.openxmlformats.org/drawingml/2006/table">
            <a:tbl>
              <a:tblPr firstCol="1" bandRow="1">
                <a:tableStyleId>{5C22544A-7EE6-4342-B048-85BDC9FD1C3A}</a:tableStyleId>
              </a:tblPr>
              <a:tblGrid>
                <a:gridCol w="489709">
                  <a:extLst>
                    <a:ext uri="{9D8B030D-6E8A-4147-A177-3AD203B41FA5}">
                      <a16:colId xmlns:a16="http://schemas.microsoft.com/office/drawing/2014/main" val="375886940"/>
                    </a:ext>
                  </a:extLst>
                </a:gridCol>
                <a:gridCol w="6316484">
                  <a:extLst>
                    <a:ext uri="{9D8B030D-6E8A-4147-A177-3AD203B41FA5}">
                      <a16:colId xmlns:a16="http://schemas.microsoft.com/office/drawing/2014/main" val="1411160845"/>
                    </a:ext>
                  </a:extLst>
                </a:gridCol>
              </a:tblGrid>
              <a:tr h="370840">
                <a:tc>
                  <a:txBody>
                    <a:bodyPr/>
                    <a:lstStyle/>
                    <a:p>
                      <a:pPr algn="ctr"/>
                      <a:r>
                        <a:rPr lang="en-US" dirty="0"/>
                        <a:t>1</a:t>
                      </a:r>
                    </a:p>
                  </a:txBody>
                  <a:tcPr>
                    <a:solidFill>
                      <a:srgbClr val="2F7DC1"/>
                    </a:solidFill>
                  </a:tcPr>
                </a:tc>
                <a:tc>
                  <a:txBody>
                    <a:bodyPr/>
                    <a:lstStyle/>
                    <a:p>
                      <a:r>
                        <a:rPr lang="en-US" dirty="0"/>
                        <a:t>Minor impact</a:t>
                      </a:r>
                    </a:p>
                  </a:txBody>
                  <a:tcPr/>
                </a:tc>
                <a:extLst>
                  <a:ext uri="{0D108BD9-81ED-4DB2-BD59-A6C34878D82A}">
                    <a16:rowId xmlns:a16="http://schemas.microsoft.com/office/drawing/2014/main" val="1449495096"/>
                  </a:ext>
                </a:extLst>
              </a:tr>
              <a:tr h="370840">
                <a:tc>
                  <a:txBody>
                    <a:bodyPr/>
                    <a:lstStyle/>
                    <a:p>
                      <a:pPr algn="ctr"/>
                      <a:r>
                        <a:rPr lang="en-US" dirty="0"/>
                        <a:t>2</a:t>
                      </a:r>
                    </a:p>
                  </a:txBody>
                  <a:tcPr>
                    <a:solidFill>
                      <a:srgbClr val="2F7DC1"/>
                    </a:solidFill>
                  </a:tcPr>
                </a:tc>
                <a:tc>
                  <a:txBody>
                    <a:bodyPr/>
                    <a:lstStyle/>
                    <a:p>
                      <a:r>
                        <a:rPr lang="en-US" dirty="0"/>
                        <a:t>Low impact</a:t>
                      </a:r>
                    </a:p>
                  </a:txBody>
                  <a:tcPr/>
                </a:tc>
                <a:extLst>
                  <a:ext uri="{0D108BD9-81ED-4DB2-BD59-A6C34878D82A}">
                    <a16:rowId xmlns:a16="http://schemas.microsoft.com/office/drawing/2014/main" val="138718216"/>
                  </a:ext>
                </a:extLst>
              </a:tr>
              <a:tr h="370840">
                <a:tc>
                  <a:txBody>
                    <a:bodyPr/>
                    <a:lstStyle/>
                    <a:p>
                      <a:pPr algn="ctr"/>
                      <a:r>
                        <a:rPr lang="en-US" dirty="0"/>
                        <a:t>3</a:t>
                      </a:r>
                    </a:p>
                  </a:txBody>
                  <a:tcPr>
                    <a:solidFill>
                      <a:srgbClr val="2F7DC1"/>
                    </a:solidFill>
                  </a:tcPr>
                </a:tc>
                <a:tc>
                  <a:txBody>
                    <a:bodyPr/>
                    <a:lstStyle/>
                    <a:p>
                      <a:r>
                        <a:rPr lang="en-US" dirty="0"/>
                        <a:t>Moderate impact</a:t>
                      </a:r>
                    </a:p>
                  </a:txBody>
                  <a:tcPr/>
                </a:tc>
                <a:extLst>
                  <a:ext uri="{0D108BD9-81ED-4DB2-BD59-A6C34878D82A}">
                    <a16:rowId xmlns:a16="http://schemas.microsoft.com/office/drawing/2014/main" val="2661897499"/>
                  </a:ext>
                </a:extLst>
              </a:tr>
              <a:tr h="370840">
                <a:tc>
                  <a:txBody>
                    <a:bodyPr/>
                    <a:lstStyle/>
                    <a:p>
                      <a:pPr algn="ctr"/>
                      <a:r>
                        <a:rPr lang="en-US" dirty="0"/>
                        <a:t>4</a:t>
                      </a:r>
                    </a:p>
                  </a:txBody>
                  <a:tcPr>
                    <a:solidFill>
                      <a:srgbClr val="2F7DC1"/>
                    </a:solidFill>
                  </a:tcPr>
                </a:tc>
                <a:tc>
                  <a:txBody>
                    <a:bodyPr/>
                    <a:lstStyle/>
                    <a:p>
                      <a:r>
                        <a:rPr lang="en-US" dirty="0"/>
                        <a:t>High impact</a:t>
                      </a:r>
                    </a:p>
                  </a:txBody>
                  <a:tcPr/>
                </a:tc>
                <a:extLst>
                  <a:ext uri="{0D108BD9-81ED-4DB2-BD59-A6C34878D82A}">
                    <a16:rowId xmlns:a16="http://schemas.microsoft.com/office/drawing/2014/main" val="1411014989"/>
                  </a:ext>
                </a:extLst>
              </a:tr>
              <a:tr h="370840">
                <a:tc>
                  <a:txBody>
                    <a:bodyPr/>
                    <a:lstStyle/>
                    <a:p>
                      <a:pPr algn="ctr"/>
                      <a:r>
                        <a:rPr lang="en-US" dirty="0"/>
                        <a:t>5</a:t>
                      </a:r>
                    </a:p>
                  </a:txBody>
                  <a:tcPr>
                    <a:solidFill>
                      <a:srgbClr val="2F7DC1"/>
                    </a:solidFill>
                  </a:tcPr>
                </a:tc>
                <a:tc>
                  <a:txBody>
                    <a:bodyPr/>
                    <a:lstStyle/>
                    <a:p>
                      <a:r>
                        <a:rPr lang="en-US" dirty="0"/>
                        <a:t>Major impact</a:t>
                      </a:r>
                    </a:p>
                  </a:txBody>
                  <a:tcPr/>
                </a:tc>
                <a:extLst>
                  <a:ext uri="{0D108BD9-81ED-4DB2-BD59-A6C34878D82A}">
                    <a16:rowId xmlns:a16="http://schemas.microsoft.com/office/drawing/2014/main" val="229698271"/>
                  </a:ext>
                </a:extLst>
              </a:tr>
            </a:tbl>
          </a:graphicData>
        </a:graphic>
      </p:graphicFrame>
    </p:spTree>
    <p:extLst>
      <p:ext uri="{BB962C8B-B14F-4D97-AF65-F5344CB8AC3E}">
        <p14:creationId xmlns:p14="http://schemas.microsoft.com/office/powerpoint/2010/main" val="38584086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D87244-B403-371A-1349-A0677642CD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C84E91-7D3E-0776-04A2-09296F9806E2}"/>
              </a:ext>
            </a:extLst>
          </p:cNvPr>
          <p:cNvSpPr>
            <a:spLocks noGrp="1"/>
          </p:cNvSpPr>
          <p:nvPr>
            <p:ph type="title"/>
          </p:nvPr>
        </p:nvSpPr>
        <p:spPr/>
        <p:txBody>
          <a:bodyPr/>
          <a:lstStyle/>
          <a:p>
            <a:r>
              <a:rPr lang="en-US" dirty="0"/>
              <a:t>Initial Risk Score</a:t>
            </a:r>
          </a:p>
        </p:txBody>
      </p:sp>
      <p:sp>
        <p:nvSpPr>
          <p:cNvPr id="3" name="Slide Number Placeholder 2">
            <a:extLst>
              <a:ext uri="{FF2B5EF4-FFF2-40B4-BE49-F238E27FC236}">
                <a16:creationId xmlns:a16="http://schemas.microsoft.com/office/drawing/2014/main" id="{DE734994-219E-BCFF-CD29-06026D007B41}"/>
              </a:ext>
            </a:extLst>
          </p:cNvPr>
          <p:cNvSpPr>
            <a:spLocks noGrp="1"/>
          </p:cNvSpPr>
          <p:nvPr>
            <p:ph type="sldNum" sz="quarter" idx="12"/>
          </p:nvPr>
        </p:nvSpPr>
        <p:spPr/>
        <p:txBody>
          <a:bodyPr/>
          <a:lstStyle/>
          <a:p>
            <a:fld id="{D2DCD6F3-82C8-124E-BF1C-AF322C4001F5}" type="slidenum">
              <a:rPr lang="en-US" smtClean="0"/>
              <a:pPr/>
              <a:t>36</a:t>
            </a:fld>
            <a:endParaRPr lang="en-US" dirty="0"/>
          </a:p>
        </p:txBody>
      </p:sp>
      <p:sp>
        <p:nvSpPr>
          <p:cNvPr id="4" name="Text Placeholder 3">
            <a:extLst>
              <a:ext uri="{FF2B5EF4-FFF2-40B4-BE49-F238E27FC236}">
                <a16:creationId xmlns:a16="http://schemas.microsoft.com/office/drawing/2014/main" id="{55A133E9-0137-9A0E-13E3-88E7B7766B63}"/>
              </a:ext>
            </a:extLst>
          </p:cNvPr>
          <p:cNvSpPr>
            <a:spLocks noGrp="1"/>
          </p:cNvSpPr>
          <p:nvPr>
            <p:ph type="body" sz="quarter" idx="13"/>
          </p:nvPr>
        </p:nvSpPr>
        <p:spPr>
          <a:xfrm>
            <a:off x="457200" y="1402753"/>
            <a:ext cx="8229600" cy="4515218"/>
          </a:xfrm>
        </p:spPr>
        <p:txBody>
          <a:bodyPr/>
          <a:lstStyle/>
          <a:p>
            <a:r>
              <a:rPr lang="en-US" sz="2400" dirty="0">
                <a:solidFill>
                  <a:schemeClr val="tx1"/>
                </a:solidFill>
              </a:rPr>
              <a:t>Take your Probability Score and multiply it with the Impact Score</a:t>
            </a:r>
            <a:br>
              <a:rPr lang="en-US" sz="2400" dirty="0">
                <a:solidFill>
                  <a:schemeClr val="tx1"/>
                </a:solidFill>
              </a:rPr>
            </a:br>
            <a:endParaRPr lang="en-US" sz="2400" dirty="0">
              <a:solidFill>
                <a:schemeClr val="tx1"/>
              </a:solidFill>
            </a:endParaRPr>
          </a:p>
          <a:p>
            <a:r>
              <a:rPr lang="en-US" sz="2400" dirty="0">
                <a:solidFill>
                  <a:schemeClr val="tx1"/>
                </a:solidFill>
              </a:rPr>
              <a:t>This is your Risk Score</a:t>
            </a:r>
            <a:br>
              <a:rPr lang="en-US" sz="2400" dirty="0">
                <a:solidFill>
                  <a:schemeClr val="tx1"/>
                </a:solidFill>
              </a:rPr>
            </a:br>
            <a:endParaRPr lang="en-US" sz="2400" dirty="0">
              <a:solidFill>
                <a:schemeClr val="tx1"/>
              </a:solidFill>
            </a:endParaRPr>
          </a:p>
          <a:p>
            <a:r>
              <a:rPr lang="en-US" sz="2400" dirty="0">
                <a:solidFill>
                  <a:schemeClr val="tx1"/>
                </a:solidFill>
              </a:rPr>
              <a:t>It probably won’t look good</a:t>
            </a:r>
            <a:br>
              <a:rPr lang="en-US" sz="2400" dirty="0">
                <a:solidFill>
                  <a:schemeClr val="tx1"/>
                </a:solidFill>
              </a:rPr>
            </a:br>
            <a:endParaRPr lang="en-US" sz="2400" dirty="0">
              <a:solidFill>
                <a:schemeClr val="tx1"/>
              </a:solidFill>
            </a:endParaRPr>
          </a:p>
          <a:p>
            <a:pPr marL="0" indent="0">
              <a:buNone/>
            </a:pPr>
            <a:br>
              <a:rPr lang="en-US" sz="2400" dirty="0">
                <a:solidFill>
                  <a:schemeClr val="tx1"/>
                </a:solidFill>
              </a:rPr>
            </a:br>
            <a:endParaRPr lang="en-US" sz="2400" dirty="0">
              <a:solidFill>
                <a:schemeClr val="tx1"/>
              </a:solidFill>
            </a:endParaRPr>
          </a:p>
          <a:p>
            <a:pPr marL="0" indent="0">
              <a:buNone/>
            </a:pPr>
            <a:br>
              <a:rPr lang="en-US" sz="2400" dirty="0">
                <a:solidFill>
                  <a:schemeClr val="tx1"/>
                </a:solidFill>
              </a:rPr>
            </a:br>
            <a:endParaRPr lang="en-US" sz="2400" dirty="0">
              <a:solidFill>
                <a:schemeClr val="tx1"/>
              </a:solidFill>
            </a:endParaRPr>
          </a:p>
        </p:txBody>
      </p:sp>
      <p:graphicFrame>
        <p:nvGraphicFramePr>
          <p:cNvPr id="5" name="Table 4">
            <a:extLst>
              <a:ext uri="{FF2B5EF4-FFF2-40B4-BE49-F238E27FC236}">
                <a16:creationId xmlns:a16="http://schemas.microsoft.com/office/drawing/2014/main" id="{29F0FDF1-AABB-7D0C-8348-0223445C0253}"/>
              </a:ext>
            </a:extLst>
          </p:cNvPr>
          <p:cNvGraphicFramePr>
            <a:graphicFrameLocks noGrp="1"/>
          </p:cNvGraphicFramePr>
          <p:nvPr>
            <p:extLst>
              <p:ext uri="{D42A27DB-BD31-4B8C-83A1-F6EECF244321}">
                <p14:modId xmlns:p14="http://schemas.microsoft.com/office/powerpoint/2010/main" val="1313150868"/>
              </p:ext>
            </p:extLst>
          </p:nvPr>
        </p:nvGraphicFramePr>
        <p:xfrm>
          <a:off x="273169" y="642850"/>
          <a:ext cx="8597661" cy="594360"/>
        </p:xfrm>
        <a:graphic>
          <a:graphicData uri="http://schemas.openxmlformats.org/drawingml/2006/table">
            <a:tbl>
              <a:tblPr firstRow="1" bandRow="1">
                <a:tableStyleId>{5C22544A-7EE6-4342-B048-85BDC9FD1C3A}</a:tableStyleId>
              </a:tblPr>
              <a:tblGrid>
                <a:gridCol w="868492">
                  <a:extLst>
                    <a:ext uri="{9D8B030D-6E8A-4147-A177-3AD203B41FA5}">
                      <a16:colId xmlns:a16="http://schemas.microsoft.com/office/drawing/2014/main" val="3094045859"/>
                    </a:ext>
                  </a:extLst>
                </a:gridCol>
                <a:gridCol w="851041">
                  <a:extLst>
                    <a:ext uri="{9D8B030D-6E8A-4147-A177-3AD203B41FA5}">
                      <a16:colId xmlns:a16="http://schemas.microsoft.com/office/drawing/2014/main" val="3649840312"/>
                    </a:ext>
                  </a:extLst>
                </a:gridCol>
                <a:gridCol w="977955">
                  <a:extLst>
                    <a:ext uri="{9D8B030D-6E8A-4147-A177-3AD203B41FA5}">
                      <a16:colId xmlns:a16="http://schemas.microsoft.com/office/drawing/2014/main" val="3055346842"/>
                    </a:ext>
                  </a:extLst>
                </a:gridCol>
                <a:gridCol w="922613">
                  <a:extLst>
                    <a:ext uri="{9D8B030D-6E8A-4147-A177-3AD203B41FA5}">
                      <a16:colId xmlns:a16="http://schemas.microsoft.com/office/drawing/2014/main" val="3289344097"/>
                    </a:ext>
                  </a:extLst>
                </a:gridCol>
                <a:gridCol w="678730">
                  <a:extLst>
                    <a:ext uri="{9D8B030D-6E8A-4147-A177-3AD203B41FA5}">
                      <a16:colId xmlns:a16="http://schemas.microsoft.com/office/drawing/2014/main" val="3000204277"/>
                    </a:ext>
                  </a:extLst>
                </a:gridCol>
                <a:gridCol w="859766">
                  <a:extLst>
                    <a:ext uri="{9D8B030D-6E8A-4147-A177-3AD203B41FA5}">
                      <a16:colId xmlns:a16="http://schemas.microsoft.com/office/drawing/2014/main" val="3941130264"/>
                    </a:ext>
                  </a:extLst>
                </a:gridCol>
                <a:gridCol w="859766">
                  <a:extLst>
                    <a:ext uri="{9D8B030D-6E8A-4147-A177-3AD203B41FA5}">
                      <a16:colId xmlns:a16="http://schemas.microsoft.com/office/drawing/2014/main" val="1593014538"/>
                    </a:ext>
                  </a:extLst>
                </a:gridCol>
                <a:gridCol w="859766">
                  <a:extLst>
                    <a:ext uri="{9D8B030D-6E8A-4147-A177-3AD203B41FA5}">
                      <a16:colId xmlns:a16="http://schemas.microsoft.com/office/drawing/2014/main" val="1953462122"/>
                    </a:ext>
                  </a:extLst>
                </a:gridCol>
                <a:gridCol w="859766">
                  <a:extLst>
                    <a:ext uri="{9D8B030D-6E8A-4147-A177-3AD203B41FA5}">
                      <a16:colId xmlns:a16="http://schemas.microsoft.com/office/drawing/2014/main" val="1934550073"/>
                    </a:ext>
                  </a:extLst>
                </a:gridCol>
                <a:gridCol w="859766">
                  <a:extLst>
                    <a:ext uri="{9D8B030D-6E8A-4147-A177-3AD203B41FA5}">
                      <a16:colId xmlns:a16="http://schemas.microsoft.com/office/drawing/2014/main" val="686863357"/>
                    </a:ext>
                  </a:extLst>
                </a:gridCol>
              </a:tblGrid>
              <a:tr h="445280">
                <a:tc>
                  <a:txBody>
                    <a:bodyPr/>
                    <a:lstStyle/>
                    <a:p>
                      <a:pPr algn="ctr"/>
                      <a:r>
                        <a:rPr lang="en-US" sz="1100" dirty="0"/>
                        <a:t>Risk Owner</a:t>
                      </a:r>
                    </a:p>
                  </a:txBody>
                  <a:tcPr>
                    <a:solidFill>
                      <a:schemeClr val="accent3">
                        <a:lumMod val="20000"/>
                        <a:lumOff val="80000"/>
                      </a:schemeClr>
                    </a:solidFill>
                  </a:tcPr>
                </a:tc>
                <a:tc>
                  <a:txBody>
                    <a:bodyPr/>
                    <a:lstStyle/>
                    <a:p>
                      <a:pPr algn="ctr"/>
                      <a:r>
                        <a:rPr lang="en-US" sz="1100" dirty="0"/>
                        <a:t>Risk Category</a:t>
                      </a:r>
                    </a:p>
                  </a:txBody>
                  <a:tcPr>
                    <a:solidFill>
                      <a:schemeClr val="accent3">
                        <a:lumMod val="20000"/>
                        <a:lumOff val="80000"/>
                      </a:schemeClr>
                    </a:solidFill>
                  </a:tcPr>
                </a:tc>
                <a:tc>
                  <a:txBody>
                    <a:bodyPr/>
                    <a:lstStyle/>
                    <a:p>
                      <a:pPr algn="ctr"/>
                      <a:r>
                        <a:rPr lang="en-US" sz="1100" dirty="0"/>
                        <a:t>Risk Description</a:t>
                      </a:r>
                    </a:p>
                  </a:txBody>
                  <a:tcPr>
                    <a:solidFill>
                      <a:schemeClr val="accent3">
                        <a:lumMod val="20000"/>
                        <a:lumOff val="80000"/>
                      </a:schemeClr>
                    </a:solidFill>
                  </a:tcPr>
                </a:tc>
                <a:tc>
                  <a:txBody>
                    <a:bodyPr/>
                    <a:lstStyle/>
                    <a:p>
                      <a:pPr algn="ctr"/>
                      <a:r>
                        <a:rPr lang="en-US" sz="1100" dirty="0"/>
                        <a:t>Probability Score</a:t>
                      </a:r>
                      <a:br>
                        <a:rPr lang="en-US" sz="1100" dirty="0"/>
                      </a:br>
                      <a:r>
                        <a:rPr lang="en-US" sz="1100" dirty="0"/>
                        <a:t>1-5</a:t>
                      </a:r>
                    </a:p>
                  </a:txBody>
                  <a:tcPr>
                    <a:solidFill>
                      <a:schemeClr val="accent3">
                        <a:lumMod val="20000"/>
                        <a:lumOff val="80000"/>
                      </a:schemeClr>
                    </a:solidFill>
                  </a:tcPr>
                </a:tc>
                <a:tc>
                  <a:txBody>
                    <a:bodyPr/>
                    <a:lstStyle/>
                    <a:p>
                      <a:pPr algn="ctr"/>
                      <a:r>
                        <a:rPr lang="en-US" sz="1100" dirty="0"/>
                        <a:t>Impact Score</a:t>
                      </a:r>
                      <a:br>
                        <a:rPr lang="en-US" sz="1100" dirty="0"/>
                      </a:br>
                      <a:r>
                        <a:rPr lang="en-US" sz="1100" dirty="0"/>
                        <a:t>1-5</a:t>
                      </a:r>
                    </a:p>
                  </a:txBody>
                  <a:tcPr>
                    <a:solidFill>
                      <a:srgbClr val="2F7DC1"/>
                    </a:solidFill>
                  </a:tcPr>
                </a:tc>
                <a:tc>
                  <a:txBody>
                    <a:bodyPr/>
                    <a:lstStyle/>
                    <a:p>
                      <a:pPr algn="ctr"/>
                      <a:r>
                        <a:rPr lang="en-US" sz="1100" dirty="0"/>
                        <a:t>Risk Score</a:t>
                      </a:r>
                    </a:p>
                  </a:txBody>
                  <a:tcPr>
                    <a:solidFill>
                      <a:schemeClr val="accent3">
                        <a:lumMod val="20000"/>
                        <a:lumOff val="80000"/>
                      </a:schemeClr>
                    </a:solidFill>
                  </a:tcPr>
                </a:tc>
                <a:tc>
                  <a:txBody>
                    <a:bodyPr/>
                    <a:lstStyle/>
                    <a:p>
                      <a:pPr algn="ctr"/>
                      <a:r>
                        <a:rPr lang="en-US" sz="1100" dirty="0"/>
                        <a:t>Risk Mitigation Strategies</a:t>
                      </a:r>
                    </a:p>
                  </a:txBody>
                  <a:tcPr>
                    <a:solidFill>
                      <a:schemeClr val="accent3">
                        <a:lumMod val="20000"/>
                        <a:lumOff val="80000"/>
                      </a:schemeClr>
                    </a:solidFill>
                  </a:tcPr>
                </a:tc>
                <a:tc>
                  <a:txBody>
                    <a:bodyPr/>
                    <a:lstStyle/>
                    <a:p>
                      <a:pPr algn="ctr"/>
                      <a:r>
                        <a:rPr lang="en-US" sz="1100" dirty="0"/>
                        <a:t>Mitigation Score</a:t>
                      </a:r>
                      <a:br>
                        <a:rPr lang="en-US" sz="1100" dirty="0"/>
                      </a:br>
                      <a:r>
                        <a:rPr lang="en-US" sz="1100" dirty="0"/>
                        <a:t>1-5</a:t>
                      </a:r>
                    </a:p>
                  </a:txBody>
                  <a:tcPr>
                    <a:solidFill>
                      <a:schemeClr val="accent3">
                        <a:lumMod val="20000"/>
                        <a:lumOff val="80000"/>
                      </a:schemeClr>
                    </a:solidFill>
                  </a:tcPr>
                </a:tc>
                <a:tc>
                  <a:txBody>
                    <a:bodyPr/>
                    <a:lstStyle/>
                    <a:p>
                      <a:pPr algn="ctr"/>
                      <a:r>
                        <a:rPr lang="en-US" sz="1100" dirty="0"/>
                        <a:t>Residual Risk Score</a:t>
                      </a:r>
                    </a:p>
                  </a:txBody>
                  <a:tcPr>
                    <a:solidFill>
                      <a:schemeClr val="accent3">
                        <a:lumMod val="20000"/>
                        <a:lumOff val="80000"/>
                      </a:schemeClr>
                    </a:solidFill>
                  </a:tcPr>
                </a:tc>
                <a:tc>
                  <a:txBody>
                    <a:bodyPr/>
                    <a:lstStyle/>
                    <a:p>
                      <a:pPr algn="ctr"/>
                      <a:r>
                        <a:rPr lang="en-US" sz="1100" dirty="0"/>
                        <a:t>Residual Risk</a:t>
                      </a:r>
                    </a:p>
                  </a:txBody>
                  <a:tcPr>
                    <a:solidFill>
                      <a:schemeClr val="accent3">
                        <a:lumMod val="20000"/>
                        <a:lumOff val="80000"/>
                      </a:schemeClr>
                    </a:solidFill>
                  </a:tcPr>
                </a:tc>
                <a:extLst>
                  <a:ext uri="{0D108BD9-81ED-4DB2-BD59-A6C34878D82A}">
                    <a16:rowId xmlns:a16="http://schemas.microsoft.com/office/drawing/2014/main" val="230051299"/>
                  </a:ext>
                </a:extLst>
              </a:tr>
            </a:tbl>
          </a:graphicData>
        </a:graphic>
      </p:graphicFrame>
    </p:spTree>
    <p:extLst>
      <p:ext uri="{BB962C8B-B14F-4D97-AF65-F5344CB8AC3E}">
        <p14:creationId xmlns:p14="http://schemas.microsoft.com/office/powerpoint/2010/main" val="42588607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21FD7B-18F4-EEBF-2CA3-FB08D9090F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34310B-3CCC-21FF-7D8D-2CDA1EFE8BB9}"/>
              </a:ext>
            </a:extLst>
          </p:cNvPr>
          <p:cNvSpPr>
            <a:spLocks noGrp="1"/>
          </p:cNvSpPr>
          <p:nvPr>
            <p:ph type="title"/>
          </p:nvPr>
        </p:nvSpPr>
        <p:spPr/>
        <p:txBody>
          <a:bodyPr/>
          <a:lstStyle/>
          <a:p>
            <a:r>
              <a:rPr lang="en-US" dirty="0"/>
              <a:t>Initial Risk Score</a:t>
            </a:r>
          </a:p>
        </p:txBody>
      </p:sp>
      <p:sp>
        <p:nvSpPr>
          <p:cNvPr id="3" name="Slide Number Placeholder 2">
            <a:extLst>
              <a:ext uri="{FF2B5EF4-FFF2-40B4-BE49-F238E27FC236}">
                <a16:creationId xmlns:a16="http://schemas.microsoft.com/office/drawing/2014/main" id="{51571028-456F-99F3-1EC4-4ABFD87973D5}"/>
              </a:ext>
            </a:extLst>
          </p:cNvPr>
          <p:cNvSpPr>
            <a:spLocks noGrp="1"/>
          </p:cNvSpPr>
          <p:nvPr>
            <p:ph type="sldNum" sz="quarter" idx="12"/>
          </p:nvPr>
        </p:nvSpPr>
        <p:spPr/>
        <p:txBody>
          <a:bodyPr/>
          <a:lstStyle/>
          <a:p>
            <a:fld id="{D2DCD6F3-82C8-124E-BF1C-AF322C4001F5}" type="slidenum">
              <a:rPr lang="en-US" smtClean="0"/>
              <a:pPr/>
              <a:t>37</a:t>
            </a:fld>
            <a:endParaRPr lang="en-US" dirty="0"/>
          </a:p>
        </p:txBody>
      </p:sp>
      <p:graphicFrame>
        <p:nvGraphicFramePr>
          <p:cNvPr id="5" name="Table 4">
            <a:extLst>
              <a:ext uri="{FF2B5EF4-FFF2-40B4-BE49-F238E27FC236}">
                <a16:creationId xmlns:a16="http://schemas.microsoft.com/office/drawing/2014/main" id="{EBD49B32-6968-381C-D298-90D38F55566A}"/>
              </a:ext>
            </a:extLst>
          </p:cNvPr>
          <p:cNvGraphicFramePr>
            <a:graphicFrameLocks noGrp="1"/>
          </p:cNvGraphicFramePr>
          <p:nvPr>
            <p:extLst>
              <p:ext uri="{D42A27DB-BD31-4B8C-83A1-F6EECF244321}">
                <p14:modId xmlns:p14="http://schemas.microsoft.com/office/powerpoint/2010/main" val="2944017604"/>
              </p:ext>
            </p:extLst>
          </p:nvPr>
        </p:nvGraphicFramePr>
        <p:xfrm>
          <a:off x="273169" y="642850"/>
          <a:ext cx="8597661" cy="594360"/>
        </p:xfrm>
        <a:graphic>
          <a:graphicData uri="http://schemas.openxmlformats.org/drawingml/2006/table">
            <a:tbl>
              <a:tblPr firstRow="1" bandRow="1">
                <a:tableStyleId>{5C22544A-7EE6-4342-B048-85BDC9FD1C3A}</a:tableStyleId>
              </a:tblPr>
              <a:tblGrid>
                <a:gridCol w="868492">
                  <a:extLst>
                    <a:ext uri="{9D8B030D-6E8A-4147-A177-3AD203B41FA5}">
                      <a16:colId xmlns:a16="http://schemas.microsoft.com/office/drawing/2014/main" val="3094045859"/>
                    </a:ext>
                  </a:extLst>
                </a:gridCol>
                <a:gridCol w="851041">
                  <a:extLst>
                    <a:ext uri="{9D8B030D-6E8A-4147-A177-3AD203B41FA5}">
                      <a16:colId xmlns:a16="http://schemas.microsoft.com/office/drawing/2014/main" val="3649840312"/>
                    </a:ext>
                  </a:extLst>
                </a:gridCol>
                <a:gridCol w="977955">
                  <a:extLst>
                    <a:ext uri="{9D8B030D-6E8A-4147-A177-3AD203B41FA5}">
                      <a16:colId xmlns:a16="http://schemas.microsoft.com/office/drawing/2014/main" val="3055346842"/>
                    </a:ext>
                  </a:extLst>
                </a:gridCol>
                <a:gridCol w="913186">
                  <a:extLst>
                    <a:ext uri="{9D8B030D-6E8A-4147-A177-3AD203B41FA5}">
                      <a16:colId xmlns:a16="http://schemas.microsoft.com/office/drawing/2014/main" val="3289344097"/>
                    </a:ext>
                  </a:extLst>
                </a:gridCol>
                <a:gridCol w="688157">
                  <a:extLst>
                    <a:ext uri="{9D8B030D-6E8A-4147-A177-3AD203B41FA5}">
                      <a16:colId xmlns:a16="http://schemas.microsoft.com/office/drawing/2014/main" val="3000204277"/>
                    </a:ext>
                  </a:extLst>
                </a:gridCol>
                <a:gridCol w="859766">
                  <a:extLst>
                    <a:ext uri="{9D8B030D-6E8A-4147-A177-3AD203B41FA5}">
                      <a16:colId xmlns:a16="http://schemas.microsoft.com/office/drawing/2014/main" val="3941130264"/>
                    </a:ext>
                  </a:extLst>
                </a:gridCol>
                <a:gridCol w="859766">
                  <a:extLst>
                    <a:ext uri="{9D8B030D-6E8A-4147-A177-3AD203B41FA5}">
                      <a16:colId xmlns:a16="http://schemas.microsoft.com/office/drawing/2014/main" val="1593014538"/>
                    </a:ext>
                  </a:extLst>
                </a:gridCol>
                <a:gridCol w="859766">
                  <a:extLst>
                    <a:ext uri="{9D8B030D-6E8A-4147-A177-3AD203B41FA5}">
                      <a16:colId xmlns:a16="http://schemas.microsoft.com/office/drawing/2014/main" val="1953462122"/>
                    </a:ext>
                  </a:extLst>
                </a:gridCol>
                <a:gridCol w="859766">
                  <a:extLst>
                    <a:ext uri="{9D8B030D-6E8A-4147-A177-3AD203B41FA5}">
                      <a16:colId xmlns:a16="http://schemas.microsoft.com/office/drawing/2014/main" val="1934550073"/>
                    </a:ext>
                  </a:extLst>
                </a:gridCol>
                <a:gridCol w="859766">
                  <a:extLst>
                    <a:ext uri="{9D8B030D-6E8A-4147-A177-3AD203B41FA5}">
                      <a16:colId xmlns:a16="http://schemas.microsoft.com/office/drawing/2014/main" val="686863357"/>
                    </a:ext>
                  </a:extLst>
                </a:gridCol>
              </a:tblGrid>
              <a:tr h="445280">
                <a:tc>
                  <a:txBody>
                    <a:bodyPr/>
                    <a:lstStyle/>
                    <a:p>
                      <a:pPr algn="ctr"/>
                      <a:r>
                        <a:rPr lang="en-US" sz="1100" dirty="0"/>
                        <a:t>Risk Owner</a:t>
                      </a:r>
                    </a:p>
                  </a:txBody>
                  <a:tcPr>
                    <a:solidFill>
                      <a:schemeClr val="accent3">
                        <a:lumMod val="20000"/>
                        <a:lumOff val="80000"/>
                      </a:schemeClr>
                    </a:solidFill>
                  </a:tcPr>
                </a:tc>
                <a:tc>
                  <a:txBody>
                    <a:bodyPr/>
                    <a:lstStyle/>
                    <a:p>
                      <a:pPr algn="ctr"/>
                      <a:r>
                        <a:rPr lang="en-US" sz="1100" dirty="0"/>
                        <a:t>Risk Category</a:t>
                      </a:r>
                    </a:p>
                  </a:txBody>
                  <a:tcPr>
                    <a:solidFill>
                      <a:schemeClr val="accent3">
                        <a:lumMod val="20000"/>
                        <a:lumOff val="80000"/>
                      </a:schemeClr>
                    </a:solidFill>
                  </a:tcPr>
                </a:tc>
                <a:tc>
                  <a:txBody>
                    <a:bodyPr/>
                    <a:lstStyle/>
                    <a:p>
                      <a:pPr algn="ctr"/>
                      <a:r>
                        <a:rPr lang="en-US" sz="1100" dirty="0"/>
                        <a:t>Risk Description</a:t>
                      </a:r>
                    </a:p>
                  </a:txBody>
                  <a:tcPr>
                    <a:solidFill>
                      <a:schemeClr val="accent3">
                        <a:lumMod val="20000"/>
                        <a:lumOff val="80000"/>
                      </a:schemeClr>
                    </a:solidFill>
                  </a:tcPr>
                </a:tc>
                <a:tc>
                  <a:txBody>
                    <a:bodyPr/>
                    <a:lstStyle/>
                    <a:p>
                      <a:pPr algn="ctr"/>
                      <a:r>
                        <a:rPr lang="en-US" sz="1100" dirty="0"/>
                        <a:t>Probability Score</a:t>
                      </a:r>
                      <a:br>
                        <a:rPr lang="en-US" sz="1100" dirty="0"/>
                      </a:br>
                      <a:r>
                        <a:rPr lang="en-US" sz="1100" dirty="0"/>
                        <a:t>1-5</a:t>
                      </a:r>
                    </a:p>
                  </a:txBody>
                  <a:tcPr>
                    <a:solidFill>
                      <a:schemeClr val="accent3">
                        <a:lumMod val="20000"/>
                        <a:lumOff val="80000"/>
                      </a:schemeClr>
                    </a:solidFill>
                  </a:tcPr>
                </a:tc>
                <a:tc>
                  <a:txBody>
                    <a:bodyPr/>
                    <a:lstStyle/>
                    <a:p>
                      <a:pPr algn="ctr"/>
                      <a:r>
                        <a:rPr lang="en-US" sz="1100" dirty="0"/>
                        <a:t>Impact Score</a:t>
                      </a:r>
                      <a:br>
                        <a:rPr lang="en-US" sz="1100" dirty="0"/>
                      </a:br>
                      <a:r>
                        <a:rPr lang="en-US" sz="1100" dirty="0"/>
                        <a:t>1-5</a:t>
                      </a:r>
                    </a:p>
                  </a:txBody>
                  <a:tcPr>
                    <a:solidFill>
                      <a:srgbClr val="2F7DC1"/>
                    </a:solidFill>
                  </a:tcPr>
                </a:tc>
                <a:tc>
                  <a:txBody>
                    <a:bodyPr/>
                    <a:lstStyle/>
                    <a:p>
                      <a:pPr algn="ctr"/>
                      <a:r>
                        <a:rPr lang="en-US" sz="1100" dirty="0"/>
                        <a:t>Risk Score</a:t>
                      </a:r>
                    </a:p>
                  </a:txBody>
                  <a:tcPr>
                    <a:solidFill>
                      <a:schemeClr val="accent3">
                        <a:lumMod val="20000"/>
                        <a:lumOff val="80000"/>
                      </a:schemeClr>
                    </a:solidFill>
                  </a:tcPr>
                </a:tc>
                <a:tc>
                  <a:txBody>
                    <a:bodyPr/>
                    <a:lstStyle/>
                    <a:p>
                      <a:pPr algn="ctr"/>
                      <a:r>
                        <a:rPr lang="en-US" sz="1100" dirty="0"/>
                        <a:t>Risk Mitigation Strategies</a:t>
                      </a:r>
                    </a:p>
                  </a:txBody>
                  <a:tcPr>
                    <a:solidFill>
                      <a:schemeClr val="accent3">
                        <a:lumMod val="20000"/>
                        <a:lumOff val="80000"/>
                      </a:schemeClr>
                    </a:solidFill>
                  </a:tcPr>
                </a:tc>
                <a:tc>
                  <a:txBody>
                    <a:bodyPr/>
                    <a:lstStyle/>
                    <a:p>
                      <a:pPr algn="ctr"/>
                      <a:r>
                        <a:rPr lang="en-US" sz="1100" dirty="0"/>
                        <a:t>Mitigation Score</a:t>
                      </a:r>
                      <a:br>
                        <a:rPr lang="en-US" sz="1100" dirty="0"/>
                      </a:br>
                      <a:r>
                        <a:rPr lang="en-US" sz="1100" dirty="0"/>
                        <a:t>1-5</a:t>
                      </a:r>
                    </a:p>
                  </a:txBody>
                  <a:tcPr>
                    <a:solidFill>
                      <a:schemeClr val="accent3">
                        <a:lumMod val="20000"/>
                        <a:lumOff val="80000"/>
                      </a:schemeClr>
                    </a:solidFill>
                  </a:tcPr>
                </a:tc>
                <a:tc>
                  <a:txBody>
                    <a:bodyPr/>
                    <a:lstStyle/>
                    <a:p>
                      <a:pPr algn="ctr"/>
                      <a:r>
                        <a:rPr lang="en-US" sz="1100" dirty="0"/>
                        <a:t>Residual Risk Score</a:t>
                      </a:r>
                    </a:p>
                  </a:txBody>
                  <a:tcPr>
                    <a:solidFill>
                      <a:schemeClr val="accent3">
                        <a:lumMod val="20000"/>
                        <a:lumOff val="80000"/>
                      </a:schemeClr>
                    </a:solidFill>
                  </a:tcPr>
                </a:tc>
                <a:tc>
                  <a:txBody>
                    <a:bodyPr/>
                    <a:lstStyle/>
                    <a:p>
                      <a:pPr algn="ctr"/>
                      <a:r>
                        <a:rPr lang="en-US" sz="1100" dirty="0"/>
                        <a:t>Residual Risk</a:t>
                      </a:r>
                    </a:p>
                  </a:txBody>
                  <a:tcPr>
                    <a:solidFill>
                      <a:schemeClr val="accent3">
                        <a:lumMod val="20000"/>
                        <a:lumOff val="80000"/>
                      </a:schemeClr>
                    </a:solidFill>
                  </a:tcPr>
                </a:tc>
                <a:extLst>
                  <a:ext uri="{0D108BD9-81ED-4DB2-BD59-A6C34878D82A}">
                    <a16:rowId xmlns:a16="http://schemas.microsoft.com/office/drawing/2014/main" val="230051299"/>
                  </a:ext>
                </a:extLst>
              </a:tr>
            </a:tbl>
          </a:graphicData>
        </a:graphic>
      </p:graphicFrame>
      <p:graphicFrame>
        <p:nvGraphicFramePr>
          <p:cNvPr id="8" name="Table 7">
            <a:extLst>
              <a:ext uri="{FF2B5EF4-FFF2-40B4-BE49-F238E27FC236}">
                <a16:creationId xmlns:a16="http://schemas.microsoft.com/office/drawing/2014/main" id="{FA2F82FD-DE6B-BEF7-C513-EA22AA941EEE}"/>
              </a:ext>
            </a:extLst>
          </p:cNvPr>
          <p:cNvGraphicFramePr>
            <a:graphicFrameLocks noGrp="1"/>
          </p:cNvGraphicFramePr>
          <p:nvPr>
            <p:extLst>
              <p:ext uri="{D42A27DB-BD31-4B8C-83A1-F6EECF244321}">
                <p14:modId xmlns:p14="http://schemas.microsoft.com/office/powerpoint/2010/main" val="1022774285"/>
              </p:ext>
            </p:extLst>
          </p:nvPr>
        </p:nvGraphicFramePr>
        <p:xfrm>
          <a:off x="273169" y="1828800"/>
          <a:ext cx="8597662" cy="3200400"/>
        </p:xfrm>
        <a:graphic>
          <a:graphicData uri="http://schemas.openxmlformats.org/drawingml/2006/table">
            <a:tbl>
              <a:tblPr firstRow="1" bandRow="1">
                <a:tableStyleId>{5C22544A-7EE6-4342-B048-85BDC9FD1C3A}</a:tableStyleId>
              </a:tblPr>
              <a:tblGrid>
                <a:gridCol w="1075797">
                  <a:extLst>
                    <a:ext uri="{9D8B030D-6E8A-4147-A177-3AD203B41FA5}">
                      <a16:colId xmlns:a16="http://schemas.microsoft.com/office/drawing/2014/main" val="3094045859"/>
                    </a:ext>
                  </a:extLst>
                </a:gridCol>
                <a:gridCol w="968721">
                  <a:extLst>
                    <a:ext uri="{9D8B030D-6E8A-4147-A177-3AD203B41FA5}">
                      <a16:colId xmlns:a16="http://schemas.microsoft.com/office/drawing/2014/main" val="3649840312"/>
                    </a:ext>
                  </a:extLst>
                </a:gridCol>
                <a:gridCol w="3078178">
                  <a:extLst>
                    <a:ext uri="{9D8B030D-6E8A-4147-A177-3AD203B41FA5}">
                      <a16:colId xmlns:a16="http://schemas.microsoft.com/office/drawing/2014/main" val="3055346842"/>
                    </a:ext>
                  </a:extLst>
                </a:gridCol>
                <a:gridCol w="1131684">
                  <a:extLst>
                    <a:ext uri="{9D8B030D-6E8A-4147-A177-3AD203B41FA5}">
                      <a16:colId xmlns:a16="http://schemas.microsoft.com/office/drawing/2014/main" val="3289344097"/>
                    </a:ext>
                  </a:extLst>
                </a:gridCol>
                <a:gridCol w="1195057">
                  <a:extLst>
                    <a:ext uri="{9D8B030D-6E8A-4147-A177-3AD203B41FA5}">
                      <a16:colId xmlns:a16="http://schemas.microsoft.com/office/drawing/2014/main" val="3000204277"/>
                    </a:ext>
                  </a:extLst>
                </a:gridCol>
                <a:gridCol w="1148225">
                  <a:extLst>
                    <a:ext uri="{9D8B030D-6E8A-4147-A177-3AD203B41FA5}">
                      <a16:colId xmlns:a16="http://schemas.microsoft.com/office/drawing/2014/main" val="3941130264"/>
                    </a:ext>
                  </a:extLst>
                </a:gridCol>
              </a:tblGrid>
              <a:tr h="266122">
                <a:tc>
                  <a:txBody>
                    <a:bodyPr/>
                    <a:lstStyle/>
                    <a:p>
                      <a:pPr algn="ctr"/>
                      <a:r>
                        <a:rPr lang="en-US" sz="1200" dirty="0"/>
                        <a:t>Risk Owner</a:t>
                      </a:r>
                    </a:p>
                  </a:txBody>
                  <a:tcPr>
                    <a:solidFill>
                      <a:srgbClr val="2F7DC1"/>
                    </a:solidFill>
                  </a:tcPr>
                </a:tc>
                <a:tc>
                  <a:txBody>
                    <a:bodyPr/>
                    <a:lstStyle/>
                    <a:p>
                      <a:pPr algn="ctr"/>
                      <a:r>
                        <a:rPr lang="en-US" sz="1200" dirty="0"/>
                        <a:t>Risk Category</a:t>
                      </a:r>
                    </a:p>
                  </a:txBody>
                  <a:tcPr>
                    <a:solidFill>
                      <a:srgbClr val="2F7DC1"/>
                    </a:solidFill>
                  </a:tcPr>
                </a:tc>
                <a:tc>
                  <a:txBody>
                    <a:bodyPr/>
                    <a:lstStyle/>
                    <a:p>
                      <a:pPr algn="ctr"/>
                      <a:r>
                        <a:rPr lang="en-US" sz="1200" dirty="0"/>
                        <a:t>Risk Description</a:t>
                      </a:r>
                    </a:p>
                  </a:txBody>
                  <a:tcPr>
                    <a:solidFill>
                      <a:srgbClr val="2F7DC1"/>
                    </a:solidFill>
                  </a:tcPr>
                </a:tc>
                <a:tc>
                  <a:txBody>
                    <a:bodyPr/>
                    <a:lstStyle/>
                    <a:p>
                      <a:pPr algn="ctr"/>
                      <a:r>
                        <a:rPr lang="en-US" sz="1200" dirty="0"/>
                        <a:t>Probability Score</a:t>
                      </a:r>
                      <a:br>
                        <a:rPr lang="en-US" sz="1200" dirty="0"/>
                      </a:br>
                      <a:r>
                        <a:rPr lang="en-US" sz="1200" dirty="0"/>
                        <a:t>1-5</a:t>
                      </a:r>
                    </a:p>
                  </a:txBody>
                  <a:tcPr>
                    <a:solidFill>
                      <a:srgbClr val="2F7DC1"/>
                    </a:solidFill>
                  </a:tcPr>
                </a:tc>
                <a:tc>
                  <a:txBody>
                    <a:bodyPr/>
                    <a:lstStyle/>
                    <a:p>
                      <a:pPr algn="ctr"/>
                      <a:r>
                        <a:rPr lang="en-US" sz="1200" dirty="0"/>
                        <a:t>Impact Score</a:t>
                      </a:r>
                      <a:br>
                        <a:rPr lang="en-US" sz="1200" dirty="0"/>
                      </a:br>
                      <a:r>
                        <a:rPr lang="en-US" sz="1200" dirty="0"/>
                        <a:t>1-5</a:t>
                      </a:r>
                    </a:p>
                  </a:txBody>
                  <a:tcPr>
                    <a:solidFill>
                      <a:srgbClr val="2F7DC1"/>
                    </a:solidFill>
                  </a:tcPr>
                </a:tc>
                <a:tc>
                  <a:txBody>
                    <a:bodyPr/>
                    <a:lstStyle/>
                    <a:p>
                      <a:pPr algn="ctr"/>
                      <a:r>
                        <a:rPr lang="en-US" sz="1200" dirty="0"/>
                        <a:t>Risk Score</a:t>
                      </a:r>
                    </a:p>
                  </a:txBody>
                  <a:tcPr>
                    <a:solidFill>
                      <a:srgbClr val="2F7DC1"/>
                    </a:solidFill>
                  </a:tcPr>
                </a:tc>
                <a:extLst>
                  <a:ext uri="{0D108BD9-81ED-4DB2-BD59-A6C34878D82A}">
                    <a16:rowId xmlns:a16="http://schemas.microsoft.com/office/drawing/2014/main" val="230051299"/>
                  </a:ext>
                </a:extLst>
              </a:tr>
              <a:tr h="370840">
                <a:tc>
                  <a:txBody>
                    <a:bodyPr/>
                    <a:lstStyle/>
                    <a:p>
                      <a:pPr algn="ctr"/>
                      <a:r>
                        <a:rPr lang="en-US" sz="1200" dirty="0"/>
                        <a:t>RIM</a:t>
                      </a:r>
                      <a:br>
                        <a:rPr lang="en-US" sz="1200" dirty="0"/>
                      </a:br>
                      <a:r>
                        <a:rPr lang="en-US" sz="1200" dirty="0"/>
                        <a:t>Compliance</a:t>
                      </a:r>
                    </a:p>
                  </a:txBody>
                  <a:tcPr>
                    <a:solidFill>
                      <a:schemeClr val="accent2">
                        <a:lumMod val="20000"/>
                        <a:lumOff val="80000"/>
                      </a:schemeClr>
                    </a:solidFill>
                  </a:tcPr>
                </a:tc>
                <a:tc>
                  <a:txBody>
                    <a:bodyPr/>
                    <a:lstStyle/>
                    <a:p>
                      <a:pPr algn="ctr"/>
                      <a:r>
                        <a:rPr lang="en-US" sz="1200" dirty="0"/>
                        <a:t>Regulatory</a:t>
                      </a:r>
                    </a:p>
                  </a:txBody>
                  <a:tcPr>
                    <a:solidFill>
                      <a:schemeClr val="accent2">
                        <a:lumMod val="20000"/>
                        <a:lumOff val="80000"/>
                      </a:schemeClr>
                    </a:solidFill>
                  </a:tcPr>
                </a:tc>
                <a:tc>
                  <a:txBody>
                    <a:bodyPr/>
                    <a:lstStyle/>
                    <a:p>
                      <a:pPr algn="l"/>
                      <a:r>
                        <a:rPr lang="en-US" sz="1200" dirty="0"/>
                        <a:t>The RIM program is not or cannot be monitored or audited by internal, external, or regulatory authorities</a:t>
                      </a:r>
                    </a:p>
                  </a:txBody>
                  <a:tcPr>
                    <a:solidFill>
                      <a:schemeClr val="accent2">
                        <a:lumMod val="20000"/>
                        <a:lumOff val="80000"/>
                      </a:schemeClr>
                    </a:solidFill>
                  </a:tcPr>
                </a:tc>
                <a:tc>
                  <a:txBody>
                    <a:bodyPr/>
                    <a:lstStyle/>
                    <a:p>
                      <a:pPr algn="ctr"/>
                      <a:r>
                        <a:rPr lang="en-US" sz="1200" dirty="0"/>
                        <a:t>3</a:t>
                      </a:r>
                    </a:p>
                  </a:txBody>
                  <a:tcPr>
                    <a:solidFill>
                      <a:schemeClr val="accent2">
                        <a:lumMod val="20000"/>
                        <a:lumOff val="80000"/>
                      </a:schemeClr>
                    </a:solidFill>
                  </a:tcPr>
                </a:tc>
                <a:tc>
                  <a:txBody>
                    <a:bodyPr/>
                    <a:lstStyle/>
                    <a:p>
                      <a:pPr algn="ctr"/>
                      <a:r>
                        <a:rPr lang="en-US" sz="1200" dirty="0"/>
                        <a:t>5</a:t>
                      </a:r>
                    </a:p>
                  </a:txBody>
                  <a:tcPr>
                    <a:solidFill>
                      <a:schemeClr val="accent2">
                        <a:lumMod val="20000"/>
                        <a:lumOff val="80000"/>
                      </a:schemeClr>
                    </a:solidFill>
                  </a:tcPr>
                </a:tc>
                <a:tc>
                  <a:txBody>
                    <a:bodyPr/>
                    <a:lstStyle/>
                    <a:p>
                      <a:pPr algn="ctr"/>
                      <a:r>
                        <a:rPr lang="en-US" sz="1200" dirty="0"/>
                        <a:t>15</a:t>
                      </a:r>
                    </a:p>
                  </a:txBody>
                  <a:tcPr>
                    <a:solidFill>
                      <a:schemeClr val="accent2">
                        <a:lumMod val="20000"/>
                        <a:lumOff val="80000"/>
                      </a:schemeClr>
                    </a:solidFill>
                  </a:tcPr>
                </a:tc>
                <a:extLst>
                  <a:ext uri="{0D108BD9-81ED-4DB2-BD59-A6C34878D82A}">
                    <a16:rowId xmlns:a16="http://schemas.microsoft.com/office/drawing/2014/main" val="3967480356"/>
                  </a:ext>
                </a:extLst>
              </a:tr>
              <a:tr h="370840">
                <a:tc>
                  <a:txBody>
                    <a:bodyPr/>
                    <a:lstStyle/>
                    <a:p>
                      <a:pPr algn="ctr"/>
                      <a:r>
                        <a:rPr lang="en-US" sz="1200" dirty="0"/>
                        <a:t>Legal</a:t>
                      </a:r>
                    </a:p>
                  </a:txBody>
                  <a:tcPr>
                    <a:solidFill>
                      <a:schemeClr val="accent2">
                        <a:lumMod val="20000"/>
                        <a:lumOff val="80000"/>
                      </a:schemeClr>
                    </a:solidFill>
                  </a:tcPr>
                </a:tc>
                <a:tc>
                  <a:txBody>
                    <a:bodyPr/>
                    <a:lstStyle/>
                    <a:p>
                      <a:pPr algn="ctr"/>
                      <a:r>
                        <a:rPr lang="en-US" sz="1200" dirty="0"/>
                        <a:t>Legal</a:t>
                      </a:r>
                    </a:p>
                  </a:txBody>
                  <a:tcPr>
                    <a:solidFill>
                      <a:schemeClr val="accent2">
                        <a:lumMod val="20000"/>
                        <a:lumOff val="80000"/>
                      </a:schemeClr>
                    </a:solidFill>
                  </a:tcPr>
                </a:tc>
                <a:tc>
                  <a:txBody>
                    <a:bodyPr/>
                    <a:lstStyle/>
                    <a:p>
                      <a:pPr algn="l"/>
                      <a:r>
                        <a:rPr lang="en-US" sz="1200" dirty="0"/>
                        <a:t>Information subject to a Litigation Hold is not preserved appropriately</a:t>
                      </a:r>
                    </a:p>
                  </a:txBody>
                  <a:tcPr>
                    <a:solidFill>
                      <a:schemeClr val="accent2">
                        <a:lumMod val="20000"/>
                        <a:lumOff val="80000"/>
                      </a:schemeClr>
                    </a:solidFill>
                  </a:tcPr>
                </a:tc>
                <a:tc>
                  <a:txBody>
                    <a:bodyPr/>
                    <a:lstStyle/>
                    <a:p>
                      <a:pPr algn="ctr"/>
                      <a:r>
                        <a:rPr lang="en-US" sz="1200" dirty="0"/>
                        <a:t>4</a:t>
                      </a:r>
                    </a:p>
                  </a:txBody>
                  <a:tcPr>
                    <a:solidFill>
                      <a:schemeClr val="accent2">
                        <a:lumMod val="20000"/>
                        <a:lumOff val="80000"/>
                      </a:schemeClr>
                    </a:solidFill>
                  </a:tcPr>
                </a:tc>
                <a:tc>
                  <a:txBody>
                    <a:bodyPr/>
                    <a:lstStyle/>
                    <a:p>
                      <a:pPr algn="ctr"/>
                      <a:r>
                        <a:rPr lang="en-US" sz="1200" dirty="0"/>
                        <a:t>5</a:t>
                      </a:r>
                    </a:p>
                  </a:txBody>
                  <a:tcPr>
                    <a:solidFill>
                      <a:schemeClr val="accent2">
                        <a:lumMod val="20000"/>
                        <a:lumOff val="80000"/>
                      </a:schemeClr>
                    </a:solidFill>
                  </a:tcPr>
                </a:tc>
                <a:tc>
                  <a:txBody>
                    <a:bodyPr/>
                    <a:lstStyle/>
                    <a:p>
                      <a:pPr algn="ctr"/>
                      <a:r>
                        <a:rPr lang="en-US" sz="1200" dirty="0"/>
                        <a:t>20</a:t>
                      </a:r>
                    </a:p>
                  </a:txBody>
                  <a:tcPr>
                    <a:solidFill>
                      <a:schemeClr val="accent2">
                        <a:lumMod val="20000"/>
                        <a:lumOff val="80000"/>
                      </a:schemeClr>
                    </a:solidFill>
                  </a:tcPr>
                </a:tc>
                <a:extLst>
                  <a:ext uri="{0D108BD9-81ED-4DB2-BD59-A6C34878D82A}">
                    <a16:rowId xmlns:a16="http://schemas.microsoft.com/office/drawing/2014/main" val="2669258260"/>
                  </a:ext>
                </a:extLst>
              </a:tr>
              <a:tr h="370840">
                <a:tc>
                  <a:txBody>
                    <a:bodyPr/>
                    <a:lstStyle/>
                    <a:p>
                      <a:pPr algn="ctr"/>
                      <a:r>
                        <a:rPr lang="en-US" sz="1200" dirty="0"/>
                        <a:t>IT</a:t>
                      </a:r>
                    </a:p>
                  </a:txBody>
                  <a:tcPr>
                    <a:solidFill>
                      <a:schemeClr val="accent2">
                        <a:lumMod val="20000"/>
                        <a:lumOff val="80000"/>
                      </a:schemeClr>
                    </a:solidFill>
                  </a:tcPr>
                </a:tc>
                <a:tc>
                  <a:txBody>
                    <a:bodyPr/>
                    <a:lstStyle/>
                    <a:p>
                      <a:pPr algn="ctr"/>
                      <a:r>
                        <a:rPr lang="en-US" sz="1200" dirty="0"/>
                        <a:t>Operational</a:t>
                      </a:r>
                    </a:p>
                  </a:txBody>
                  <a:tcPr>
                    <a:solidFill>
                      <a:schemeClr val="accent2">
                        <a:lumMod val="20000"/>
                        <a:lumOff val="80000"/>
                      </a:schemeClr>
                    </a:solidFill>
                  </a:tcPr>
                </a:tc>
                <a:tc>
                  <a:txBody>
                    <a:bodyPr/>
                    <a:lstStyle/>
                    <a:p>
                      <a:pPr algn="l"/>
                      <a:r>
                        <a:rPr lang="en-US" sz="1200" dirty="0"/>
                        <a:t>Information sharing processes and standards are not established or communicated with employees</a:t>
                      </a:r>
                    </a:p>
                  </a:txBody>
                  <a:tcPr>
                    <a:solidFill>
                      <a:schemeClr val="accent2">
                        <a:lumMod val="20000"/>
                        <a:lumOff val="80000"/>
                      </a:schemeClr>
                    </a:solidFill>
                  </a:tcPr>
                </a:tc>
                <a:tc>
                  <a:txBody>
                    <a:bodyPr/>
                    <a:lstStyle/>
                    <a:p>
                      <a:pPr algn="ctr"/>
                      <a:r>
                        <a:rPr lang="en-US" sz="1200" dirty="0"/>
                        <a:t>4</a:t>
                      </a:r>
                    </a:p>
                  </a:txBody>
                  <a:tcPr>
                    <a:solidFill>
                      <a:schemeClr val="accent2">
                        <a:lumMod val="20000"/>
                        <a:lumOff val="80000"/>
                      </a:schemeClr>
                    </a:solidFill>
                  </a:tcPr>
                </a:tc>
                <a:tc>
                  <a:txBody>
                    <a:bodyPr/>
                    <a:lstStyle/>
                    <a:p>
                      <a:pPr algn="ctr"/>
                      <a:r>
                        <a:rPr lang="en-US" sz="1200" dirty="0"/>
                        <a:t>4</a:t>
                      </a:r>
                    </a:p>
                  </a:txBody>
                  <a:tcPr>
                    <a:solidFill>
                      <a:schemeClr val="accent2">
                        <a:lumMod val="20000"/>
                        <a:lumOff val="80000"/>
                      </a:schemeClr>
                    </a:solidFill>
                  </a:tcPr>
                </a:tc>
                <a:tc>
                  <a:txBody>
                    <a:bodyPr/>
                    <a:lstStyle/>
                    <a:p>
                      <a:pPr algn="ctr"/>
                      <a:r>
                        <a:rPr lang="en-US" sz="1200" dirty="0"/>
                        <a:t>16</a:t>
                      </a:r>
                    </a:p>
                  </a:txBody>
                  <a:tcPr>
                    <a:solidFill>
                      <a:schemeClr val="accent2">
                        <a:lumMod val="20000"/>
                        <a:lumOff val="80000"/>
                      </a:schemeClr>
                    </a:solidFill>
                  </a:tcPr>
                </a:tc>
                <a:extLst>
                  <a:ext uri="{0D108BD9-81ED-4DB2-BD59-A6C34878D82A}">
                    <a16:rowId xmlns:a16="http://schemas.microsoft.com/office/drawing/2014/main" val="1936818166"/>
                  </a:ext>
                </a:extLst>
              </a:tr>
              <a:tr h="370840">
                <a:tc>
                  <a:txBody>
                    <a:bodyPr/>
                    <a:lstStyle/>
                    <a:p>
                      <a:pPr algn="ctr"/>
                      <a:r>
                        <a:rPr lang="en-US" sz="1200" dirty="0"/>
                        <a:t>RIM</a:t>
                      </a:r>
                      <a:br>
                        <a:rPr lang="en-US" sz="1200" dirty="0"/>
                      </a:br>
                      <a:r>
                        <a:rPr lang="en-US" sz="1200" dirty="0"/>
                        <a:t>IT</a:t>
                      </a:r>
                    </a:p>
                  </a:txBody>
                  <a:tcPr>
                    <a:solidFill>
                      <a:schemeClr val="accent2">
                        <a:lumMod val="20000"/>
                        <a:lumOff val="80000"/>
                      </a:schemeClr>
                    </a:solidFill>
                  </a:tcPr>
                </a:tc>
                <a:tc>
                  <a:txBody>
                    <a:bodyPr/>
                    <a:lstStyle/>
                    <a:p>
                      <a:pPr algn="ctr"/>
                      <a:r>
                        <a:rPr lang="en-US" sz="1200" dirty="0"/>
                        <a:t>Best Practice</a:t>
                      </a:r>
                    </a:p>
                  </a:txBody>
                  <a:tcPr>
                    <a:solidFill>
                      <a:schemeClr val="accent2">
                        <a:lumMod val="20000"/>
                        <a:lumOff val="80000"/>
                      </a:schemeClr>
                    </a:solidFill>
                  </a:tcPr>
                </a:tc>
                <a:tc>
                  <a:txBody>
                    <a:bodyPr/>
                    <a:lstStyle/>
                    <a:p>
                      <a:pPr algn="l"/>
                      <a:r>
                        <a:rPr lang="en-US" sz="1200" dirty="0"/>
                        <a:t>A RIM software system does not exist or is inadequate to meet the organization’s needs for managing records and information</a:t>
                      </a:r>
                    </a:p>
                  </a:txBody>
                  <a:tcPr>
                    <a:solidFill>
                      <a:schemeClr val="accent2">
                        <a:lumMod val="20000"/>
                        <a:lumOff val="80000"/>
                      </a:schemeClr>
                    </a:solidFill>
                  </a:tcPr>
                </a:tc>
                <a:tc>
                  <a:txBody>
                    <a:bodyPr/>
                    <a:lstStyle/>
                    <a:p>
                      <a:pPr algn="ctr"/>
                      <a:r>
                        <a:rPr lang="en-US" sz="1200" dirty="0"/>
                        <a:t>5</a:t>
                      </a:r>
                    </a:p>
                  </a:txBody>
                  <a:tcPr>
                    <a:solidFill>
                      <a:schemeClr val="accent2">
                        <a:lumMod val="20000"/>
                        <a:lumOff val="80000"/>
                      </a:schemeClr>
                    </a:solidFill>
                  </a:tcPr>
                </a:tc>
                <a:tc>
                  <a:txBody>
                    <a:bodyPr/>
                    <a:lstStyle/>
                    <a:p>
                      <a:pPr algn="ctr"/>
                      <a:r>
                        <a:rPr lang="en-US" sz="1200" dirty="0"/>
                        <a:t>2</a:t>
                      </a:r>
                    </a:p>
                  </a:txBody>
                  <a:tcPr>
                    <a:solidFill>
                      <a:schemeClr val="accent2">
                        <a:lumMod val="20000"/>
                        <a:lumOff val="80000"/>
                      </a:schemeClr>
                    </a:solidFill>
                  </a:tcPr>
                </a:tc>
                <a:tc>
                  <a:txBody>
                    <a:bodyPr/>
                    <a:lstStyle/>
                    <a:p>
                      <a:pPr algn="ctr"/>
                      <a:r>
                        <a:rPr lang="en-US" sz="1200" dirty="0"/>
                        <a:t>10</a:t>
                      </a:r>
                    </a:p>
                  </a:txBody>
                  <a:tcPr>
                    <a:solidFill>
                      <a:schemeClr val="accent2">
                        <a:lumMod val="20000"/>
                        <a:lumOff val="80000"/>
                      </a:schemeClr>
                    </a:solidFill>
                  </a:tcPr>
                </a:tc>
                <a:extLst>
                  <a:ext uri="{0D108BD9-81ED-4DB2-BD59-A6C34878D82A}">
                    <a16:rowId xmlns:a16="http://schemas.microsoft.com/office/drawing/2014/main" val="1053964911"/>
                  </a:ext>
                </a:extLst>
              </a:tr>
            </a:tbl>
          </a:graphicData>
        </a:graphic>
      </p:graphicFrame>
    </p:spTree>
    <p:extLst>
      <p:ext uri="{BB962C8B-B14F-4D97-AF65-F5344CB8AC3E}">
        <p14:creationId xmlns:p14="http://schemas.microsoft.com/office/powerpoint/2010/main" val="36675989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2E9498-EED1-FFC1-AC2F-46917208D9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10EB40-D392-371B-4C76-2E56EDB4720D}"/>
              </a:ext>
            </a:extLst>
          </p:cNvPr>
          <p:cNvSpPr>
            <a:spLocks noGrp="1"/>
          </p:cNvSpPr>
          <p:nvPr>
            <p:ph type="title"/>
          </p:nvPr>
        </p:nvSpPr>
        <p:spPr/>
        <p:txBody>
          <a:bodyPr/>
          <a:lstStyle/>
          <a:p>
            <a:r>
              <a:rPr lang="en-US" dirty="0"/>
              <a:t>Initial Risk Score</a:t>
            </a:r>
          </a:p>
        </p:txBody>
      </p:sp>
      <p:sp>
        <p:nvSpPr>
          <p:cNvPr id="3" name="Slide Number Placeholder 2">
            <a:extLst>
              <a:ext uri="{FF2B5EF4-FFF2-40B4-BE49-F238E27FC236}">
                <a16:creationId xmlns:a16="http://schemas.microsoft.com/office/drawing/2014/main" id="{2685E353-8916-0585-FCDA-884FA8EA500B}"/>
              </a:ext>
            </a:extLst>
          </p:cNvPr>
          <p:cNvSpPr>
            <a:spLocks noGrp="1"/>
          </p:cNvSpPr>
          <p:nvPr>
            <p:ph type="sldNum" sz="quarter" idx="12"/>
          </p:nvPr>
        </p:nvSpPr>
        <p:spPr/>
        <p:txBody>
          <a:bodyPr/>
          <a:lstStyle/>
          <a:p>
            <a:fld id="{D2DCD6F3-82C8-124E-BF1C-AF322C4001F5}" type="slidenum">
              <a:rPr lang="en-US" smtClean="0"/>
              <a:pPr/>
              <a:t>38</a:t>
            </a:fld>
            <a:endParaRPr lang="en-US" dirty="0"/>
          </a:p>
        </p:txBody>
      </p:sp>
      <p:sp>
        <p:nvSpPr>
          <p:cNvPr id="7" name="TextBox 6">
            <a:extLst>
              <a:ext uri="{FF2B5EF4-FFF2-40B4-BE49-F238E27FC236}">
                <a16:creationId xmlns:a16="http://schemas.microsoft.com/office/drawing/2014/main" id="{47E13176-C0B4-BFFE-FC51-27D898104FCA}"/>
              </a:ext>
            </a:extLst>
          </p:cNvPr>
          <p:cNvSpPr txBox="1"/>
          <p:nvPr/>
        </p:nvSpPr>
        <p:spPr>
          <a:xfrm>
            <a:off x="6577342" y="5545997"/>
            <a:ext cx="2109458" cy="523220"/>
          </a:xfrm>
          <a:prstGeom prst="rect">
            <a:avLst/>
          </a:prstGeom>
          <a:noFill/>
        </p:spPr>
        <p:txBody>
          <a:bodyPr wrap="square" rtlCol="0">
            <a:spAutoFit/>
          </a:bodyPr>
          <a:lstStyle/>
          <a:p>
            <a:pPr algn="ctr"/>
            <a:r>
              <a:rPr lang="en-US" sz="1400" i="1" dirty="0"/>
              <a:t>Image created by ChatGPT on 4/24/2025</a:t>
            </a:r>
          </a:p>
        </p:txBody>
      </p:sp>
      <p:pic>
        <p:nvPicPr>
          <p:cNvPr id="11" name="Picture 10" descr="A cartoon of two people&#10;&#10;AI-generated content may be incorrect.">
            <a:extLst>
              <a:ext uri="{FF2B5EF4-FFF2-40B4-BE49-F238E27FC236}">
                <a16:creationId xmlns:a16="http://schemas.microsoft.com/office/drawing/2014/main" id="{75FEDC20-A520-E264-8DC6-08922C59E8F2}"/>
              </a:ext>
            </a:extLst>
          </p:cNvPr>
          <p:cNvPicPr>
            <a:picLocks noChangeAspect="1"/>
          </p:cNvPicPr>
          <p:nvPr/>
        </p:nvPicPr>
        <p:blipFill>
          <a:blip r:embed="rId2"/>
          <a:stretch>
            <a:fillRect/>
          </a:stretch>
        </p:blipFill>
        <p:spPr>
          <a:xfrm>
            <a:off x="2811855" y="788783"/>
            <a:ext cx="3520289" cy="5280434"/>
          </a:xfrm>
          <a:prstGeom prst="rect">
            <a:avLst/>
          </a:prstGeom>
        </p:spPr>
      </p:pic>
    </p:spTree>
    <p:extLst>
      <p:ext uri="{BB962C8B-B14F-4D97-AF65-F5344CB8AC3E}">
        <p14:creationId xmlns:p14="http://schemas.microsoft.com/office/powerpoint/2010/main" val="32777176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443F1F-D3BE-4935-0D9C-ABF43DF9F5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110D89-9D43-19CE-FCDC-E480C505D81D}"/>
              </a:ext>
            </a:extLst>
          </p:cNvPr>
          <p:cNvSpPr>
            <a:spLocks noGrp="1"/>
          </p:cNvSpPr>
          <p:nvPr>
            <p:ph type="title"/>
          </p:nvPr>
        </p:nvSpPr>
        <p:spPr/>
        <p:txBody>
          <a:bodyPr/>
          <a:lstStyle/>
          <a:p>
            <a:r>
              <a:rPr lang="en-US" dirty="0"/>
              <a:t>Risk Mitigation Strategies</a:t>
            </a:r>
          </a:p>
        </p:txBody>
      </p:sp>
      <p:sp>
        <p:nvSpPr>
          <p:cNvPr id="3" name="Slide Number Placeholder 2">
            <a:extLst>
              <a:ext uri="{FF2B5EF4-FFF2-40B4-BE49-F238E27FC236}">
                <a16:creationId xmlns:a16="http://schemas.microsoft.com/office/drawing/2014/main" id="{1FF56EB7-C87C-ACF9-5A9B-74570913F147}"/>
              </a:ext>
            </a:extLst>
          </p:cNvPr>
          <p:cNvSpPr>
            <a:spLocks noGrp="1"/>
          </p:cNvSpPr>
          <p:nvPr>
            <p:ph type="sldNum" sz="quarter" idx="12"/>
          </p:nvPr>
        </p:nvSpPr>
        <p:spPr/>
        <p:txBody>
          <a:bodyPr/>
          <a:lstStyle/>
          <a:p>
            <a:fld id="{D2DCD6F3-82C8-124E-BF1C-AF322C4001F5}" type="slidenum">
              <a:rPr lang="en-US" smtClean="0"/>
              <a:pPr/>
              <a:t>39</a:t>
            </a:fld>
            <a:endParaRPr lang="en-US" dirty="0"/>
          </a:p>
        </p:txBody>
      </p:sp>
      <p:sp>
        <p:nvSpPr>
          <p:cNvPr id="4" name="Text Placeholder 3">
            <a:extLst>
              <a:ext uri="{FF2B5EF4-FFF2-40B4-BE49-F238E27FC236}">
                <a16:creationId xmlns:a16="http://schemas.microsoft.com/office/drawing/2014/main" id="{6A9D06D6-62CE-F995-6673-290AF3FCC9DE}"/>
              </a:ext>
            </a:extLst>
          </p:cNvPr>
          <p:cNvSpPr>
            <a:spLocks noGrp="1"/>
          </p:cNvSpPr>
          <p:nvPr>
            <p:ph type="body" sz="quarter" idx="13"/>
          </p:nvPr>
        </p:nvSpPr>
        <p:spPr>
          <a:xfrm>
            <a:off x="457200" y="1402753"/>
            <a:ext cx="8229600" cy="4515218"/>
          </a:xfrm>
        </p:spPr>
        <p:txBody>
          <a:bodyPr/>
          <a:lstStyle/>
          <a:p>
            <a:r>
              <a:rPr lang="en-US" sz="2400" dirty="0">
                <a:solidFill>
                  <a:schemeClr val="tx1"/>
                </a:solidFill>
              </a:rPr>
              <a:t>Now tell me everything you’re doing to prevent or eliminate your risks – go on!</a:t>
            </a:r>
            <a:br>
              <a:rPr lang="en-US" sz="2400" dirty="0">
                <a:solidFill>
                  <a:schemeClr val="tx1"/>
                </a:solidFill>
              </a:rPr>
            </a:br>
            <a:endParaRPr lang="en-US" sz="2400" dirty="0">
              <a:solidFill>
                <a:schemeClr val="tx1"/>
              </a:solidFill>
            </a:endParaRPr>
          </a:p>
          <a:p>
            <a:r>
              <a:rPr lang="en-US" sz="2400" dirty="0">
                <a:solidFill>
                  <a:schemeClr val="tx1"/>
                </a:solidFill>
              </a:rPr>
              <a:t>Separate each mitigation strategy on separate lines within the cell (</a:t>
            </a:r>
            <a:r>
              <a:rPr lang="en-US" sz="2400" dirty="0" err="1">
                <a:solidFill>
                  <a:schemeClr val="tx1"/>
                </a:solidFill>
              </a:rPr>
              <a:t>Alt+Enter</a:t>
            </a:r>
            <a:r>
              <a:rPr lang="en-US" sz="2400" dirty="0">
                <a:solidFill>
                  <a:schemeClr val="tx1"/>
                </a:solidFill>
              </a:rPr>
              <a:t>)</a:t>
            </a:r>
            <a:br>
              <a:rPr lang="en-US" sz="2400" dirty="0">
                <a:solidFill>
                  <a:schemeClr val="tx1"/>
                </a:solidFill>
              </a:rPr>
            </a:br>
            <a:endParaRPr lang="en-US" sz="2400" dirty="0">
              <a:solidFill>
                <a:schemeClr val="tx1"/>
              </a:solidFill>
            </a:endParaRPr>
          </a:p>
          <a:p>
            <a:r>
              <a:rPr lang="en-US" sz="2400" dirty="0">
                <a:solidFill>
                  <a:schemeClr val="tx1"/>
                </a:solidFill>
              </a:rPr>
              <a:t>List policies, procedures, processes, checks and balances, oversight, training, lines of defense, etc.</a:t>
            </a:r>
            <a:br>
              <a:rPr lang="en-US" sz="2400" dirty="0">
                <a:solidFill>
                  <a:schemeClr val="tx1"/>
                </a:solidFill>
              </a:rPr>
            </a:br>
            <a:endParaRPr lang="en-US" sz="2400" dirty="0">
              <a:solidFill>
                <a:schemeClr val="tx1"/>
              </a:solidFill>
            </a:endParaRPr>
          </a:p>
          <a:p>
            <a:pPr marL="0" indent="0">
              <a:buNone/>
            </a:pPr>
            <a:endParaRPr lang="en-US" dirty="0"/>
          </a:p>
        </p:txBody>
      </p:sp>
      <p:graphicFrame>
        <p:nvGraphicFramePr>
          <p:cNvPr id="5" name="Table 4">
            <a:extLst>
              <a:ext uri="{FF2B5EF4-FFF2-40B4-BE49-F238E27FC236}">
                <a16:creationId xmlns:a16="http://schemas.microsoft.com/office/drawing/2014/main" id="{E899A58B-B755-171A-1474-65E9BD605E03}"/>
              </a:ext>
            </a:extLst>
          </p:cNvPr>
          <p:cNvGraphicFramePr>
            <a:graphicFrameLocks noGrp="1"/>
          </p:cNvGraphicFramePr>
          <p:nvPr>
            <p:extLst>
              <p:ext uri="{D42A27DB-BD31-4B8C-83A1-F6EECF244321}">
                <p14:modId xmlns:p14="http://schemas.microsoft.com/office/powerpoint/2010/main" val="1904315447"/>
              </p:ext>
            </p:extLst>
          </p:nvPr>
        </p:nvGraphicFramePr>
        <p:xfrm>
          <a:off x="273169" y="642850"/>
          <a:ext cx="8597661" cy="594360"/>
        </p:xfrm>
        <a:graphic>
          <a:graphicData uri="http://schemas.openxmlformats.org/drawingml/2006/table">
            <a:tbl>
              <a:tblPr firstRow="1" bandRow="1">
                <a:tableStyleId>{5C22544A-7EE6-4342-B048-85BDC9FD1C3A}</a:tableStyleId>
              </a:tblPr>
              <a:tblGrid>
                <a:gridCol w="868492">
                  <a:extLst>
                    <a:ext uri="{9D8B030D-6E8A-4147-A177-3AD203B41FA5}">
                      <a16:colId xmlns:a16="http://schemas.microsoft.com/office/drawing/2014/main" val="3094045859"/>
                    </a:ext>
                  </a:extLst>
                </a:gridCol>
                <a:gridCol w="851041">
                  <a:extLst>
                    <a:ext uri="{9D8B030D-6E8A-4147-A177-3AD203B41FA5}">
                      <a16:colId xmlns:a16="http://schemas.microsoft.com/office/drawing/2014/main" val="3649840312"/>
                    </a:ext>
                  </a:extLst>
                </a:gridCol>
                <a:gridCol w="977955">
                  <a:extLst>
                    <a:ext uri="{9D8B030D-6E8A-4147-A177-3AD203B41FA5}">
                      <a16:colId xmlns:a16="http://schemas.microsoft.com/office/drawing/2014/main" val="3055346842"/>
                    </a:ext>
                  </a:extLst>
                </a:gridCol>
                <a:gridCol w="922613">
                  <a:extLst>
                    <a:ext uri="{9D8B030D-6E8A-4147-A177-3AD203B41FA5}">
                      <a16:colId xmlns:a16="http://schemas.microsoft.com/office/drawing/2014/main" val="3289344097"/>
                    </a:ext>
                  </a:extLst>
                </a:gridCol>
                <a:gridCol w="678730">
                  <a:extLst>
                    <a:ext uri="{9D8B030D-6E8A-4147-A177-3AD203B41FA5}">
                      <a16:colId xmlns:a16="http://schemas.microsoft.com/office/drawing/2014/main" val="3000204277"/>
                    </a:ext>
                  </a:extLst>
                </a:gridCol>
                <a:gridCol w="859766">
                  <a:extLst>
                    <a:ext uri="{9D8B030D-6E8A-4147-A177-3AD203B41FA5}">
                      <a16:colId xmlns:a16="http://schemas.microsoft.com/office/drawing/2014/main" val="3941130264"/>
                    </a:ext>
                  </a:extLst>
                </a:gridCol>
                <a:gridCol w="859766">
                  <a:extLst>
                    <a:ext uri="{9D8B030D-6E8A-4147-A177-3AD203B41FA5}">
                      <a16:colId xmlns:a16="http://schemas.microsoft.com/office/drawing/2014/main" val="1593014538"/>
                    </a:ext>
                  </a:extLst>
                </a:gridCol>
                <a:gridCol w="859766">
                  <a:extLst>
                    <a:ext uri="{9D8B030D-6E8A-4147-A177-3AD203B41FA5}">
                      <a16:colId xmlns:a16="http://schemas.microsoft.com/office/drawing/2014/main" val="1953462122"/>
                    </a:ext>
                  </a:extLst>
                </a:gridCol>
                <a:gridCol w="859766">
                  <a:extLst>
                    <a:ext uri="{9D8B030D-6E8A-4147-A177-3AD203B41FA5}">
                      <a16:colId xmlns:a16="http://schemas.microsoft.com/office/drawing/2014/main" val="1934550073"/>
                    </a:ext>
                  </a:extLst>
                </a:gridCol>
                <a:gridCol w="859766">
                  <a:extLst>
                    <a:ext uri="{9D8B030D-6E8A-4147-A177-3AD203B41FA5}">
                      <a16:colId xmlns:a16="http://schemas.microsoft.com/office/drawing/2014/main" val="686863357"/>
                    </a:ext>
                  </a:extLst>
                </a:gridCol>
              </a:tblGrid>
              <a:tr h="445280">
                <a:tc>
                  <a:txBody>
                    <a:bodyPr/>
                    <a:lstStyle/>
                    <a:p>
                      <a:pPr algn="ctr"/>
                      <a:r>
                        <a:rPr lang="en-US" sz="1100" dirty="0"/>
                        <a:t>Risk Owner</a:t>
                      </a:r>
                    </a:p>
                  </a:txBody>
                  <a:tcPr>
                    <a:solidFill>
                      <a:schemeClr val="accent3">
                        <a:lumMod val="20000"/>
                        <a:lumOff val="80000"/>
                      </a:schemeClr>
                    </a:solidFill>
                  </a:tcPr>
                </a:tc>
                <a:tc>
                  <a:txBody>
                    <a:bodyPr/>
                    <a:lstStyle/>
                    <a:p>
                      <a:pPr algn="ctr"/>
                      <a:r>
                        <a:rPr lang="en-US" sz="1100" dirty="0"/>
                        <a:t>Risk Category</a:t>
                      </a:r>
                    </a:p>
                  </a:txBody>
                  <a:tcPr>
                    <a:solidFill>
                      <a:schemeClr val="accent3">
                        <a:lumMod val="20000"/>
                        <a:lumOff val="80000"/>
                      </a:schemeClr>
                    </a:solidFill>
                  </a:tcPr>
                </a:tc>
                <a:tc>
                  <a:txBody>
                    <a:bodyPr/>
                    <a:lstStyle/>
                    <a:p>
                      <a:pPr algn="ctr"/>
                      <a:r>
                        <a:rPr lang="en-US" sz="1100" dirty="0"/>
                        <a:t>Risk Description</a:t>
                      </a:r>
                    </a:p>
                  </a:txBody>
                  <a:tcPr>
                    <a:solidFill>
                      <a:schemeClr val="accent3">
                        <a:lumMod val="20000"/>
                        <a:lumOff val="80000"/>
                      </a:schemeClr>
                    </a:solidFill>
                  </a:tcPr>
                </a:tc>
                <a:tc>
                  <a:txBody>
                    <a:bodyPr/>
                    <a:lstStyle/>
                    <a:p>
                      <a:pPr algn="ctr"/>
                      <a:r>
                        <a:rPr lang="en-US" sz="1100" dirty="0"/>
                        <a:t>Probability Score</a:t>
                      </a:r>
                      <a:br>
                        <a:rPr lang="en-US" sz="1100" dirty="0"/>
                      </a:br>
                      <a:r>
                        <a:rPr lang="en-US" sz="1100" dirty="0"/>
                        <a:t>1-5</a:t>
                      </a:r>
                    </a:p>
                  </a:txBody>
                  <a:tcPr>
                    <a:solidFill>
                      <a:schemeClr val="accent3">
                        <a:lumMod val="20000"/>
                        <a:lumOff val="80000"/>
                      </a:schemeClr>
                    </a:solidFill>
                  </a:tcPr>
                </a:tc>
                <a:tc>
                  <a:txBody>
                    <a:bodyPr/>
                    <a:lstStyle/>
                    <a:p>
                      <a:pPr algn="ctr"/>
                      <a:r>
                        <a:rPr lang="en-US" sz="1100" dirty="0"/>
                        <a:t>Impact Score</a:t>
                      </a:r>
                      <a:br>
                        <a:rPr lang="en-US" sz="1100" dirty="0"/>
                      </a:br>
                      <a:r>
                        <a:rPr lang="en-US" sz="1100" dirty="0"/>
                        <a:t>1-5</a:t>
                      </a:r>
                    </a:p>
                  </a:txBody>
                  <a:tcPr>
                    <a:solidFill>
                      <a:schemeClr val="accent3">
                        <a:lumMod val="20000"/>
                        <a:lumOff val="80000"/>
                      </a:schemeClr>
                    </a:solidFill>
                  </a:tcPr>
                </a:tc>
                <a:tc>
                  <a:txBody>
                    <a:bodyPr/>
                    <a:lstStyle/>
                    <a:p>
                      <a:pPr algn="ctr"/>
                      <a:r>
                        <a:rPr lang="en-US" sz="1100" dirty="0"/>
                        <a:t>Risk Score</a:t>
                      </a:r>
                    </a:p>
                  </a:txBody>
                  <a:tcPr>
                    <a:solidFill>
                      <a:schemeClr val="accent3">
                        <a:lumMod val="20000"/>
                        <a:lumOff val="80000"/>
                      </a:schemeClr>
                    </a:solidFill>
                  </a:tcPr>
                </a:tc>
                <a:tc>
                  <a:txBody>
                    <a:bodyPr/>
                    <a:lstStyle/>
                    <a:p>
                      <a:pPr algn="ctr"/>
                      <a:r>
                        <a:rPr lang="en-US" sz="1100" dirty="0"/>
                        <a:t>Risk Mitigation Strategies</a:t>
                      </a:r>
                    </a:p>
                  </a:txBody>
                  <a:tcPr>
                    <a:solidFill>
                      <a:srgbClr val="2F7DC1"/>
                    </a:solidFill>
                  </a:tcPr>
                </a:tc>
                <a:tc>
                  <a:txBody>
                    <a:bodyPr/>
                    <a:lstStyle/>
                    <a:p>
                      <a:pPr algn="ctr"/>
                      <a:r>
                        <a:rPr lang="en-US" sz="1100" dirty="0"/>
                        <a:t>Mitigation Score</a:t>
                      </a:r>
                      <a:br>
                        <a:rPr lang="en-US" sz="1100" dirty="0"/>
                      </a:br>
                      <a:r>
                        <a:rPr lang="en-US" sz="1100" dirty="0"/>
                        <a:t>1-5</a:t>
                      </a:r>
                    </a:p>
                  </a:txBody>
                  <a:tcPr>
                    <a:solidFill>
                      <a:schemeClr val="accent3">
                        <a:lumMod val="20000"/>
                        <a:lumOff val="80000"/>
                      </a:schemeClr>
                    </a:solidFill>
                  </a:tcPr>
                </a:tc>
                <a:tc>
                  <a:txBody>
                    <a:bodyPr/>
                    <a:lstStyle/>
                    <a:p>
                      <a:pPr algn="ctr"/>
                      <a:r>
                        <a:rPr lang="en-US" sz="1100" dirty="0"/>
                        <a:t>Residual Risk Score</a:t>
                      </a:r>
                    </a:p>
                  </a:txBody>
                  <a:tcPr>
                    <a:solidFill>
                      <a:schemeClr val="accent3">
                        <a:lumMod val="20000"/>
                        <a:lumOff val="80000"/>
                      </a:schemeClr>
                    </a:solidFill>
                  </a:tcPr>
                </a:tc>
                <a:tc>
                  <a:txBody>
                    <a:bodyPr/>
                    <a:lstStyle/>
                    <a:p>
                      <a:pPr algn="ctr"/>
                      <a:r>
                        <a:rPr lang="en-US" sz="1100" dirty="0"/>
                        <a:t>Residual Risk</a:t>
                      </a:r>
                    </a:p>
                  </a:txBody>
                  <a:tcPr>
                    <a:solidFill>
                      <a:schemeClr val="accent3">
                        <a:lumMod val="20000"/>
                        <a:lumOff val="80000"/>
                      </a:schemeClr>
                    </a:solidFill>
                  </a:tcPr>
                </a:tc>
                <a:extLst>
                  <a:ext uri="{0D108BD9-81ED-4DB2-BD59-A6C34878D82A}">
                    <a16:rowId xmlns:a16="http://schemas.microsoft.com/office/drawing/2014/main" val="230051299"/>
                  </a:ext>
                </a:extLst>
              </a:tr>
            </a:tbl>
          </a:graphicData>
        </a:graphic>
      </p:graphicFrame>
    </p:spTree>
    <p:extLst>
      <p:ext uri="{BB962C8B-B14F-4D97-AF65-F5344CB8AC3E}">
        <p14:creationId xmlns:p14="http://schemas.microsoft.com/office/powerpoint/2010/main" val="16984520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69408-3F4B-A8A3-F14B-E4A996BA862C}"/>
              </a:ext>
            </a:extLst>
          </p:cNvPr>
          <p:cNvSpPr>
            <a:spLocks noGrp="1"/>
          </p:cNvSpPr>
          <p:nvPr>
            <p:ph type="title"/>
          </p:nvPr>
        </p:nvSpPr>
        <p:spPr/>
        <p:txBody>
          <a:bodyPr/>
          <a:lstStyle/>
          <a:p>
            <a:r>
              <a:rPr lang="en-US" dirty="0"/>
              <a:t>Evaluating Risks</a:t>
            </a:r>
          </a:p>
        </p:txBody>
      </p:sp>
      <p:sp>
        <p:nvSpPr>
          <p:cNvPr id="3" name="Slide Number Placeholder 2">
            <a:extLst>
              <a:ext uri="{FF2B5EF4-FFF2-40B4-BE49-F238E27FC236}">
                <a16:creationId xmlns:a16="http://schemas.microsoft.com/office/drawing/2014/main" id="{EA1EA009-7C93-4A2E-866A-4490CAEAC93A}"/>
              </a:ext>
            </a:extLst>
          </p:cNvPr>
          <p:cNvSpPr>
            <a:spLocks noGrp="1"/>
          </p:cNvSpPr>
          <p:nvPr>
            <p:ph type="sldNum" sz="quarter" idx="12"/>
          </p:nvPr>
        </p:nvSpPr>
        <p:spPr/>
        <p:txBody>
          <a:bodyPr/>
          <a:lstStyle/>
          <a:p>
            <a:fld id="{D2DCD6F3-82C8-124E-BF1C-AF322C4001F5}" type="slidenum">
              <a:rPr lang="en-US" smtClean="0"/>
              <a:pPr/>
              <a:t>4</a:t>
            </a:fld>
            <a:endParaRPr lang="en-US" dirty="0"/>
          </a:p>
        </p:txBody>
      </p:sp>
      <p:sp>
        <p:nvSpPr>
          <p:cNvPr id="4" name="Text Placeholder 3">
            <a:extLst>
              <a:ext uri="{FF2B5EF4-FFF2-40B4-BE49-F238E27FC236}">
                <a16:creationId xmlns:a16="http://schemas.microsoft.com/office/drawing/2014/main" id="{593D9416-17C4-900D-C06C-01A5AD63BF01}"/>
              </a:ext>
            </a:extLst>
          </p:cNvPr>
          <p:cNvSpPr>
            <a:spLocks noGrp="1"/>
          </p:cNvSpPr>
          <p:nvPr>
            <p:ph type="body" sz="quarter" idx="13"/>
          </p:nvPr>
        </p:nvSpPr>
        <p:spPr/>
        <p:txBody>
          <a:bodyPr/>
          <a:lstStyle/>
          <a:p>
            <a:r>
              <a:rPr lang="en-US" dirty="0">
                <a:solidFill>
                  <a:schemeClr val="tx1"/>
                </a:solidFill>
              </a:rPr>
              <a:t>Monday GPT:</a:t>
            </a:r>
            <a:br>
              <a:rPr lang="en-US" sz="2800" dirty="0">
                <a:solidFill>
                  <a:schemeClr val="tx1"/>
                </a:solidFill>
              </a:rPr>
            </a:br>
            <a:br>
              <a:rPr lang="en-US" dirty="0">
                <a:solidFill>
                  <a:schemeClr val="tx1"/>
                </a:solidFill>
              </a:rPr>
            </a:br>
            <a:r>
              <a:rPr lang="en-US" dirty="0">
                <a:solidFill>
                  <a:schemeClr val="tx1"/>
                </a:solidFill>
              </a:rPr>
              <a:t>“Risk assessments. Not exactly the kind of phrase that gets your heart racing—or at least, I hope not. </a:t>
            </a:r>
            <a:r>
              <a:rPr lang="en-US" b="1" dirty="0">
                <a:solidFill>
                  <a:srgbClr val="2F7DC1"/>
                </a:solidFill>
              </a:rPr>
              <a:t>But the truth is, whether we like it or not, they’re the quiet guardians of everything that doesn’t go catastrophically wrong.</a:t>
            </a:r>
            <a:r>
              <a:rPr lang="en-US" dirty="0">
                <a:solidFill>
                  <a:srgbClr val="2F7DC1"/>
                </a:solidFill>
              </a:rPr>
              <a:t> </a:t>
            </a:r>
            <a:r>
              <a:rPr lang="en-US" dirty="0">
                <a:solidFill>
                  <a:schemeClr val="tx1"/>
                </a:solidFill>
              </a:rPr>
              <a:t>Today, I want to take a few minutes to talk about why these evaluations matter—not just as a bureaucratic checkbox, but as </a:t>
            </a:r>
            <a:r>
              <a:rPr lang="en-US" b="1" dirty="0">
                <a:solidFill>
                  <a:srgbClr val="2F7DC1"/>
                </a:solidFill>
              </a:rPr>
              <a:t>a critical tool for foresight, accountability, and making sure none of us ends up as a case study in a ‘what went wrong’ webinar.</a:t>
            </a:r>
            <a:r>
              <a:rPr lang="en-US" dirty="0">
                <a:solidFill>
                  <a:schemeClr val="tx1"/>
                </a:solidFill>
              </a:rPr>
              <a:t>”</a:t>
            </a:r>
          </a:p>
          <a:p>
            <a:endParaRPr lang="en-US" dirty="0">
              <a:solidFill>
                <a:schemeClr val="tx1"/>
              </a:solidFill>
            </a:endParaRPr>
          </a:p>
          <a:p>
            <a:endParaRPr lang="en-US" dirty="0"/>
          </a:p>
        </p:txBody>
      </p:sp>
    </p:spTree>
    <p:extLst>
      <p:ext uri="{BB962C8B-B14F-4D97-AF65-F5344CB8AC3E}">
        <p14:creationId xmlns:p14="http://schemas.microsoft.com/office/powerpoint/2010/main" val="25748129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AE2422-064C-B365-F6EF-7F77B02B56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F5DE01-F238-9B9F-17C4-44F433F6F8F3}"/>
              </a:ext>
            </a:extLst>
          </p:cNvPr>
          <p:cNvSpPr>
            <a:spLocks noGrp="1"/>
          </p:cNvSpPr>
          <p:nvPr>
            <p:ph type="title"/>
          </p:nvPr>
        </p:nvSpPr>
        <p:spPr/>
        <p:txBody>
          <a:bodyPr/>
          <a:lstStyle/>
          <a:p>
            <a:r>
              <a:rPr lang="en-US" dirty="0"/>
              <a:t>Risk Mitigation Strategies</a:t>
            </a:r>
          </a:p>
        </p:txBody>
      </p:sp>
      <p:sp>
        <p:nvSpPr>
          <p:cNvPr id="3" name="Slide Number Placeholder 2">
            <a:extLst>
              <a:ext uri="{FF2B5EF4-FFF2-40B4-BE49-F238E27FC236}">
                <a16:creationId xmlns:a16="http://schemas.microsoft.com/office/drawing/2014/main" id="{4F883C3B-9BF3-DEB0-F389-EA5B81EA77F5}"/>
              </a:ext>
            </a:extLst>
          </p:cNvPr>
          <p:cNvSpPr>
            <a:spLocks noGrp="1"/>
          </p:cNvSpPr>
          <p:nvPr>
            <p:ph type="sldNum" sz="quarter" idx="12"/>
          </p:nvPr>
        </p:nvSpPr>
        <p:spPr/>
        <p:txBody>
          <a:bodyPr/>
          <a:lstStyle/>
          <a:p>
            <a:fld id="{D2DCD6F3-82C8-124E-BF1C-AF322C4001F5}" type="slidenum">
              <a:rPr lang="en-US" smtClean="0"/>
              <a:pPr/>
              <a:t>40</a:t>
            </a:fld>
            <a:endParaRPr lang="en-US" dirty="0"/>
          </a:p>
        </p:txBody>
      </p:sp>
      <p:graphicFrame>
        <p:nvGraphicFramePr>
          <p:cNvPr id="5" name="Table 4">
            <a:extLst>
              <a:ext uri="{FF2B5EF4-FFF2-40B4-BE49-F238E27FC236}">
                <a16:creationId xmlns:a16="http://schemas.microsoft.com/office/drawing/2014/main" id="{1A71E1CE-AC8A-DD14-FBCC-C0AA65398857}"/>
              </a:ext>
            </a:extLst>
          </p:cNvPr>
          <p:cNvGraphicFramePr>
            <a:graphicFrameLocks noGrp="1"/>
          </p:cNvGraphicFramePr>
          <p:nvPr>
            <p:extLst>
              <p:ext uri="{D42A27DB-BD31-4B8C-83A1-F6EECF244321}">
                <p14:modId xmlns:p14="http://schemas.microsoft.com/office/powerpoint/2010/main" val="741595927"/>
              </p:ext>
            </p:extLst>
          </p:nvPr>
        </p:nvGraphicFramePr>
        <p:xfrm>
          <a:off x="273169" y="642850"/>
          <a:ext cx="8597661" cy="594360"/>
        </p:xfrm>
        <a:graphic>
          <a:graphicData uri="http://schemas.openxmlformats.org/drawingml/2006/table">
            <a:tbl>
              <a:tblPr firstRow="1" bandRow="1">
                <a:tableStyleId>{5C22544A-7EE6-4342-B048-85BDC9FD1C3A}</a:tableStyleId>
              </a:tblPr>
              <a:tblGrid>
                <a:gridCol w="868492">
                  <a:extLst>
                    <a:ext uri="{9D8B030D-6E8A-4147-A177-3AD203B41FA5}">
                      <a16:colId xmlns:a16="http://schemas.microsoft.com/office/drawing/2014/main" val="3094045859"/>
                    </a:ext>
                  </a:extLst>
                </a:gridCol>
                <a:gridCol w="851041">
                  <a:extLst>
                    <a:ext uri="{9D8B030D-6E8A-4147-A177-3AD203B41FA5}">
                      <a16:colId xmlns:a16="http://schemas.microsoft.com/office/drawing/2014/main" val="3649840312"/>
                    </a:ext>
                  </a:extLst>
                </a:gridCol>
                <a:gridCol w="977955">
                  <a:extLst>
                    <a:ext uri="{9D8B030D-6E8A-4147-A177-3AD203B41FA5}">
                      <a16:colId xmlns:a16="http://schemas.microsoft.com/office/drawing/2014/main" val="3055346842"/>
                    </a:ext>
                  </a:extLst>
                </a:gridCol>
                <a:gridCol w="913186">
                  <a:extLst>
                    <a:ext uri="{9D8B030D-6E8A-4147-A177-3AD203B41FA5}">
                      <a16:colId xmlns:a16="http://schemas.microsoft.com/office/drawing/2014/main" val="3289344097"/>
                    </a:ext>
                  </a:extLst>
                </a:gridCol>
                <a:gridCol w="688157">
                  <a:extLst>
                    <a:ext uri="{9D8B030D-6E8A-4147-A177-3AD203B41FA5}">
                      <a16:colId xmlns:a16="http://schemas.microsoft.com/office/drawing/2014/main" val="3000204277"/>
                    </a:ext>
                  </a:extLst>
                </a:gridCol>
                <a:gridCol w="859766">
                  <a:extLst>
                    <a:ext uri="{9D8B030D-6E8A-4147-A177-3AD203B41FA5}">
                      <a16:colId xmlns:a16="http://schemas.microsoft.com/office/drawing/2014/main" val="3941130264"/>
                    </a:ext>
                  </a:extLst>
                </a:gridCol>
                <a:gridCol w="859766">
                  <a:extLst>
                    <a:ext uri="{9D8B030D-6E8A-4147-A177-3AD203B41FA5}">
                      <a16:colId xmlns:a16="http://schemas.microsoft.com/office/drawing/2014/main" val="1593014538"/>
                    </a:ext>
                  </a:extLst>
                </a:gridCol>
                <a:gridCol w="859766">
                  <a:extLst>
                    <a:ext uri="{9D8B030D-6E8A-4147-A177-3AD203B41FA5}">
                      <a16:colId xmlns:a16="http://schemas.microsoft.com/office/drawing/2014/main" val="1953462122"/>
                    </a:ext>
                  </a:extLst>
                </a:gridCol>
                <a:gridCol w="859766">
                  <a:extLst>
                    <a:ext uri="{9D8B030D-6E8A-4147-A177-3AD203B41FA5}">
                      <a16:colId xmlns:a16="http://schemas.microsoft.com/office/drawing/2014/main" val="1934550073"/>
                    </a:ext>
                  </a:extLst>
                </a:gridCol>
                <a:gridCol w="859766">
                  <a:extLst>
                    <a:ext uri="{9D8B030D-6E8A-4147-A177-3AD203B41FA5}">
                      <a16:colId xmlns:a16="http://schemas.microsoft.com/office/drawing/2014/main" val="686863357"/>
                    </a:ext>
                  </a:extLst>
                </a:gridCol>
              </a:tblGrid>
              <a:tr h="445280">
                <a:tc>
                  <a:txBody>
                    <a:bodyPr/>
                    <a:lstStyle/>
                    <a:p>
                      <a:pPr algn="ctr"/>
                      <a:r>
                        <a:rPr lang="en-US" sz="1100" dirty="0"/>
                        <a:t>Risk Owner</a:t>
                      </a:r>
                    </a:p>
                  </a:txBody>
                  <a:tcPr>
                    <a:solidFill>
                      <a:schemeClr val="accent3">
                        <a:lumMod val="20000"/>
                        <a:lumOff val="80000"/>
                      </a:schemeClr>
                    </a:solidFill>
                  </a:tcPr>
                </a:tc>
                <a:tc>
                  <a:txBody>
                    <a:bodyPr/>
                    <a:lstStyle/>
                    <a:p>
                      <a:pPr algn="ctr"/>
                      <a:r>
                        <a:rPr lang="en-US" sz="1100" dirty="0"/>
                        <a:t>Risk Category</a:t>
                      </a:r>
                    </a:p>
                  </a:txBody>
                  <a:tcPr>
                    <a:solidFill>
                      <a:schemeClr val="accent3">
                        <a:lumMod val="20000"/>
                        <a:lumOff val="80000"/>
                      </a:schemeClr>
                    </a:solidFill>
                  </a:tcPr>
                </a:tc>
                <a:tc>
                  <a:txBody>
                    <a:bodyPr/>
                    <a:lstStyle/>
                    <a:p>
                      <a:pPr algn="ctr"/>
                      <a:r>
                        <a:rPr lang="en-US" sz="1100" dirty="0"/>
                        <a:t>Risk Description</a:t>
                      </a:r>
                    </a:p>
                  </a:txBody>
                  <a:tcPr>
                    <a:solidFill>
                      <a:schemeClr val="accent3">
                        <a:lumMod val="20000"/>
                        <a:lumOff val="80000"/>
                      </a:schemeClr>
                    </a:solidFill>
                  </a:tcPr>
                </a:tc>
                <a:tc>
                  <a:txBody>
                    <a:bodyPr/>
                    <a:lstStyle/>
                    <a:p>
                      <a:pPr algn="ctr"/>
                      <a:r>
                        <a:rPr lang="en-US" sz="1100" dirty="0"/>
                        <a:t>Probability Score</a:t>
                      </a:r>
                      <a:br>
                        <a:rPr lang="en-US" sz="1100" dirty="0"/>
                      </a:br>
                      <a:r>
                        <a:rPr lang="en-US" sz="1100" dirty="0"/>
                        <a:t>1-5</a:t>
                      </a:r>
                    </a:p>
                  </a:txBody>
                  <a:tcPr>
                    <a:solidFill>
                      <a:schemeClr val="accent3">
                        <a:lumMod val="20000"/>
                        <a:lumOff val="80000"/>
                      </a:schemeClr>
                    </a:solidFill>
                  </a:tcPr>
                </a:tc>
                <a:tc>
                  <a:txBody>
                    <a:bodyPr/>
                    <a:lstStyle/>
                    <a:p>
                      <a:pPr algn="ctr"/>
                      <a:r>
                        <a:rPr lang="en-US" sz="1100" dirty="0"/>
                        <a:t>Impact Score</a:t>
                      </a:r>
                      <a:br>
                        <a:rPr lang="en-US" sz="1100" dirty="0"/>
                      </a:br>
                      <a:r>
                        <a:rPr lang="en-US" sz="1100" dirty="0"/>
                        <a:t>1-5</a:t>
                      </a:r>
                    </a:p>
                  </a:txBody>
                  <a:tcPr>
                    <a:solidFill>
                      <a:schemeClr val="accent3">
                        <a:lumMod val="20000"/>
                        <a:lumOff val="80000"/>
                      </a:schemeClr>
                    </a:solidFill>
                  </a:tcPr>
                </a:tc>
                <a:tc>
                  <a:txBody>
                    <a:bodyPr/>
                    <a:lstStyle/>
                    <a:p>
                      <a:pPr algn="ctr"/>
                      <a:r>
                        <a:rPr lang="en-US" sz="1100" dirty="0"/>
                        <a:t>Risk Score</a:t>
                      </a:r>
                    </a:p>
                  </a:txBody>
                  <a:tcPr>
                    <a:solidFill>
                      <a:schemeClr val="accent3">
                        <a:lumMod val="20000"/>
                        <a:lumOff val="80000"/>
                      </a:schemeClr>
                    </a:solidFill>
                  </a:tcPr>
                </a:tc>
                <a:tc>
                  <a:txBody>
                    <a:bodyPr/>
                    <a:lstStyle/>
                    <a:p>
                      <a:pPr algn="ctr"/>
                      <a:r>
                        <a:rPr lang="en-US" sz="1100" dirty="0"/>
                        <a:t>Risk Mitigation Strategies</a:t>
                      </a:r>
                    </a:p>
                  </a:txBody>
                  <a:tcPr>
                    <a:solidFill>
                      <a:srgbClr val="2F7DC1"/>
                    </a:solidFill>
                  </a:tcPr>
                </a:tc>
                <a:tc>
                  <a:txBody>
                    <a:bodyPr/>
                    <a:lstStyle/>
                    <a:p>
                      <a:pPr algn="ctr"/>
                      <a:r>
                        <a:rPr lang="en-US" sz="1100" dirty="0"/>
                        <a:t>Mitigation Score</a:t>
                      </a:r>
                      <a:br>
                        <a:rPr lang="en-US" sz="1100" dirty="0"/>
                      </a:br>
                      <a:r>
                        <a:rPr lang="en-US" sz="1100" dirty="0"/>
                        <a:t>1-5</a:t>
                      </a:r>
                    </a:p>
                  </a:txBody>
                  <a:tcPr>
                    <a:solidFill>
                      <a:schemeClr val="accent3">
                        <a:lumMod val="20000"/>
                        <a:lumOff val="80000"/>
                      </a:schemeClr>
                    </a:solidFill>
                  </a:tcPr>
                </a:tc>
                <a:tc>
                  <a:txBody>
                    <a:bodyPr/>
                    <a:lstStyle/>
                    <a:p>
                      <a:pPr algn="ctr"/>
                      <a:r>
                        <a:rPr lang="en-US" sz="1100" dirty="0"/>
                        <a:t>Residual Risk Score</a:t>
                      </a:r>
                    </a:p>
                  </a:txBody>
                  <a:tcPr>
                    <a:solidFill>
                      <a:schemeClr val="accent3">
                        <a:lumMod val="20000"/>
                        <a:lumOff val="80000"/>
                      </a:schemeClr>
                    </a:solidFill>
                  </a:tcPr>
                </a:tc>
                <a:tc>
                  <a:txBody>
                    <a:bodyPr/>
                    <a:lstStyle/>
                    <a:p>
                      <a:pPr algn="ctr"/>
                      <a:r>
                        <a:rPr lang="en-US" sz="1100" dirty="0"/>
                        <a:t>Residual Risk</a:t>
                      </a:r>
                    </a:p>
                  </a:txBody>
                  <a:tcPr>
                    <a:solidFill>
                      <a:schemeClr val="accent3">
                        <a:lumMod val="20000"/>
                        <a:lumOff val="80000"/>
                      </a:schemeClr>
                    </a:solidFill>
                  </a:tcPr>
                </a:tc>
                <a:extLst>
                  <a:ext uri="{0D108BD9-81ED-4DB2-BD59-A6C34878D82A}">
                    <a16:rowId xmlns:a16="http://schemas.microsoft.com/office/drawing/2014/main" val="230051299"/>
                  </a:ext>
                </a:extLst>
              </a:tr>
            </a:tbl>
          </a:graphicData>
        </a:graphic>
      </p:graphicFrame>
      <p:graphicFrame>
        <p:nvGraphicFramePr>
          <p:cNvPr id="8" name="Table 7">
            <a:extLst>
              <a:ext uri="{FF2B5EF4-FFF2-40B4-BE49-F238E27FC236}">
                <a16:creationId xmlns:a16="http://schemas.microsoft.com/office/drawing/2014/main" id="{6175C9E6-D882-5CC0-E081-2DFA3BDD4BCC}"/>
              </a:ext>
            </a:extLst>
          </p:cNvPr>
          <p:cNvGraphicFramePr>
            <a:graphicFrameLocks noGrp="1"/>
          </p:cNvGraphicFramePr>
          <p:nvPr>
            <p:extLst>
              <p:ext uri="{D42A27DB-BD31-4B8C-83A1-F6EECF244321}">
                <p14:modId xmlns:p14="http://schemas.microsoft.com/office/powerpoint/2010/main" val="3796340849"/>
              </p:ext>
            </p:extLst>
          </p:nvPr>
        </p:nvGraphicFramePr>
        <p:xfrm>
          <a:off x="273169" y="1645920"/>
          <a:ext cx="8597661" cy="3566160"/>
        </p:xfrm>
        <a:graphic>
          <a:graphicData uri="http://schemas.openxmlformats.org/drawingml/2006/table">
            <a:tbl>
              <a:tblPr firstRow="1" bandRow="1">
                <a:tableStyleId>{5C22544A-7EE6-4342-B048-85BDC9FD1C3A}</a:tableStyleId>
              </a:tblPr>
              <a:tblGrid>
                <a:gridCol w="2895544">
                  <a:extLst>
                    <a:ext uri="{9D8B030D-6E8A-4147-A177-3AD203B41FA5}">
                      <a16:colId xmlns:a16="http://schemas.microsoft.com/office/drawing/2014/main" val="3055346842"/>
                    </a:ext>
                  </a:extLst>
                </a:gridCol>
                <a:gridCol w="1004935">
                  <a:extLst>
                    <a:ext uri="{9D8B030D-6E8A-4147-A177-3AD203B41FA5}">
                      <a16:colId xmlns:a16="http://schemas.microsoft.com/office/drawing/2014/main" val="3289344097"/>
                    </a:ext>
                  </a:extLst>
                </a:gridCol>
                <a:gridCol w="742384">
                  <a:extLst>
                    <a:ext uri="{9D8B030D-6E8A-4147-A177-3AD203B41FA5}">
                      <a16:colId xmlns:a16="http://schemas.microsoft.com/office/drawing/2014/main" val="3000204277"/>
                    </a:ext>
                  </a:extLst>
                </a:gridCol>
                <a:gridCol w="734223">
                  <a:extLst>
                    <a:ext uri="{9D8B030D-6E8A-4147-A177-3AD203B41FA5}">
                      <a16:colId xmlns:a16="http://schemas.microsoft.com/office/drawing/2014/main" val="3941130264"/>
                    </a:ext>
                  </a:extLst>
                </a:gridCol>
                <a:gridCol w="3220575">
                  <a:extLst>
                    <a:ext uri="{9D8B030D-6E8A-4147-A177-3AD203B41FA5}">
                      <a16:colId xmlns:a16="http://schemas.microsoft.com/office/drawing/2014/main" val="1055557462"/>
                    </a:ext>
                  </a:extLst>
                </a:gridCol>
              </a:tblGrid>
              <a:tr h="266122">
                <a:tc>
                  <a:txBody>
                    <a:bodyPr/>
                    <a:lstStyle/>
                    <a:p>
                      <a:pPr algn="ctr"/>
                      <a:r>
                        <a:rPr lang="en-US" sz="1200" dirty="0"/>
                        <a:t>Risk Description</a:t>
                      </a:r>
                    </a:p>
                  </a:txBody>
                  <a:tcPr>
                    <a:solidFill>
                      <a:srgbClr val="2F7DC1"/>
                    </a:solidFill>
                  </a:tcPr>
                </a:tc>
                <a:tc>
                  <a:txBody>
                    <a:bodyPr/>
                    <a:lstStyle/>
                    <a:p>
                      <a:pPr algn="ctr"/>
                      <a:r>
                        <a:rPr lang="en-US" sz="1200" dirty="0"/>
                        <a:t>Probability Score</a:t>
                      </a:r>
                      <a:br>
                        <a:rPr lang="en-US" sz="1200" dirty="0"/>
                      </a:br>
                      <a:r>
                        <a:rPr lang="en-US" sz="1200" dirty="0"/>
                        <a:t>1-5</a:t>
                      </a:r>
                    </a:p>
                  </a:txBody>
                  <a:tcPr>
                    <a:solidFill>
                      <a:srgbClr val="2F7DC1"/>
                    </a:solidFill>
                  </a:tcPr>
                </a:tc>
                <a:tc>
                  <a:txBody>
                    <a:bodyPr/>
                    <a:lstStyle/>
                    <a:p>
                      <a:pPr algn="ctr"/>
                      <a:r>
                        <a:rPr lang="en-US" sz="1200" dirty="0"/>
                        <a:t>Impact Score</a:t>
                      </a:r>
                      <a:br>
                        <a:rPr lang="en-US" sz="1200" dirty="0"/>
                      </a:br>
                      <a:r>
                        <a:rPr lang="en-US" sz="1200" dirty="0"/>
                        <a:t>1-5</a:t>
                      </a:r>
                    </a:p>
                  </a:txBody>
                  <a:tcPr>
                    <a:solidFill>
                      <a:srgbClr val="2F7DC1"/>
                    </a:solidFill>
                  </a:tcPr>
                </a:tc>
                <a:tc>
                  <a:txBody>
                    <a:bodyPr/>
                    <a:lstStyle/>
                    <a:p>
                      <a:pPr algn="ctr"/>
                      <a:r>
                        <a:rPr lang="en-US" sz="1200" dirty="0"/>
                        <a:t>Risk Score</a:t>
                      </a:r>
                    </a:p>
                  </a:txBody>
                  <a:tcPr>
                    <a:solidFill>
                      <a:srgbClr val="2F7DC1"/>
                    </a:solidFill>
                  </a:tcPr>
                </a:tc>
                <a:tc>
                  <a:txBody>
                    <a:bodyPr/>
                    <a:lstStyle/>
                    <a:p>
                      <a:pPr algn="ctr"/>
                      <a:r>
                        <a:rPr lang="en-US" sz="1200" dirty="0"/>
                        <a:t>Risk Mitigation Strategies</a:t>
                      </a:r>
                    </a:p>
                  </a:txBody>
                  <a:tcPr>
                    <a:solidFill>
                      <a:srgbClr val="2F7DC1"/>
                    </a:solidFill>
                  </a:tcPr>
                </a:tc>
                <a:extLst>
                  <a:ext uri="{0D108BD9-81ED-4DB2-BD59-A6C34878D82A}">
                    <a16:rowId xmlns:a16="http://schemas.microsoft.com/office/drawing/2014/main" val="230051299"/>
                  </a:ext>
                </a:extLst>
              </a:tr>
              <a:tr h="370840">
                <a:tc>
                  <a:txBody>
                    <a:bodyPr/>
                    <a:lstStyle/>
                    <a:p>
                      <a:pPr algn="l"/>
                      <a:r>
                        <a:rPr lang="en-US" sz="1200" dirty="0"/>
                        <a:t>The RIM program is not or cannot be monitored or audited by internal, external, or regulatory authorities</a:t>
                      </a:r>
                    </a:p>
                  </a:txBody>
                  <a:tcPr>
                    <a:solidFill>
                      <a:schemeClr val="accent2">
                        <a:lumMod val="20000"/>
                        <a:lumOff val="80000"/>
                      </a:schemeClr>
                    </a:solidFill>
                  </a:tcPr>
                </a:tc>
                <a:tc>
                  <a:txBody>
                    <a:bodyPr/>
                    <a:lstStyle/>
                    <a:p>
                      <a:pPr algn="ctr"/>
                      <a:r>
                        <a:rPr lang="en-US" sz="1200" dirty="0"/>
                        <a:t>3</a:t>
                      </a:r>
                    </a:p>
                  </a:txBody>
                  <a:tcPr>
                    <a:solidFill>
                      <a:schemeClr val="accent2">
                        <a:lumMod val="20000"/>
                        <a:lumOff val="80000"/>
                      </a:schemeClr>
                    </a:solidFill>
                  </a:tcPr>
                </a:tc>
                <a:tc>
                  <a:txBody>
                    <a:bodyPr/>
                    <a:lstStyle/>
                    <a:p>
                      <a:pPr algn="ctr"/>
                      <a:r>
                        <a:rPr lang="en-US" sz="1200" dirty="0"/>
                        <a:t>5</a:t>
                      </a:r>
                    </a:p>
                  </a:txBody>
                  <a:tcPr>
                    <a:solidFill>
                      <a:schemeClr val="accent2">
                        <a:lumMod val="20000"/>
                        <a:lumOff val="80000"/>
                      </a:schemeClr>
                    </a:solidFill>
                  </a:tcPr>
                </a:tc>
                <a:tc>
                  <a:txBody>
                    <a:bodyPr/>
                    <a:lstStyle/>
                    <a:p>
                      <a:pPr algn="ctr"/>
                      <a:r>
                        <a:rPr lang="en-US" sz="1200" dirty="0"/>
                        <a:t>15</a:t>
                      </a:r>
                    </a:p>
                  </a:txBody>
                  <a:tcPr>
                    <a:solidFill>
                      <a:schemeClr val="accent2">
                        <a:lumMod val="20000"/>
                        <a:lumOff val="80000"/>
                      </a:schemeClr>
                    </a:solidFill>
                  </a:tcPr>
                </a:tc>
                <a:tc>
                  <a:txBody>
                    <a:bodyPr/>
                    <a:lstStyle/>
                    <a:p>
                      <a:pPr algn="l"/>
                      <a:r>
                        <a:rPr lang="en-US" sz="1200" dirty="0"/>
                        <a:t>*Annual assessment by Compliance</a:t>
                      </a:r>
                      <a:br>
                        <a:rPr lang="en-US" sz="1200" dirty="0"/>
                      </a:br>
                      <a:r>
                        <a:rPr lang="en-US" sz="1200" dirty="0"/>
                        <a:t>*Program policies and processes establish a review framework</a:t>
                      </a:r>
                    </a:p>
                  </a:txBody>
                  <a:tcPr>
                    <a:solidFill>
                      <a:schemeClr val="accent2">
                        <a:lumMod val="20000"/>
                        <a:lumOff val="80000"/>
                      </a:schemeClr>
                    </a:solidFill>
                  </a:tcPr>
                </a:tc>
                <a:extLst>
                  <a:ext uri="{0D108BD9-81ED-4DB2-BD59-A6C34878D82A}">
                    <a16:rowId xmlns:a16="http://schemas.microsoft.com/office/drawing/2014/main" val="3967480356"/>
                  </a:ext>
                </a:extLst>
              </a:tr>
              <a:tr h="370840">
                <a:tc>
                  <a:txBody>
                    <a:bodyPr/>
                    <a:lstStyle/>
                    <a:p>
                      <a:pPr algn="l"/>
                      <a:r>
                        <a:rPr lang="en-US" sz="1200" dirty="0"/>
                        <a:t>Information subject to a Litigation Hold is not preserved appropriately</a:t>
                      </a:r>
                    </a:p>
                  </a:txBody>
                  <a:tcPr>
                    <a:solidFill>
                      <a:schemeClr val="accent2">
                        <a:lumMod val="20000"/>
                        <a:lumOff val="80000"/>
                      </a:schemeClr>
                    </a:solidFill>
                  </a:tcPr>
                </a:tc>
                <a:tc>
                  <a:txBody>
                    <a:bodyPr/>
                    <a:lstStyle/>
                    <a:p>
                      <a:pPr algn="ctr"/>
                      <a:r>
                        <a:rPr lang="en-US" sz="1200" dirty="0"/>
                        <a:t>4</a:t>
                      </a:r>
                    </a:p>
                  </a:txBody>
                  <a:tcPr>
                    <a:solidFill>
                      <a:schemeClr val="accent2">
                        <a:lumMod val="20000"/>
                        <a:lumOff val="80000"/>
                      </a:schemeClr>
                    </a:solidFill>
                  </a:tcPr>
                </a:tc>
                <a:tc>
                  <a:txBody>
                    <a:bodyPr/>
                    <a:lstStyle/>
                    <a:p>
                      <a:pPr algn="ctr"/>
                      <a:r>
                        <a:rPr lang="en-US" sz="1200" dirty="0"/>
                        <a:t>5</a:t>
                      </a:r>
                    </a:p>
                  </a:txBody>
                  <a:tcPr>
                    <a:solidFill>
                      <a:schemeClr val="accent2">
                        <a:lumMod val="20000"/>
                        <a:lumOff val="80000"/>
                      </a:schemeClr>
                    </a:solidFill>
                  </a:tcPr>
                </a:tc>
                <a:tc>
                  <a:txBody>
                    <a:bodyPr/>
                    <a:lstStyle/>
                    <a:p>
                      <a:pPr algn="ctr"/>
                      <a:r>
                        <a:rPr lang="en-US" sz="1200" dirty="0"/>
                        <a:t>20</a:t>
                      </a:r>
                    </a:p>
                  </a:txBody>
                  <a:tcPr>
                    <a:solidFill>
                      <a:schemeClr val="accent2">
                        <a:lumMod val="20000"/>
                        <a:lumOff val="80000"/>
                      </a:schemeClr>
                    </a:solidFill>
                  </a:tcPr>
                </a:tc>
                <a:tc>
                  <a:txBody>
                    <a:bodyPr/>
                    <a:lstStyle/>
                    <a:p>
                      <a:pPr algn="l"/>
                      <a:r>
                        <a:rPr lang="en-US" sz="1200" dirty="0"/>
                        <a:t>*LH Policy and process is well established</a:t>
                      </a:r>
                      <a:br>
                        <a:rPr lang="en-US" sz="1200" dirty="0"/>
                      </a:br>
                      <a:r>
                        <a:rPr lang="en-US" sz="1200" dirty="0"/>
                        <a:t>*Tone from the top</a:t>
                      </a:r>
                      <a:br>
                        <a:rPr lang="en-US" sz="1200" dirty="0"/>
                      </a:br>
                      <a:r>
                        <a:rPr lang="en-US" sz="1200" dirty="0"/>
                        <a:t>*IT backups are in place</a:t>
                      </a:r>
                    </a:p>
                  </a:txBody>
                  <a:tcPr>
                    <a:solidFill>
                      <a:schemeClr val="accent2">
                        <a:lumMod val="20000"/>
                        <a:lumOff val="80000"/>
                      </a:schemeClr>
                    </a:solidFill>
                  </a:tcPr>
                </a:tc>
                <a:extLst>
                  <a:ext uri="{0D108BD9-81ED-4DB2-BD59-A6C34878D82A}">
                    <a16:rowId xmlns:a16="http://schemas.microsoft.com/office/drawing/2014/main" val="2669258260"/>
                  </a:ext>
                </a:extLst>
              </a:tr>
              <a:tr h="370840">
                <a:tc>
                  <a:txBody>
                    <a:bodyPr/>
                    <a:lstStyle/>
                    <a:p>
                      <a:pPr algn="l"/>
                      <a:r>
                        <a:rPr lang="en-US" sz="1200" dirty="0"/>
                        <a:t>Information sharing processes and standards are not established or communicated with employees</a:t>
                      </a:r>
                    </a:p>
                  </a:txBody>
                  <a:tcPr>
                    <a:solidFill>
                      <a:schemeClr val="accent2">
                        <a:lumMod val="20000"/>
                        <a:lumOff val="80000"/>
                      </a:schemeClr>
                    </a:solidFill>
                  </a:tcPr>
                </a:tc>
                <a:tc>
                  <a:txBody>
                    <a:bodyPr/>
                    <a:lstStyle/>
                    <a:p>
                      <a:pPr algn="ctr"/>
                      <a:r>
                        <a:rPr lang="en-US" sz="1200" dirty="0"/>
                        <a:t>4</a:t>
                      </a:r>
                    </a:p>
                  </a:txBody>
                  <a:tcPr>
                    <a:solidFill>
                      <a:schemeClr val="accent2">
                        <a:lumMod val="20000"/>
                        <a:lumOff val="80000"/>
                      </a:schemeClr>
                    </a:solidFill>
                  </a:tcPr>
                </a:tc>
                <a:tc>
                  <a:txBody>
                    <a:bodyPr/>
                    <a:lstStyle/>
                    <a:p>
                      <a:pPr algn="ctr"/>
                      <a:r>
                        <a:rPr lang="en-US" sz="1200" dirty="0"/>
                        <a:t>4</a:t>
                      </a:r>
                    </a:p>
                  </a:txBody>
                  <a:tcPr>
                    <a:solidFill>
                      <a:schemeClr val="accent2">
                        <a:lumMod val="20000"/>
                        <a:lumOff val="80000"/>
                      </a:schemeClr>
                    </a:solidFill>
                  </a:tcPr>
                </a:tc>
                <a:tc>
                  <a:txBody>
                    <a:bodyPr/>
                    <a:lstStyle/>
                    <a:p>
                      <a:pPr algn="ctr"/>
                      <a:r>
                        <a:rPr lang="en-US" sz="1200" dirty="0"/>
                        <a:t>16</a:t>
                      </a:r>
                    </a:p>
                  </a:txBody>
                  <a:tcPr>
                    <a:solidFill>
                      <a:schemeClr val="accent2">
                        <a:lumMod val="20000"/>
                        <a:lumOff val="80000"/>
                      </a:schemeClr>
                    </a:solidFill>
                  </a:tcPr>
                </a:tc>
                <a:tc>
                  <a:txBody>
                    <a:bodyPr/>
                    <a:lstStyle/>
                    <a:p>
                      <a:pPr algn="l"/>
                      <a:r>
                        <a:rPr lang="en-US" sz="1200" dirty="0"/>
                        <a:t>*Policies and required training are provided to employees</a:t>
                      </a:r>
                      <a:br>
                        <a:rPr lang="en-US" sz="1200" dirty="0"/>
                      </a:br>
                      <a:r>
                        <a:rPr lang="en-US" sz="1200" dirty="0"/>
                        <a:t>*Quarterly reminders sent to employees via email &amp; intranet site</a:t>
                      </a:r>
                    </a:p>
                  </a:txBody>
                  <a:tcPr>
                    <a:solidFill>
                      <a:schemeClr val="accent2">
                        <a:lumMod val="20000"/>
                        <a:lumOff val="80000"/>
                      </a:schemeClr>
                    </a:solidFill>
                  </a:tcPr>
                </a:tc>
                <a:extLst>
                  <a:ext uri="{0D108BD9-81ED-4DB2-BD59-A6C34878D82A}">
                    <a16:rowId xmlns:a16="http://schemas.microsoft.com/office/drawing/2014/main" val="1936818166"/>
                  </a:ext>
                </a:extLst>
              </a:tr>
              <a:tr h="370840">
                <a:tc>
                  <a:txBody>
                    <a:bodyPr/>
                    <a:lstStyle/>
                    <a:p>
                      <a:pPr algn="l"/>
                      <a:r>
                        <a:rPr lang="en-US" sz="1200" dirty="0"/>
                        <a:t>A RIM software system does not exist or is inadequate to meet the organization’s needs for managing records and information</a:t>
                      </a:r>
                    </a:p>
                  </a:txBody>
                  <a:tcPr>
                    <a:solidFill>
                      <a:schemeClr val="accent2">
                        <a:lumMod val="20000"/>
                        <a:lumOff val="80000"/>
                      </a:schemeClr>
                    </a:solidFill>
                  </a:tcPr>
                </a:tc>
                <a:tc>
                  <a:txBody>
                    <a:bodyPr/>
                    <a:lstStyle/>
                    <a:p>
                      <a:pPr algn="ctr"/>
                      <a:r>
                        <a:rPr lang="en-US" sz="1200" dirty="0"/>
                        <a:t>5</a:t>
                      </a:r>
                    </a:p>
                  </a:txBody>
                  <a:tcPr>
                    <a:solidFill>
                      <a:schemeClr val="accent2">
                        <a:lumMod val="20000"/>
                        <a:lumOff val="80000"/>
                      </a:schemeClr>
                    </a:solidFill>
                  </a:tcPr>
                </a:tc>
                <a:tc>
                  <a:txBody>
                    <a:bodyPr/>
                    <a:lstStyle/>
                    <a:p>
                      <a:pPr algn="ctr"/>
                      <a:r>
                        <a:rPr lang="en-US" sz="1200" dirty="0"/>
                        <a:t>2</a:t>
                      </a:r>
                    </a:p>
                  </a:txBody>
                  <a:tcPr>
                    <a:solidFill>
                      <a:schemeClr val="accent2">
                        <a:lumMod val="20000"/>
                        <a:lumOff val="80000"/>
                      </a:schemeClr>
                    </a:solidFill>
                  </a:tcPr>
                </a:tc>
                <a:tc>
                  <a:txBody>
                    <a:bodyPr/>
                    <a:lstStyle/>
                    <a:p>
                      <a:pPr algn="ctr"/>
                      <a:r>
                        <a:rPr lang="en-US" sz="1200" dirty="0"/>
                        <a:t>10</a:t>
                      </a:r>
                    </a:p>
                  </a:txBody>
                  <a:tcPr>
                    <a:solidFill>
                      <a:schemeClr val="accent2">
                        <a:lumMod val="20000"/>
                        <a:lumOff val="80000"/>
                      </a:schemeClr>
                    </a:solidFill>
                  </a:tcPr>
                </a:tc>
                <a:tc>
                  <a:txBody>
                    <a:bodyPr/>
                    <a:lstStyle/>
                    <a:p>
                      <a:pPr algn="l"/>
                      <a:r>
                        <a:rPr lang="en-US" sz="1200" dirty="0"/>
                        <a:t>*In talks with IT to implement a software solution</a:t>
                      </a:r>
                      <a:br>
                        <a:rPr lang="en-US" sz="1200" dirty="0"/>
                      </a:br>
                      <a:r>
                        <a:rPr lang="en-US" sz="1200" dirty="0"/>
                        <a:t>*Purview is currently in use</a:t>
                      </a:r>
                    </a:p>
                  </a:txBody>
                  <a:tcPr>
                    <a:solidFill>
                      <a:schemeClr val="accent2">
                        <a:lumMod val="20000"/>
                        <a:lumOff val="80000"/>
                      </a:schemeClr>
                    </a:solidFill>
                  </a:tcPr>
                </a:tc>
                <a:extLst>
                  <a:ext uri="{0D108BD9-81ED-4DB2-BD59-A6C34878D82A}">
                    <a16:rowId xmlns:a16="http://schemas.microsoft.com/office/drawing/2014/main" val="1053964911"/>
                  </a:ext>
                </a:extLst>
              </a:tr>
            </a:tbl>
          </a:graphicData>
        </a:graphic>
      </p:graphicFrame>
    </p:spTree>
    <p:extLst>
      <p:ext uri="{BB962C8B-B14F-4D97-AF65-F5344CB8AC3E}">
        <p14:creationId xmlns:p14="http://schemas.microsoft.com/office/powerpoint/2010/main" val="7428276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1FC462-D1C1-C46A-4D0B-E5F6E9DC98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B1438E-353F-9E7C-6EAC-7B7C29EABACC}"/>
              </a:ext>
            </a:extLst>
          </p:cNvPr>
          <p:cNvSpPr>
            <a:spLocks noGrp="1"/>
          </p:cNvSpPr>
          <p:nvPr>
            <p:ph type="title"/>
          </p:nvPr>
        </p:nvSpPr>
        <p:spPr/>
        <p:txBody>
          <a:bodyPr/>
          <a:lstStyle/>
          <a:p>
            <a:r>
              <a:rPr lang="en-US" dirty="0"/>
              <a:t>Mitigation Scoring</a:t>
            </a:r>
          </a:p>
        </p:txBody>
      </p:sp>
      <p:sp>
        <p:nvSpPr>
          <p:cNvPr id="3" name="Slide Number Placeholder 2">
            <a:extLst>
              <a:ext uri="{FF2B5EF4-FFF2-40B4-BE49-F238E27FC236}">
                <a16:creationId xmlns:a16="http://schemas.microsoft.com/office/drawing/2014/main" id="{5AF1B716-715C-6539-AF91-EB508B56F5DB}"/>
              </a:ext>
            </a:extLst>
          </p:cNvPr>
          <p:cNvSpPr>
            <a:spLocks noGrp="1"/>
          </p:cNvSpPr>
          <p:nvPr>
            <p:ph type="sldNum" sz="quarter" idx="12"/>
          </p:nvPr>
        </p:nvSpPr>
        <p:spPr/>
        <p:txBody>
          <a:bodyPr/>
          <a:lstStyle/>
          <a:p>
            <a:fld id="{D2DCD6F3-82C8-124E-BF1C-AF322C4001F5}" type="slidenum">
              <a:rPr lang="en-US" smtClean="0"/>
              <a:pPr/>
              <a:t>41</a:t>
            </a:fld>
            <a:endParaRPr lang="en-US" dirty="0"/>
          </a:p>
        </p:txBody>
      </p:sp>
      <p:sp>
        <p:nvSpPr>
          <p:cNvPr id="4" name="Text Placeholder 3">
            <a:extLst>
              <a:ext uri="{FF2B5EF4-FFF2-40B4-BE49-F238E27FC236}">
                <a16:creationId xmlns:a16="http://schemas.microsoft.com/office/drawing/2014/main" id="{DCF6910E-815D-AF38-4908-EBEE48438780}"/>
              </a:ext>
            </a:extLst>
          </p:cNvPr>
          <p:cNvSpPr>
            <a:spLocks noGrp="1"/>
          </p:cNvSpPr>
          <p:nvPr>
            <p:ph type="body" sz="quarter" idx="13"/>
          </p:nvPr>
        </p:nvSpPr>
        <p:spPr>
          <a:xfrm>
            <a:off x="457200" y="1402753"/>
            <a:ext cx="8229600" cy="4515218"/>
          </a:xfrm>
        </p:spPr>
        <p:txBody>
          <a:bodyPr/>
          <a:lstStyle/>
          <a:p>
            <a:r>
              <a:rPr lang="en-US" sz="2400" dirty="0">
                <a:solidFill>
                  <a:schemeClr val="tx1"/>
                </a:solidFill>
              </a:rPr>
              <a:t>Scale 1 – 5 how much the Mitigation Strategies reduce the Risk</a:t>
            </a:r>
            <a:br>
              <a:rPr lang="en-US" sz="2400" dirty="0">
                <a:solidFill>
                  <a:schemeClr val="tx1"/>
                </a:solidFill>
              </a:rPr>
            </a:br>
            <a:br>
              <a:rPr lang="en-US" sz="2400" dirty="0">
                <a:solidFill>
                  <a:schemeClr val="tx1"/>
                </a:solidFill>
              </a:rPr>
            </a:br>
            <a:endParaRPr lang="en-US" sz="2400" dirty="0">
              <a:solidFill>
                <a:schemeClr val="tx1"/>
              </a:solidFill>
            </a:endParaRPr>
          </a:p>
          <a:p>
            <a:pPr marL="0" indent="0">
              <a:buNone/>
            </a:pPr>
            <a:endParaRPr lang="en-US" dirty="0"/>
          </a:p>
        </p:txBody>
      </p:sp>
      <p:graphicFrame>
        <p:nvGraphicFramePr>
          <p:cNvPr id="5" name="Table 4">
            <a:extLst>
              <a:ext uri="{FF2B5EF4-FFF2-40B4-BE49-F238E27FC236}">
                <a16:creationId xmlns:a16="http://schemas.microsoft.com/office/drawing/2014/main" id="{732DE951-3D23-8850-A2D3-A09C6D13DC13}"/>
              </a:ext>
            </a:extLst>
          </p:cNvPr>
          <p:cNvGraphicFramePr>
            <a:graphicFrameLocks noGrp="1"/>
          </p:cNvGraphicFramePr>
          <p:nvPr>
            <p:extLst>
              <p:ext uri="{D42A27DB-BD31-4B8C-83A1-F6EECF244321}">
                <p14:modId xmlns:p14="http://schemas.microsoft.com/office/powerpoint/2010/main" val="552518445"/>
              </p:ext>
            </p:extLst>
          </p:nvPr>
        </p:nvGraphicFramePr>
        <p:xfrm>
          <a:off x="273169" y="642850"/>
          <a:ext cx="8597661" cy="594360"/>
        </p:xfrm>
        <a:graphic>
          <a:graphicData uri="http://schemas.openxmlformats.org/drawingml/2006/table">
            <a:tbl>
              <a:tblPr firstRow="1" bandRow="1">
                <a:tableStyleId>{5C22544A-7EE6-4342-B048-85BDC9FD1C3A}</a:tableStyleId>
              </a:tblPr>
              <a:tblGrid>
                <a:gridCol w="868492">
                  <a:extLst>
                    <a:ext uri="{9D8B030D-6E8A-4147-A177-3AD203B41FA5}">
                      <a16:colId xmlns:a16="http://schemas.microsoft.com/office/drawing/2014/main" val="3094045859"/>
                    </a:ext>
                  </a:extLst>
                </a:gridCol>
                <a:gridCol w="851041">
                  <a:extLst>
                    <a:ext uri="{9D8B030D-6E8A-4147-A177-3AD203B41FA5}">
                      <a16:colId xmlns:a16="http://schemas.microsoft.com/office/drawing/2014/main" val="3649840312"/>
                    </a:ext>
                  </a:extLst>
                </a:gridCol>
                <a:gridCol w="977955">
                  <a:extLst>
                    <a:ext uri="{9D8B030D-6E8A-4147-A177-3AD203B41FA5}">
                      <a16:colId xmlns:a16="http://schemas.microsoft.com/office/drawing/2014/main" val="3055346842"/>
                    </a:ext>
                  </a:extLst>
                </a:gridCol>
                <a:gridCol w="913186">
                  <a:extLst>
                    <a:ext uri="{9D8B030D-6E8A-4147-A177-3AD203B41FA5}">
                      <a16:colId xmlns:a16="http://schemas.microsoft.com/office/drawing/2014/main" val="3289344097"/>
                    </a:ext>
                  </a:extLst>
                </a:gridCol>
                <a:gridCol w="688157">
                  <a:extLst>
                    <a:ext uri="{9D8B030D-6E8A-4147-A177-3AD203B41FA5}">
                      <a16:colId xmlns:a16="http://schemas.microsoft.com/office/drawing/2014/main" val="3000204277"/>
                    </a:ext>
                  </a:extLst>
                </a:gridCol>
                <a:gridCol w="859766">
                  <a:extLst>
                    <a:ext uri="{9D8B030D-6E8A-4147-A177-3AD203B41FA5}">
                      <a16:colId xmlns:a16="http://schemas.microsoft.com/office/drawing/2014/main" val="3941130264"/>
                    </a:ext>
                  </a:extLst>
                </a:gridCol>
                <a:gridCol w="859766">
                  <a:extLst>
                    <a:ext uri="{9D8B030D-6E8A-4147-A177-3AD203B41FA5}">
                      <a16:colId xmlns:a16="http://schemas.microsoft.com/office/drawing/2014/main" val="1593014538"/>
                    </a:ext>
                  </a:extLst>
                </a:gridCol>
                <a:gridCol w="859766">
                  <a:extLst>
                    <a:ext uri="{9D8B030D-6E8A-4147-A177-3AD203B41FA5}">
                      <a16:colId xmlns:a16="http://schemas.microsoft.com/office/drawing/2014/main" val="1953462122"/>
                    </a:ext>
                  </a:extLst>
                </a:gridCol>
                <a:gridCol w="859766">
                  <a:extLst>
                    <a:ext uri="{9D8B030D-6E8A-4147-A177-3AD203B41FA5}">
                      <a16:colId xmlns:a16="http://schemas.microsoft.com/office/drawing/2014/main" val="1934550073"/>
                    </a:ext>
                  </a:extLst>
                </a:gridCol>
                <a:gridCol w="859766">
                  <a:extLst>
                    <a:ext uri="{9D8B030D-6E8A-4147-A177-3AD203B41FA5}">
                      <a16:colId xmlns:a16="http://schemas.microsoft.com/office/drawing/2014/main" val="686863357"/>
                    </a:ext>
                  </a:extLst>
                </a:gridCol>
              </a:tblGrid>
              <a:tr h="445280">
                <a:tc>
                  <a:txBody>
                    <a:bodyPr/>
                    <a:lstStyle/>
                    <a:p>
                      <a:pPr algn="ctr"/>
                      <a:r>
                        <a:rPr lang="en-US" sz="1100" dirty="0"/>
                        <a:t>Risk Owner</a:t>
                      </a:r>
                    </a:p>
                  </a:txBody>
                  <a:tcPr>
                    <a:solidFill>
                      <a:schemeClr val="accent3">
                        <a:lumMod val="20000"/>
                        <a:lumOff val="80000"/>
                      </a:schemeClr>
                    </a:solidFill>
                  </a:tcPr>
                </a:tc>
                <a:tc>
                  <a:txBody>
                    <a:bodyPr/>
                    <a:lstStyle/>
                    <a:p>
                      <a:pPr algn="ctr"/>
                      <a:r>
                        <a:rPr lang="en-US" sz="1100" dirty="0"/>
                        <a:t>Risk Category</a:t>
                      </a:r>
                    </a:p>
                  </a:txBody>
                  <a:tcPr>
                    <a:solidFill>
                      <a:schemeClr val="accent3">
                        <a:lumMod val="20000"/>
                        <a:lumOff val="80000"/>
                      </a:schemeClr>
                    </a:solidFill>
                  </a:tcPr>
                </a:tc>
                <a:tc>
                  <a:txBody>
                    <a:bodyPr/>
                    <a:lstStyle/>
                    <a:p>
                      <a:pPr algn="ctr"/>
                      <a:r>
                        <a:rPr lang="en-US" sz="1100" dirty="0"/>
                        <a:t>Risk Description</a:t>
                      </a:r>
                    </a:p>
                  </a:txBody>
                  <a:tcPr>
                    <a:solidFill>
                      <a:schemeClr val="accent3">
                        <a:lumMod val="20000"/>
                        <a:lumOff val="80000"/>
                      </a:schemeClr>
                    </a:solidFill>
                  </a:tcPr>
                </a:tc>
                <a:tc>
                  <a:txBody>
                    <a:bodyPr/>
                    <a:lstStyle/>
                    <a:p>
                      <a:pPr algn="ctr"/>
                      <a:r>
                        <a:rPr lang="en-US" sz="1100" dirty="0"/>
                        <a:t>Probability Score</a:t>
                      </a:r>
                      <a:br>
                        <a:rPr lang="en-US" sz="1100" dirty="0"/>
                      </a:br>
                      <a:r>
                        <a:rPr lang="en-US" sz="1100" dirty="0"/>
                        <a:t>1-5</a:t>
                      </a:r>
                    </a:p>
                  </a:txBody>
                  <a:tcPr>
                    <a:solidFill>
                      <a:schemeClr val="accent3">
                        <a:lumMod val="20000"/>
                        <a:lumOff val="80000"/>
                      </a:schemeClr>
                    </a:solidFill>
                  </a:tcPr>
                </a:tc>
                <a:tc>
                  <a:txBody>
                    <a:bodyPr/>
                    <a:lstStyle/>
                    <a:p>
                      <a:pPr algn="ctr"/>
                      <a:r>
                        <a:rPr lang="en-US" sz="1100" dirty="0"/>
                        <a:t>Impact Score</a:t>
                      </a:r>
                      <a:br>
                        <a:rPr lang="en-US" sz="1100" dirty="0"/>
                      </a:br>
                      <a:r>
                        <a:rPr lang="en-US" sz="1100" dirty="0"/>
                        <a:t>1-5</a:t>
                      </a:r>
                    </a:p>
                  </a:txBody>
                  <a:tcPr>
                    <a:solidFill>
                      <a:schemeClr val="accent3">
                        <a:lumMod val="20000"/>
                        <a:lumOff val="80000"/>
                      </a:schemeClr>
                    </a:solidFill>
                  </a:tcPr>
                </a:tc>
                <a:tc>
                  <a:txBody>
                    <a:bodyPr/>
                    <a:lstStyle/>
                    <a:p>
                      <a:pPr algn="ctr"/>
                      <a:r>
                        <a:rPr lang="en-US" sz="1100" dirty="0"/>
                        <a:t>Risk Score</a:t>
                      </a:r>
                    </a:p>
                  </a:txBody>
                  <a:tcPr>
                    <a:solidFill>
                      <a:schemeClr val="accent3">
                        <a:lumMod val="20000"/>
                        <a:lumOff val="80000"/>
                      </a:schemeClr>
                    </a:solidFill>
                  </a:tcPr>
                </a:tc>
                <a:tc>
                  <a:txBody>
                    <a:bodyPr/>
                    <a:lstStyle/>
                    <a:p>
                      <a:pPr algn="ctr"/>
                      <a:r>
                        <a:rPr lang="en-US" sz="1100" dirty="0"/>
                        <a:t>Risk Mitigation Strategies</a:t>
                      </a:r>
                    </a:p>
                  </a:txBody>
                  <a:tcPr>
                    <a:solidFill>
                      <a:schemeClr val="accent3">
                        <a:lumMod val="20000"/>
                        <a:lumOff val="80000"/>
                      </a:schemeClr>
                    </a:solidFill>
                  </a:tcPr>
                </a:tc>
                <a:tc>
                  <a:txBody>
                    <a:bodyPr/>
                    <a:lstStyle/>
                    <a:p>
                      <a:pPr algn="ctr"/>
                      <a:r>
                        <a:rPr lang="en-US" sz="1100" dirty="0"/>
                        <a:t>Mitigation Score</a:t>
                      </a:r>
                      <a:br>
                        <a:rPr lang="en-US" sz="1100" dirty="0"/>
                      </a:br>
                      <a:r>
                        <a:rPr lang="en-US" sz="1100" dirty="0"/>
                        <a:t>1-5</a:t>
                      </a:r>
                    </a:p>
                  </a:txBody>
                  <a:tcPr>
                    <a:solidFill>
                      <a:srgbClr val="2F7DC1"/>
                    </a:solidFill>
                  </a:tcPr>
                </a:tc>
                <a:tc>
                  <a:txBody>
                    <a:bodyPr/>
                    <a:lstStyle/>
                    <a:p>
                      <a:pPr algn="ctr"/>
                      <a:r>
                        <a:rPr lang="en-US" sz="1100" dirty="0"/>
                        <a:t>Residual Risk Score</a:t>
                      </a:r>
                    </a:p>
                  </a:txBody>
                  <a:tcPr>
                    <a:solidFill>
                      <a:schemeClr val="accent3">
                        <a:lumMod val="20000"/>
                        <a:lumOff val="80000"/>
                      </a:schemeClr>
                    </a:solidFill>
                  </a:tcPr>
                </a:tc>
                <a:tc>
                  <a:txBody>
                    <a:bodyPr/>
                    <a:lstStyle/>
                    <a:p>
                      <a:pPr algn="ctr"/>
                      <a:r>
                        <a:rPr lang="en-US" sz="1100" dirty="0"/>
                        <a:t>Residual Risk</a:t>
                      </a:r>
                    </a:p>
                  </a:txBody>
                  <a:tcPr>
                    <a:solidFill>
                      <a:schemeClr val="accent3">
                        <a:lumMod val="20000"/>
                        <a:lumOff val="80000"/>
                      </a:schemeClr>
                    </a:solidFill>
                  </a:tcPr>
                </a:tc>
                <a:extLst>
                  <a:ext uri="{0D108BD9-81ED-4DB2-BD59-A6C34878D82A}">
                    <a16:rowId xmlns:a16="http://schemas.microsoft.com/office/drawing/2014/main" val="230051299"/>
                  </a:ext>
                </a:extLst>
              </a:tr>
            </a:tbl>
          </a:graphicData>
        </a:graphic>
      </p:graphicFrame>
      <p:graphicFrame>
        <p:nvGraphicFramePr>
          <p:cNvPr id="6" name="Table 5">
            <a:extLst>
              <a:ext uri="{FF2B5EF4-FFF2-40B4-BE49-F238E27FC236}">
                <a16:creationId xmlns:a16="http://schemas.microsoft.com/office/drawing/2014/main" id="{72BB6A6C-B16C-8F9F-4E17-79F150A0DE98}"/>
              </a:ext>
            </a:extLst>
          </p:cNvPr>
          <p:cNvGraphicFramePr>
            <a:graphicFrameLocks noGrp="1"/>
          </p:cNvGraphicFramePr>
          <p:nvPr>
            <p:extLst>
              <p:ext uri="{D42A27DB-BD31-4B8C-83A1-F6EECF244321}">
                <p14:modId xmlns:p14="http://schemas.microsoft.com/office/powerpoint/2010/main" val="4251610697"/>
              </p:ext>
            </p:extLst>
          </p:nvPr>
        </p:nvGraphicFramePr>
        <p:xfrm>
          <a:off x="457200" y="2733262"/>
          <a:ext cx="6806193" cy="1854200"/>
        </p:xfrm>
        <a:graphic>
          <a:graphicData uri="http://schemas.openxmlformats.org/drawingml/2006/table">
            <a:tbl>
              <a:tblPr firstCol="1" bandRow="1">
                <a:tableStyleId>{5C22544A-7EE6-4342-B048-85BDC9FD1C3A}</a:tableStyleId>
              </a:tblPr>
              <a:tblGrid>
                <a:gridCol w="489709">
                  <a:extLst>
                    <a:ext uri="{9D8B030D-6E8A-4147-A177-3AD203B41FA5}">
                      <a16:colId xmlns:a16="http://schemas.microsoft.com/office/drawing/2014/main" val="375886940"/>
                    </a:ext>
                  </a:extLst>
                </a:gridCol>
                <a:gridCol w="6316484">
                  <a:extLst>
                    <a:ext uri="{9D8B030D-6E8A-4147-A177-3AD203B41FA5}">
                      <a16:colId xmlns:a16="http://schemas.microsoft.com/office/drawing/2014/main" val="1411160845"/>
                    </a:ext>
                  </a:extLst>
                </a:gridCol>
              </a:tblGrid>
              <a:tr h="370840">
                <a:tc>
                  <a:txBody>
                    <a:bodyPr/>
                    <a:lstStyle/>
                    <a:p>
                      <a:pPr algn="ctr"/>
                      <a:r>
                        <a:rPr lang="en-US" dirty="0"/>
                        <a:t>1</a:t>
                      </a:r>
                    </a:p>
                  </a:txBody>
                  <a:tcPr>
                    <a:solidFill>
                      <a:srgbClr val="2F7DC1"/>
                    </a:solidFill>
                  </a:tcPr>
                </a:tc>
                <a:tc>
                  <a:txBody>
                    <a:bodyPr/>
                    <a:lstStyle/>
                    <a:p>
                      <a:r>
                        <a:rPr lang="en-US" dirty="0"/>
                        <a:t>Minor impact</a:t>
                      </a:r>
                    </a:p>
                  </a:txBody>
                  <a:tcPr/>
                </a:tc>
                <a:extLst>
                  <a:ext uri="{0D108BD9-81ED-4DB2-BD59-A6C34878D82A}">
                    <a16:rowId xmlns:a16="http://schemas.microsoft.com/office/drawing/2014/main" val="1449495096"/>
                  </a:ext>
                </a:extLst>
              </a:tr>
              <a:tr h="370840">
                <a:tc>
                  <a:txBody>
                    <a:bodyPr/>
                    <a:lstStyle/>
                    <a:p>
                      <a:pPr algn="ctr"/>
                      <a:r>
                        <a:rPr lang="en-US" dirty="0"/>
                        <a:t>2</a:t>
                      </a:r>
                    </a:p>
                  </a:txBody>
                  <a:tcPr>
                    <a:solidFill>
                      <a:srgbClr val="2F7DC1"/>
                    </a:solidFill>
                  </a:tcPr>
                </a:tc>
                <a:tc>
                  <a:txBody>
                    <a:bodyPr/>
                    <a:lstStyle/>
                    <a:p>
                      <a:r>
                        <a:rPr lang="en-US" dirty="0"/>
                        <a:t>Low impact</a:t>
                      </a:r>
                    </a:p>
                  </a:txBody>
                  <a:tcPr/>
                </a:tc>
                <a:extLst>
                  <a:ext uri="{0D108BD9-81ED-4DB2-BD59-A6C34878D82A}">
                    <a16:rowId xmlns:a16="http://schemas.microsoft.com/office/drawing/2014/main" val="138718216"/>
                  </a:ext>
                </a:extLst>
              </a:tr>
              <a:tr h="370840">
                <a:tc>
                  <a:txBody>
                    <a:bodyPr/>
                    <a:lstStyle/>
                    <a:p>
                      <a:pPr algn="ctr"/>
                      <a:r>
                        <a:rPr lang="en-US" dirty="0"/>
                        <a:t>3</a:t>
                      </a:r>
                    </a:p>
                  </a:txBody>
                  <a:tcPr>
                    <a:solidFill>
                      <a:srgbClr val="2F7DC1"/>
                    </a:solidFill>
                  </a:tcPr>
                </a:tc>
                <a:tc>
                  <a:txBody>
                    <a:bodyPr/>
                    <a:lstStyle/>
                    <a:p>
                      <a:r>
                        <a:rPr lang="en-US" dirty="0"/>
                        <a:t>Moderate impact</a:t>
                      </a:r>
                    </a:p>
                  </a:txBody>
                  <a:tcPr/>
                </a:tc>
                <a:extLst>
                  <a:ext uri="{0D108BD9-81ED-4DB2-BD59-A6C34878D82A}">
                    <a16:rowId xmlns:a16="http://schemas.microsoft.com/office/drawing/2014/main" val="2661897499"/>
                  </a:ext>
                </a:extLst>
              </a:tr>
              <a:tr h="370840">
                <a:tc>
                  <a:txBody>
                    <a:bodyPr/>
                    <a:lstStyle/>
                    <a:p>
                      <a:pPr algn="ctr"/>
                      <a:r>
                        <a:rPr lang="en-US" dirty="0"/>
                        <a:t>4</a:t>
                      </a:r>
                    </a:p>
                  </a:txBody>
                  <a:tcPr>
                    <a:solidFill>
                      <a:srgbClr val="2F7DC1"/>
                    </a:solidFill>
                  </a:tcPr>
                </a:tc>
                <a:tc>
                  <a:txBody>
                    <a:bodyPr/>
                    <a:lstStyle/>
                    <a:p>
                      <a:r>
                        <a:rPr lang="en-US" dirty="0"/>
                        <a:t>High impact</a:t>
                      </a:r>
                    </a:p>
                  </a:txBody>
                  <a:tcPr/>
                </a:tc>
                <a:extLst>
                  <a:ext uri="{0D108BD9-81ED-4DB2-BD59-A6C34878D82A}">
                    <a16:rowId xmlns:a16="http://schemas.microsoft.com/office/drawing/2014/main" val="1411014989"/>
                  </a:ext>
                </a:extLst>
              </a:tr>
              <a:tr h="370840">
                <a:tc>
                  <a:txBody>
                    <a:bodyPr/>
                    <a:lstStyle/>
                    <a:p>
                      <a:pPr algn="ctr"/>
                      <a:r>
                        <a:rPr lang="en-US" dirty="0"/>
                        <a:t>5</a:t>
                      </a:r>
                    </a:p>
                  </a:txBody>
                  <a:tcPr>
                    <a:solidFill>
                      <a:srgbClr val="2F7DC1"/>
                    </a:solidFill>
                  </a:tcPr>
                </a:tc>
                <a:tc>
                  <a:txBody>
                    <a:bodyPr/>
                    <a:lstStyle/>
                    <a:p>
                      <a:r>
                        <a:rPr lang="en-US" dirty="0"/>
                        <a:t>Major impact</a:t>
                      </a:r>
                    </a:p>
                  </a:txBody>
                  <a:tcPr/>
                </a:tc>
                <a:extLst>
                  <a:ext uri="{0D108BD9-81ED-4DB2-BD59-A6C34878D82A}">
                    <a16:rowId xmlns:a16="http://schemas.microsoft.com/office/drawing/2014/main" val="229698271"/>
                  </a:ext>
                </a:extLst>
              </a:tr>
            </a:tbl>
          </a:graphicData>
        </a:graphic>
      </p:graphicFrame>
    </p:spTree>
    <p:extLst>
      <p:ext uri="{BB962C8B-B14F-4D97-AF65-F5344CB8AC3E}">
        <p14:creationId xmlns:p14="http://schemas.microsoft.com/office/powerpoint/2010/main" val="10530929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FEBFCD-8EAC-45F4-005D-7EF57D9CEA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B592FE-6D07-5CF6-9E80-D11755F7CD7E}"/>
              </a:ext>
            </a:extLst>
          </p:cNvPr>
          <p:cNvSpPr>
            <a:spLocks noGrp="1"/>
          </p:cNvSpPr>
          <p:nvPr>
            <p:ph type="title"/>
          </p:nvPr>
        </p:nvSpPr>
        <p:spPr/>
        <p:txBody>
          <a:bodyPr/>
          <a:lstStyle/>
          <a:p>
            <a:r>
              <a:rPr lang="en-US" dirty="0"/>
              <a:t>Residual Risk Score</a:t>
            </a:r>
          </a:p>
        </p:txBody>
      </p:sp>
      <p:sp>
        <p:nvSpPr>
          <p:cNvPr id="3" name="Slide Number Placeholder 2">
            <a:extLst>
              <a:ext uri="{FF2B5EF4-FFF2-40B4-BE49-F238E27FC236}">
                <a16:creationId xmlns:a16="http://schemas.microsoft.com/office/drawing/2014/main" id="{327B383A-900A-8B33-488D-C0CE4B44E411}"/>
              </a:ext>
            </a:extLst>
          </p:cNvPr>
          <p:cNvSpPr>
            <a:spLocks noGrp="1"/>
          </p:cNvSpPr>
          <p:nvPr>
            <p:ph type="sldNum" sz="quarter" idx="12"/>
          </p:nvPr>
        </p:nvSpPr>
        <p:spPr/>
        <p:txBody>
          <a:bodyPr/>
          <a:lstStyle/>
          <a:p>
            <a:fld id="{D2DCD6F3-82C8-124E-BF1C-AF322C4001F5}" type="slidenum">
              <a:rPr lang="en-US" smtClean="0"/>
              <a:pPr/>
              <a:t>42</a:t>
            </a:fld>
            <a:endParaRPr lang="en-US" dirty="0"/>
          </a:p>
        </p:txBody>
      </p:sp>
      <p:sp>
        <p:nvSpPr>
          <p:cNvPr id="4" name="Text Placeholder 3">
            <a:extLst>
              <a:ext uri="{FF2B5EF4-FFF2-40B4-BE49-F238E27FC236}">
                <a16:creationId xmlns:a16="http://schemas.microsoft.com/office/drawing/2014/main" id="{705EE3FB-8390-2639-474A-D351328C7151}"/>
              </a:ext>
            </a:extLst>
          </p:cNvPr>
          <p:cNvSpPr>
            <a:spLocks noGrp="1"/>
          </p:cNvSpPr>
          <p:nvPr>
            <p:ph type="body" sz="quarter" idx="13"/>
          </p:nvPr>
        </p:nvSpPr>
        <p:spPr>
          <a:xfrm>
            <a:off x="457200" y="1402753"/>
            <a:ext cx="8229600" cy="4515218"/>
          </a:xfrm>
        </p:spPr>
        <p:txBody>
          <a:bodyPr/>
          <a:lstStyle/>
          <a:p>
            <a:r>
              <a:rPr lang="en-US" sz="2400" dirty="0">
                <a:solidFill>
                  <a:schemeClr val="tx1"/>
                </a:solidFill>
              </a:rPr>
              <a:t>Risk Score minus the Mitigation Score</a:t>
            </a:r>
            <a:br>
              <a:rPr lang="en-US" sz="2400" dirty="0">
                <a:solidFill>
                  <a:schemeClr val="tx1"/>
                </a:solidFill>
              </a:rPr>
            </a:br>
            <a:endParaRPr lang="en-US" sz="2400" dirty="0">
              <a:solidFill>
                <a:schemeClr val="tx1"/>
              </a:solidFill>
            </a:endParaRPr>
          </a:p>
          <a:p>
            <a:r>
              <a:rPr lang="en-US" sz="2400" dirty="0">
                <a:solidFill>
                  <a:schemeClr val="tx1"/>
                </a:solidFill>
              </a:rPr>
              <a:t>This is your final score</a:t>
            </a:r>
          </a:p>
          <a:p>
            <a:pPr lvl="1"/>
            <a:r>
              <a:rPr lang="en-US" sz="2000" b="1" dirty="0"/>
              <a:t>Note: </a:t>
            </a:r>
            <a:r>
              <a:rPr lang="en-US" sz="2000" dirty="0"/>
              <a:t>Evaluate further if score is now 0</a:t>
            </a:r>
            <a:br>
              <a:rPr lang="en-US" sz="2400" dirty="0">
                <a:solidFill>
                  <a:schemeClr val="tx1"/>
                </a:solidFill>
              </a:rPr>
            </a:br>
            <a:endParaRPr lang="en-US" sz="2400" dirty="0">
              <a:solidFill>
                <a:schemeClr val="tx1"/>
              </a:solidFill>
            </a:endParaRPr>
          </a:p>
          <a:p>
            <a:r>
              <a:rPr lang="en-US" sz="2400" b="1" dirty="0">
                <a:solidFill>
                  <a:schemeClr val="tx1"/>
                </a:solidFill>
              </a:rPr>
              <a:t>Remember: </a:t>
            </a:r>
            <a:r>
              <a:rPr lang="en-US" sz="2400" dirty="0">
                <a:solidFill>
                  <a:schemeClr val="tx1"/>
                </a:solidFill>
              </a:rPr>
              <a:t>Residual risk is an informed, strategic decision</a:t>
            </a:r>
          </a:p>
          <a:p>
            <a:pPr lvl="1"/>
            <a:r>
              <a:rPr lang="en-US" sz="2000" dirty="0"/>
              <a:t>Some risks are inherently going to be higher</a:t>
            </a:r>
          </a:p>
          <a:p>
            <a:pPr lvl="1"/>
            <a:r>
              <a:rPr lang="en-US" sz="2000" dirty="0">
                <a:solidFill>
                  <a:schemeClr val="tx1"/>
                </a:solidFill>
              </a:rPr>
              <a:t>High residual risk</a:t>
            </a:r>
            <a:r>
              <a:rPr lang="en-US" sz="2000" dirty="0"/>
              <a:t> score does NOT equal a failure to mitigate</a:t>
            </a:r>
            <a:br>
              <a:rPr lang="en-US" sz="2000" dirty="0">
                <a:solidFill>
                  <a:schemeClr val="tx1"/>
                </a:solidFill>
              </a:rPr>
            </a:br>
            <a:endParaRPr lang="en-US" sz="2000" dirty="0">
              <a:solidFill>
                <a:schemeClr val="tx1"/>
              </a:solidFill>
            </a:endParaRPr>
          </a:p>
          <a:p>
            <a:pPr marL="0" indent="0">
              <a:buNone/>
            </a:pPr>
            <a:endParaRPr lang="en-US" dirty="0"/>
          </a:p>
        </p:txBody>
      </p:sp>
      <p:graphicFrame>
        <p:nvGraphicFramePr>
          <p:cNvPr id="5" name="Table 4">
            <a:extLst>
              <a:ext uri="{FF2B5EF4-FFF2-40B4-BE49-F238E27FC236}">
                <a16:creationId xmlns:a16="http://schemas.microsoft.com/office/drawing/2014/main" id="{A75D746E-FF0E-8CDC-F892-2F3D2C0589FC}"/>
              </a:ext>
            </a:extLst>
          </p:cNvPr>
          <p:cNvGraphicFramePr>
            <a:graphicFrameLocks noGrp="1"/>
          </p:cNvGraphicFramePr>
          <p:nvPr>
            <p:extLst>
              <p:ext uri="{D42A27DB-BD31-4B8C-83A1-F6EECF244321}">
                <p14:modId xmlns:p14="http://schemas.microsoft.com/office/powerpoint/2010/main" val="3643805219"/>
              </p:ext>
            </p:extLst>
          </p:nvPr>
        </p:nvGraphicFramePr>
        <p:xfrm>
          <a:off x="273169" y="642850"/>
          <a:ext cx="8597661" cy="594360"/>
        </p:xfrm>
        <a:graphic>
          <a:graphicData uri="http://schemas.openxmlformats.org/drawingml/2006/table">
            <a:tbl>
              <a:tblPr firstRow="1" bandRow="1">
                <a:tableStyleId>{5C22544A-7EE6-4342-B048-85BDC9FD1C3A}</a:tableStyleId>
              </a:tblPr>
              <a:tblGrid>
                <a:gridCol w="868492">
                  <a:extLst>
                    <a:ext uri="{9D8B030D-6E8A-4147-A177-3AD203B41FA5}">
                      <a16:colId xmlns:a16="http://schemas.microsoft.com/office/drawing/2014/main" val="3094045859"/>
                    </a:ext>
                  </a:extLst>
                </a:gridCol>
                <a:gridCol w="851041">
                  <a:extLst>
                    <a:ext uri="{9D8B030D-6E8A-4147-A177-3AD203B41FA5}">
                      <a16:colId xmlns:a16="http://schemas.microsoft.com/office/drawing/2014/main" val="3649840312"/>
                    </a:ext>
                  </a:extLst>
                </a:gridCol>
                <a:gridCol w="977955">
                  <a:extLst>
                    <a:ext uri="{9D8B030D-6E8A-4147-A177-3AD203B41FA5}">
                      <a16:colId xmlns:a16="http://schemas.microsoft.com/office/drawing/2014/main" val="3055346842"/>
                    </a:ext>
                  </a:extLst>
                </a:gridCol>
                <a:gridCol w="922613">
                  <a:extLst>
                    <a:ext uri="{9D8B030D-6E8A-4147-A177-3AD203B41FA5}">
                      <a16:colId xmlns:a16="http://schemas.microsoft.com/office/drawing/2014/main" val="3289344097"/>
                    </a:ext>
                  </a:extLst>
                </a:gridCol>
                <a:gridCol w="678730">
                  <a:extLst>
                    <a:ext uri="{9D8B030D-6E8A-4147-A177-3AD203B41FA5}">
                      <a16:colId xmlns:a16="http://schemas.microsoft.com/office/drawing/2014/main" val="3000204277"/>
                    </a:ext>
                  </a:extLst>
                </a:gridCol>
                <a:gridCol w="859766">
                  <a:extLst>
                    <a:ext uri="{9D8B030D-6E8A-4147-A177-3AD203B41FA5}">
                      <a16:colId xmlns:a16="http://schemas.microsoft.com/office/drawing/2014/main" val="3941130264"/>
                    </a:ext>
                  </a:extLst>
                </a:gridCol>
                <a:gridCol w="859766">
                  <a:extLst>
                    <a:ext uri="{9D8B030D-6E8A-4147-A177-3AD203B41FA5}">
                      <a16:colId xmlns:a16="http://schemas.microsoft.com/office/drawing/2014/main" val="1593014538"/>
                    </a:ext>
                  </a:extLst>
                </a:gridCol>
                <a:gridCol w="859766">
                  <a:extLst>
                    <a:ext uri="{9D8B030D-6E8A-4147-A177-3AD203B41FA5}">
                      <a16:colId xmlns:a16="http://schemas.microsoft.com/office/drawing/2014/main" val="1953462122"/>
                    </a:ext>
                  </a:extLst>
                </a:gridCol>
                <a:gridCol w="859766">
                  <a:extLst>
                    <a:ext uri="{9D8B030D-6E8A-4147-A177-3AD203B41FA5}">
                      <a16:colId xmlns:a16="http://schemas.microsoft.com/office/drawing/2014/main" val="1934550073"/>
                    </a:ext>
                  </a:extLst>
                </a:gridCol>
                <a:gridCol w="859766">
                  <a:extLst>
                    <a:ext uri="{9D8B030D-6E8A-4147-A177-3AD203B41FA5}">
                      <a16:colId xmlns:a16="http://schemas.microsoft.com/office/drawing/2014/main" val="686863357"/>
                    </a:ext>
                  </a:extLst>
                </a:gridCol>
              </a:tblGrid>
              <a:tr h="445280">
                <a:tc>
                  <a:txBody>
                    <a:bodyPr/>
                    <a:lstStyle/>
                    <a:p>
                      <a:pPr algn="ctr"/>
                      <a:r>
                        <a:rPr lang="en-US" sz="1100" dirty="0"/>
                        <a:t>Risk Owner</a:t>
                      </a:r>
                    </a:p>
                  </a:txBody>
                  <a:tcPr>
                    <a:solidFill>
                      <a:schemeClr val="accent3">
                        <a:lumMod val="20000"/>
                        <a:lumOff val="80000"/>
                      </a:schemeClr>
                    </a:solidFill>
                  </a:tcPr>
                </a:tc>
                <a:tc>
                  <a:txBody>
                    <a:bodyPr/>
                    <a:lstStyle/>
                    <a:p>
                      <a:pPr algn="ctr"/>
                      <a:r>
                        <a:rPr lang="en-US" sz="1100" dirty="0"/>
                        <a:t>Risk Category</a:t>
                      </a:r>
                    </a:p>
                  </a:txBody>
                  <a:tcPr>
                    <a:solidFill>
                      <a:schemeClr val="accent3">
                        <a:lumMod val="20000"/>
                        <a:lumOff val="80000"/>
                      </a:schemeClr>
                    </a:solidFill>
                  </a:tcPr>
                </a:tc>
                <a:tc>
                  <a:txBody>
                    <a:bodyPr/>
                    <a:lstStyle/>
                    <a:p>
                      <a:pPr algn="ctr"/>
                      <a:r>
                        <a:rPr lang="en-US" sz="1100" dirty="0"/>
                        <a:t>Risk Description</a:t>
                      </a:r>
                    </a:p>
                  </a:txBody>
                  <a:tcPr>
                    <a:solidFill>
                      <a:schemeClr val="accent3">
                        <a:lumMod val="20000"/>
                        <a:lumOff val="80000"/>
                      </a:schemeClr>
                    </a:solidFill>
                  </a:tcPr>
                </a:tc>
                <a:tc>
                  <a:txBody>
                    <a:bodyPr/>
                    <a:lstStyle/>
                    <a:p>
                      <a:pPr algn="ctr"/>
                      <a:r>
                        <a:rPr lang="en-US" sz="1100" dirty="0"/>
                        <a:t>Probability Score</a:t>
                      </a:r>
                      <a:br>
                        <a:rPr lang="en-US" sz="1100" dirty="0"/>
                      </a:br>
                      <a:r>
                        <a:rPr lang="en-US" sz="1100" dirty="0"/>
                        <a:t>1-5</a:t>
                      </a:r>
                    </a:p>
                  </a:txBody>
                  <a:tcPr>
                    <a:solidFill>
                      <a:schemeClr val="accent3">
                        <a:lumMod val="20000"/>
                        <a:lumOff val="80000"/>
                      </a:schemeClr>
                    </a:solidFill>
                  </a:tcPr>
                </a:tc>
                <a:tc>
                  <a:txBody>
                    <a:bodyPr/>
                    <a:lstStyle/>
                    <a:p>
                      <a:pPr algn="ctr"/>
                      <a:r>
                        <a:rPr lang="en-US" sz="1100" dirty="0"/>
                        <a:t>Impact Score</a:t>
                      </a:r>
                      <a:br>
                        <a:rPr lang="en-US" sz="1100" dirty="0"/>
                      </a:br>
                      <a:r>
                        <a:rPr lang="en-US" sz="1100" dirty="0"/>
                        <a:t>1-5</a:t>
                      </a:r>
                    </a:p>
                  </a:txBody>
                  <a:tcPr>
                    <a:solidFill>
                      <a:schemeClr val="accent3">
                        <a:lumMod val="20000"/>
                        <a:lumOff val="80000"/>
                      </a:schemeClr>
                    </a:solidFill>
                  </a:tcPr>
                </a:tc>
                <a:tc>
                  <a:txBody>
                    <a:bodyPr/>
                    <a:lstStyle/>
                    <a:p>
                      <a:pPr algn="ctr"/>
                      <a:r>
                        <a:rPr lang="en-US" sz="1100" dirty="0"/>
                        <a:t>Risk Score</a:t>
                      </a:r>
                    </a:p>
                  </a:txBody>
                  <a:tcPr>
                    <a:solidFill>
                      <a:schemeClr val="accent3">
                        <a:lumMod val="20000"/>
                        <a:lumOff val="80000"/>
                      </a:schemeClr>
                    </a:solidFill>
                  </a:tcPr>
                </a:tc>
                <a:tc>
                  <a:txBody>
                    <a:bodyPr/>
                    <a:lstStyle/>
                    <a:p>
                      <a:pPr algn="ctr"/>
                      <a:r>
                        <a:rPr lang="en-US" sz="1100" dirty="0"/>
                        <a:t>Risk Mitigation Strategies</a:t>
                      </a:r>
                    </a:p>
                  </a:txBody>
                  <a:tcPr>
                    <a:solidFill>
                      <a:schemeClr val="accent3">
                        <a:lumMod val="20000"/>
                        <a:lumOff val="80000"/>
                      </a:schemeClr>
                    </a:solidFill>
                  </a:tcPr>
                </a:tc>
                <a:tc>
                  <a:txBody>
                    <a:bodyPr/>
                    <a:lstStyle/>
                    <a:p>
                      <a:pPr algn="ctr"/>
                      <a:r>
                        <a:rPr lang="en-US" sz="1100" dirty="0"/>
                        <a:t>Mitigation Score</a:t>
                      </a:r>
                      <a:br>
                        <a:rPr lang="en-US" sz="1100" dirty="0"/>
                      </a:br>
                      <a:r>
                        <a:rPr lang="en-US" sz="1100" dirty="0"/>
                        <a:t>1-5</a:t>
                      </a:r>
                    </a:p>
                  </a:txBody>
                  <a:tcPr>
                    <a:solidFill>
                      <a:schemeClr val="accent3">
                        <a:lumMod val="20000"/>
                        <a:lumOff val="80000"/>
                      </a:schemeClr>
                    </a:solidFill>
                  </a:tcPr>
                </a:tc>
                <a:tc>
                  <a:txBody>
                    <a:bodyPr/>
                    <a:lstStyle/>
                    <a:p>
                      <a:pPr algn="ctr"/>
                      <a:r>
                        <a:rPr lang="en-US" sz="1100" dirty="0"/>
                        <a:t>Residual Risk Score</a:t>
                      </a:r>
                    </a:p>
                  </a:txBody>
                  <a:tcPr>
                    <a:solidFill>
                      <a:srgbClr val="2F7DC1"/>
                    </a:solidFill>
                  </a:tcPr>
                </a:tc>
                <a:tc>
                  <a:txBody>
                    <a:bodyPr/>
                    <a:lstStyle/>
                    <a:p>
                      <a:pPr algn="ctr"/>
                      <a:r>
                        <a:rPr lang="en-US" sz="1100" dirty="0"/>
                        <a:t>Residual Risk</a:t>
                      </a:r>
                    </a:p>
                  </a:txBody>
                  <a:tcPr>
                    <a:solidFill>
                      <a:schemeClr val="accent3">
                        <a:lumMod val="20000"/>
                        <a:lumOff val="80000"/>
                      </a:schemeClr>
                    </a:solidFill>
                  </a:tcPr>
                </a:tc>
                <a:extLst>
                  <a:ext uri="{0D108BD9-81ED-4DB2-BD59-A6C34878D82A}">
                    <a16:rowId xmlns:a16="http://schemas.microsoft.com/office/drawing/2014/main" val="230051299"/>
                  </a:ext>
                </a:extLst>
              </a:tr>
            </a:tbl>
          </a:graphicData>
        </a:graphic>
      </p:graphicFrame>
    </p:spTree>
    <p:extLst>
      <p:ext uri="{BB962C8B-B14F-4D97-AF65-F5344CB8AC3E}">
        <p14:creationId xmlns:p14="http://schemas.microsoft.com/office/powerpoint/2010/main" val="26084383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C1E9AF-50B7-14EF-F92E-727341DA07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484F70-FB9B-4892-4EAC-BC71BB483283}"/>
              </a:ext>
            </a:extLst>
          </p:cNvPr>
          <p:cNvSpPr>
            <a:spLocks noGrp="1"/>
          </p:cNvSpPr>
          <p:nvPr>
            <p:ph type="title"/>
          </p:nvPr>
        </p:nvSpPr>
        <p:spPr/>
        <p:txBody>
          <a:bodyPr/>
          <a:lstStyle/>
          <a:p>
            <a:r>
              <a:rPr lang="en-US" dirty="0"/>
              <a:t>But My Risk is Fully Mitigated!</a:t>
            </a:r>
          </a:p>
        </p:txBody>
      </p:sp>
      <p:sp>
        <p:nvSpPr>
          <p:cNvPr id="3" name="Slide Number Placeholder 2">
            <a:extLst>
              <a:ext uri="{FF2B5EF4-FFF2-40B4-BE49-F238E27FC236}">
                <a16:creationId xmlns:a16="http://schemas.microsoft.com/office/drawing/2014/main" id="{3B814655-E8D7-8F2C-C421-245EB51F9E72}"/>
              </a:ext>
            </a:extLst>
          </p:cNvPr>
          <p:cNvSpPr>
            <a:spLocks noGrp="1"/>
          </p:cNvSpPr>
          <p:nvPr>
            <p:ph type="sldNum" sz="quarter" idx="12"/>
          </p:nvPr>
        </p:nvSpPr>
        <p:spPr/>
        <p:txBody>
          <a:bodyPr/>
          <a:lstStyle/>
          <a:p>
            <a:fld id="{D2DCD6F3-82C8-124E-BF1C-AF322C4001F5}" type="slidenum">
              <a:rPr lang="en-US" smtClean="0"/>
              <a:pPr/>
              <a:t>43</a:t>
            </a:fld>
            <a:endParaRPr lang="en-US" dirty="0"/>
          </a:p>
        </p:txBody>
      </p:sp>
      <p:graphicFrame>
        <p:nvGraphicFramePr>
          <p:cNvPr id="5" name="Table 4">
            <a:extLst>
              <a:ext uri="{FF2B5EF4-FFF2-40B4-BE49-F238E27FC236}">
                <a16:creationId xmlns:a16="http://schemas.microsoft.com/office/drawing/2014/main" id="{142E7EB4-2873-60E9-126C-FED413AE8F2E}"/>
              </a:ext>
            </a:extLst>
          </p:cNvPr>
          <p:cNvGraphicFramePr>
            <a:graphicFrameLocks noGrp="1"/>
          </p:cNvGraphicFramePr>
          <p:nvPr>
            <p:extLst>
              <p:ext uri="{D42A27DB-BD31-4B8C-83A1-F6EECF244321}">
                <p14:modId xmlns:p14="http://schemas.microsoft.com/office/powerpoint/2010/main" val="134836473"/>
              </p:ext>
            </p:extLst>
          </p:nvPr>
        </p:nvGraphicFramePr>
        <p:xfrm>
          <a:off x="273169" y="642850"/>
          <a:ext cx="8597661" cy="594360"/>
        </p:xfrm>
        <a:graphic>
          <a:graphicData uri="http://schemas.openxmlformats.org/drawingml/2006/table">
            <a:tbl>
              <a:tblPr firstRow="1" bandRow="1">
                <a:tableStyleId>{5C22544A-7EE6-4342-B048-85BDC9FD1C3A}</a:tableStyleId>
              </a:tblPr>
              <a:tblGrid>
                <a:gridCol w="868492">
                  <a:extLst>
                    <a:ext uri="{9D8B030D-6E8A-4147-A177-3AD203B41FA5}">
                      <a16:colId xmlns:a16="http://schemas.microsoft.com/office/drawing/2014/main" val="3094045859"/>
                    </a:ext>
                  </a:extLst>
                </a:gridCol>
                <a:gridCol w="851041">
                  <a:extLst>
                    <a:ext uri="{9D8B030D-6E8A-4147-A177-3AD203B41FA5}">
                      <a16:colId xmlns:a16="http://schemas.microsoft.com/office/drawing/2014/main" val="3649840312"/>
                    </a:ext>
                  </a:extLst>
                </a:gridCol>
                <a:gridCol w="977955">
                  <a:extLst>
                    <a:ext uri="{9D8B030D-6E8A-4147-A177-3AD203B41FA5}">
                      <a16:colId xmlns:a16="http://schemas.microsoft.com/office/drawing/2014/main" val="3055346842"/>
                    </a:ext>
                  </a:extLst>
                </a:gridCol>
                <a:gridCol w="913186">
                  <a:extLst>
                    <a:ext uri="{9D8B030D-6E8A-4147-A177-3AD203B41FA5}">
                      <a16:colId xmlns:a16="http://schemas.microsoft.com/office/drawing/2014/main" val="3289344097"/>
                    </a:ext>
                  </a:extLst>
                </a:gridCol>
                <a:gridCol w="688157">
                  <a:extLst>
                    <a:ext uri="{9D8B030D-6E8A-4147-A177-3AD203B41FA5}">
                      <a16:colId xmlns:a16="http://schemas.microsoft.com/office/drawing/2014/main" val="3000204277"/>
                    </a:ext>
                  </a:extLst>
                </a:gridCol>
                <a:gridCol w="859766">
                  <a:extLst>
                    <a:ext uri="{9D8B030D-6E8A-4147-A177-3AD203B41FA5}">
                      <a16:colId xmlns:a16="http://schemas.microsoft.com/office/drawing/2014/main" val="3941130264"/>
                    </a:ext>
                  </a:extLst>
                </a:gridCol>
                <a:gridCol w="859766">
                  <a:extLst>
                    <a:ext uri="{9D8B030D-6E8A-4147-A177-3AD203B41FA5}">
                      <a16:colId xmlns:a16="http://schemas.microsoft.com/office/drawing/2014/main" val="1593014538"/>
                    </a:ext>
                  </a:extLst>
                </a:gridCol>
                <a:gridCol w="859766">
                  <a:extLst>
                    <a:ext uri="{9D8B030D-6E8A-4147-A177-3AD203B41FA5}">
                      <a16:colId xmlns:a16="http://schemas.microsoft.com/office/drawing/2014/main" val="1953462122"/>
                    </a:ext>
                  </a:extLst>
                </a:gridCol>
                <a:gridCol w="859766">
                  <a:extLst>
                    <a:ext uri="{9D8B030D-6E8A-4147-A177-3AD203B41FA5}">
                      <a16:colId xmlns:a16="http://schemas.microsoft.com/office/drawing/2014/main" val="1934550073"/>
                    </a:ext>
                  </a:extLst>
                </a:gridCol>
                <a:gridCol w="859766">
                  <a:extLst>
                    <a:ext uri="{9D8B030D-6E8A-4147-A177-3AD203B41FA5}">
                      <a16:colId xmlns:a16="http://schemas.microsoft.com/office/drawing/2014/main" val="686863357"/>
                    </a:ext>
                  </a:extLst>
                </a:gridCol>
              </a:tblGrid>
              <a:tr h="445280">
                <a:tc>
                  <a:txBody>
                    <a:bodyPr/>
                    <a:lstStyle/>
                    <a:p>
                      <a:pPr algn="ctr"/>
                      <a:r>
                        <a:rPr lang="en-US" sz="1100" dirty="0"/>
                        <a:t>Risk Owner</a:t>
                      </a:r>
                    </a:p>
                  </a:txBody>
                  <a:tcPr>
                    <a:solidFill>
                      <a:schemeClr val="accent3">
                        <a:lumMod val="20000"/>
                        <a:lumOff val="80000"/>
                      </a:schemeClr>
                    </a:solidFill>
                  </a:tcPr>
                </a:tc>
                <a:tc>
                  <a:txBody>
                    <a:bodyPr/>
                    <a:lstStyle/>
                    <a:p>
                      <a:pPr algn="ctr"/>
                      <a:r>
                        <a:rPr lang="en-US" sz="1100" dirty="0"/>
                        <a:t>Risk Category</a:t>
                      </a:r>
                    </a:p>
                  </a:txBody>
                  <a:tcPr>
                    <a:solidFill>
                      <a:schemeClr val="accent3">
                        <a:lumMod val="20000"/>
                        <a:lumOff val="80000"/>
                      </a:schemeClr>
                    </a:solidFill>
                  </a:tcPr>
                </a:tc>
                <a:tc>
                  <a:txBody>
                    <a:bodyPr/>
                    <a:lstStyle/>
                    <a:p>
                      <a:pPr algn="ctr"/>
                      <a:r>
                        <a:rPr lang="en-US" sz="1100" dirty="0"/>
                        <a:t>Risk Description</a:t>
                      </a:r>
                    </a:p>
                  </a:txBody>
                  <a:tcPr>
                    <a:solidFill>
                      <a:schemeClr val="accent3">
                        <a:lumMod val="20000"/>
                        <a:lumOff val="80000"/>
                      </a:schemeClr>
                    </a:solidFill>
                  </a:tcPr>
                </a:tc>
                <a:tc>
                  <a:txBody>
                    <a:bodyPr/>
                    <a:lstStyle/>
                    <a:p>
                      <a:pPr algn="ctr"/>
                      <a:r>
                        <a:rPr lang="en-US" sz="1100" dirty="0"/>
                        <a:t>Probability Score</a:t>
                      </a:r>
                      <a:br>
                        <a:rPr lang="en-US" sz="1100" dirty="0"/>
                      </a:br>
                      <a:r>
                        <a:rPr lang="en-US" sz="1100" dirty="0"/>
                        <a:t>1-5</a:t>
                      </a:r>
                    </a:p>
                  </a:txBody>
                  <a:tcPr>
                    <a:solidFill>
                      <a:schemeClr val="accent3">
                        <a:lumMod val="20000"/>
                        <a:lumOff val="80000"/>
                      </a:schemeClr>
                    </a:solidFill>
                  </a:tcPr>
                </a:tc>
                <a:tc>
                  <a:txBody>
                    <a:bodyPr/>
                    <a:lstStyle/>
                    <a:p>
                      <a:pPr algn="ctr"/>
                      <a:r>
                        <a:rPr lang="en-US" sz="1100" dirty="0"/>
                        <a:t>Impact Score</a:t>
                      </a:r>
                      <a:br>
                        <a:rPr lang="en-US" sz="1100" dirty="0"/>
                      </a:br>
                      <a:r>
                        <a:rPr lang="en-US" sz="1100" dirty="0"/>
                        <a:t>1-5</a:t>
                      </a:r>
                    </a:p>
                  </a:txBody>
                  <a:tcPr>
                    <a:solidFill>
                      <a:schemeClr val="accent3">
                        <a:lumMod val="20000"/>
                        <a:lumOff val="80000"/>
                      </a:schemeClr>
                    </a:solidFill>
                  </a:tcPr>
                </a:tc>
                <a:tc>
                  <a:txBody>
                    <a:bodyPr/>
                    <a:lstStyle/>
                    <a:p>
                      <a:pPr algn="ctr"/>
                      <a:r>
                        <a:rPr lang="en-US" sz="1100" dirty="0"/>
                        <a:t>Risk Score</a:t>
                      </a:r>
                    </a:p>
                  </a:txBody>
                  <a:tcPr>
                    <a:solidFill>
                      <a:schemeClr val="accent3">
                        <a:lumMod val="20000"/>
                        <a:lumOff val="80000"/>
                      </a:schemeClr>
                    </a:solidFill>
                  </a:tcPr>
                </a:tc>
                <a:tc>
                  <a:txBody>
                    <a:bodyPr/>
                    <a:lstStyle/>
                    <a:p>
                      <a:pPr algn="ctr"/>
                      <a:r>
                        <a:rPr lang="en-US" sz="1100" dirty="0"/>
                        <a:t>Risk Mitigation Strategies</a:t>
                      </a:r>
                    </a:p>
                  </a:txBody>
                  <a:tcPr>
                    <a:solidFill>
                      <a:schemeClr val="accent3">
                        <a:lumMod val="20000"/>
                        <a:lumOff val="80000"/>
                      </a:schemeClr>
                    </a:solidFill>
                  </a:tcPr>
                </a:tc>
                <a:tc>
                  <a:txBody>
                    <a:bodyPr/>
                    <a:lstStyle/>
                    <a:p>
                      <a:pPr algn="ctr"/>
                      <a:r>
                        <a:rPr lang="en-US" sz="1100" dirty="0"/>
                        <a:t>Mitigation Score</a:t>
                      </a:r>
                      <a:br>
                        <a:rPr lang="en-US" sz="1100" dirty="0"/>
                      </a:br>
                      <a:r>
                        <a:rPr lang="en-US" sz="1100" dirty="0"/>
                        <a:t>1-5</a:t>
                      </a:r>
                    </a:p>
                  </a:txBody>
                  <a:tcPr>
                    <a:solidFill>
                      <a:schemeClr val="accent3">
                        <a:lumMod val="20000"/>
                        <a:lumOff val="80000"/>
                      </a:schemeClr>
                    </a:solidFill>
                  </a:tcPr>
                </a:tc>
                <a:tc>
                  <a:txBody>
                    <a:bodyPr/>
                    <a:lstStyle/>
                    <a:p>
                      <a:pPr algn="ctr"/>
                      <a:r>
                        <a:rPr lang="en-US" sz="1100" dirty="0"/>
                        <a:t>Residual Risk Score</a:t>
                      </a:r>
                    </a:p>
                  </a:txBody>
                  <a:tcPr>
                    <a:solidFill>
                      <a:srgbClr val="2F7DC1"/>
                    </a:solidFill>
                  </a:tcPr>
                </a:tc>
                <a:tc>
                  <a:txBody>
                    <a:bodyPr/>
                    <a:lstStyle/>
                    <a:p>
                      <a:pPr algn="ctr"/>
                      <a:r>
                        <a:rPr lang="en-US" sz="1100" dirty="0"/>
                        <a:t>Residual Risk</a:t>
                      </a:r>
                    </a:p>
                  </a:txBody>
                  <a:tcPr>
                    <a:solidFill>
                      <a:schemeClr val="accent3">
                        <a:lumMod val="20000"/>
                        <a:lumOff val="80000"/>
                      </a:schemeClr>
                    </a:solidFill>
                  </a:tcPr>
                </a:tc>
                <a:extLst>
                  <a:ext uri="{0D108BD9-81ED-4DB2-BD59-A6C34878D82A}">
                    <a16:rowId xmlns:a16="http://schemas.microsoft.com/office/drawing/2014/main" val="230051299"/>
                  </a:ext>
                </a:extLst>
              </a:tr>
            </a:tbl>
          </a:graphicData>
        </a:graphic>
      </p:graphicFrame>
      <p:pic>
        <p:nvPicPr>
          <p:cNvPr id="8" name="Picture 7">
            <a:extLst>
              <a:ext uri="{FF2B5EF4-FFF2-40B4-BE49-F238E27FC236}">
                <a16:creationId xmlns:a16="http://schemas.microsoft.com/office/drawing/2014/main" id="{14BD104F-EE45-C798-880F-1037B57D84D1}"/>
              </a:ext>
            </a:extLst>
          </p:cNvPr>
          <p:cNvPicPr>
            <a:picLocks noChangeAspect="1"/>
          </p:cNvPicPr>
          <p:nvPr/>
        </p:nvPicPr>
        <p:blipFill>
          <a:blip r:embed="rId2"/>
          <a:stretch>
            <a:fillRect/>
          </a:stretch>
        </p:blipFill>
        <p:spPr>
          <a:xfrm>
            <a:off x="248931" y="1728316"/>
            <a:ext cx="8646135" cy="3401368"/>
          </a:xfrm>
          <a:prstGeom prst="rect">
            <a:avLst/>
          </a:prstGeom>
        </p:spPr>
      </p:pic>
      <p:sp>
        <p:nvSpPr>
          <p:cNvPr id="9" name="TextBox 8">
            <a:extLst>
              <a:ext uri="{FF2B5EF4-FFF2-40B4-BE49-F238E27FC236}">
                <a16:creationId xmlns:a16="http://schemas.microsoft.com/office/drawing/2014/main" id="{DC0D1B52-6360-A4FA-6182-5F3DE61A039F}"/>
              </a:ext>
            </a:extLst>
          </p:cNvPr>
          <p:cNvSpPr txBox="1"/>
          <p:nvPr/>
        </p:nvSpPr>
        <p:spPr>
          <a:xfrm>
            <a:off x="2911767" y="5898654"/>
            <a:ext cx="3320461" cy="369332"/>
          </a:xfrm>
          <a:prstGeom prst="rect">
            <a:avLst/>
          </a:prstGeom>
          <a:noFill/>
        </p:spPr>
        <p:txBody>
          <a:bodyPr wrap="none" rtlCol="0">
            <a:spAutoFit/>
          </a:bodyPr>
          <a:lstStyle/>
          <a:p>
            <a:r>
              <a:rPr lang="en-US" dirty="0"/>
              <a:t>Source: https://xkcd.com/2980 </a:t>
            </a:r>
          </a:p>
        </p:txBody>
      </p:sp>
    </p:spTree>
    <p:extLst>
      <p:ext uri="{BB962C8B-B14F-4D97-AF65-F5344CB8AC3E}">
        <p14:creationId xmlns:p14="http://schemas.microsoft.com/office/powerpoint/2010/main" val="8957827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993AF7-187D-13E5-BF6D-0BE3EAAC1A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45837B-806C-469B-6906-177310239BCE}"/>
              </a:ext>
            </a:extLst>
          </p:cNvPr>
          <p:cNvSpPr>
            <a:spLocks noGrp="1"/>
          </p:cNvSpPr>
          <p:nvPr>
            <p:ph type="title"/>
          </p:nvPr>
        </p:nvSpPr>
        <p:spPr/>
        <p:txBody>
          <a:bodyPr/>
          <a:lstStyle/>
          <a:p>
            <a:r>
              <a:rPr lang="en-US" dirty="0"/>
              <a:t>Identified Residual Risk</a:t>
            </a:r>
          </a:p>
        </p:txBody>
      </p:sp>
      <p:sp>
        <p:nvSpPr>
          <p:cNvPr id="3" name="Slide Number Placeholder 2">
            <a:extLst>
              <a:ext uri="{FF2B5EF4-FFF2-40B4-BE49-F238E27FC236}">
                <a16:creationId xmlns:a16="http://schemas.microsoft.com/office/drawing/2014/main" id="{AE89D6DC-157F-351B-9E7C-EE15D3F7AB0D}"/>
              </a:ext>
            </a:extLst>
          </p:cNvPr>
          <p:cNvSpPr>
            <a:spLocks noGrp="1"/>
          </p:cNvSpPr>
          <p:nvPr>
            <p:ph type="sldNum" sz="quarter" idx="12"/>
          </p:nvPr>
        </p:nvSpPr>
        <p:spPr/>
        <p:txBody>
          <a:bodyPr/>
          <a:lstStyle/>
          <a:p>
            <a:fld id="{D2DCD6F3-82C8-124E-BF1C-AF322C4001F5}" type="slidenum">
              <a:rPr lang="en-US" smtClean="0"/>
              <a:pPr/>
              <a:t>44</a:t>
            </a:fld>
            <a:endParaRPr lang="en-US" dirty="0"/>
          </a:p>
        </p:txBody>
      </p:sp>
      <p:sp>
        <p:nvSpPr>
          <p:cNvPr id="4" name="Text Placeholder 3">
            <a:extLst>
              <a:ext uri="{FF2B5EF4-FFF2-40B4-BE49-F238E27FC236}">
                <a16:creationId xmlns:a16="http://schemas.microsoft.com/office/drawing/2014/main" id="{58A420AF-581C-C88E-AE30-248C93A9E6F7}"/>
              </a:ext>
            </a:extLst>
          </p:cNvPr>
          <p:cNvSpPr>
            <a:spLocks noGrp="1"/>
          </p:cNvSpPr>
          <p:nvPr>
            <p:ph type="body" sz="quarter" idx="13"/>
          </p:nvPr>
        </p:nvSpPr>
        <p:spPr>
          <a:xfrm>
            <a:off x="457200" y="1402753"/>
            <a:ext cx="8229600" cy="4515218"/>
          </a:xfrm>
        </p:spPr>
        <p:txBody>
          <a:bodyPr/>
          <a:lstStyle/>
          <a:p>
            <a:r>
              <a:rPr lang="en-US" sz="2400" dirty="0">
                <a:solidFill>
                  <a:schemeClr val="tx1"/>
                </a:solidFill>
              </a:rPr>
              <a:t>Identify the remaining potential risks</a:t>
            </a:r>
            <a:br>
              <a:rPr lang="en-US" sz="2400" dirty="0">
                <a:solidFill>
                  <a:schemeClr val="tx1"/>
                </a:solidFill>
              </a:rPr>
            </a:br>
            <a:endParaRPr lang="en-US" sz="2400" dirty="0">
              <a:solidFill>
                <a:schemeClr val="tx1"/>
              </a:solidFill>
            </a:endParaRPr>
          </a:p>
          <a:p>
            <a:r>
              <a:rPr lang="en-US" sz="2400" dirty="0">
                <a:solidFill>
                  <a:schemeClr val="tx1"/>
                </a:solidFill>
              </a:rPr>
              <a:t>Could include human error, machine error, a process owned by an area outside your sphere of influence, external factors, or lack of maturity in this area</a:t>
            </a:r>
            <a:br>
              <a:rPr lang="en-US" sz="2400" dirty="0">
                <a:solidFill>
                  <a:schemeClr val="tx1"/>
                </a:solidFill>
              </a:rPr>
            </a:br>
            <a:endParaRPr lang="en-US" sz="2400" dirty="0">
              <a:solidFill>
                <a:schemeClr val="tx1"/>
              </a:solidFill>
            </a:endParaRPr>
          </a:p>
          <a:p>
            <a:r>
              <a:rPr lang="en-US" sz="2400" dirty="0">
                <a:solidFill>
                  <a:schemeClr val="tx1"/>
                </a:solidFill>
              </a:rPr>
              <a:t>Some of these risks could be a risk for the next open row</a:t>
            </a:r>
          </a:p>
          <a:p>
            <a:pPr lvl="1"/>
            <a:r>
              <a:rPr lang="en-US" dirty="0"/>
              <a:t>Because risks rarely travel alone</a:t>
            </a:r>
            <a:br>
              <a:rPr lang="en-US" dirty="0">
                <a:solidFill>
                  <a:schemeClr val="tx1"/>
                </a:solidFill>
              </a:rPr>
            </a:br>
            <a:endParaRPr lang="en-US" dirty="0">
              <a:solidFill>
                <a:schemeClr val="tx1"/>
              </a:solidFill>
            </a:endParaRPr>
          </a:p>
          <a:p>
            <a:pPr marL="0" indent="0">
              <a:buNone/>
            </a:pPr>
            <a:endParaRPr lang="en-US" dirty="0"/>
          </a:p>
        </p:txBody>
      </p:sp>
      <p:graphicFrame>
        <p:nvGraphicFramePr>
          <p:cNvPr id="5" name="Table 4">
            <a:extLst>
              <a:ext uri="{FF2B5EF4-FFF2-40B4-BE49-F238E27FC236}">
                <a16:creationId xmlns:a16="http://schemas.microsoft.com/office/drawing/2014/main" id="{B1893CA4-579A-FB11-8FFE-0C7A5387CB8C}"/>
              </a:ext>
            </a:extLst>
          </p:cNvPr>
          <p:cNvGraphicFramePr>
            <a:graphicFrameLocks noGrp="1"/>
          </p:cNvGraphicFramePr>
          <p:nvPr>
            <p:extLst>
              <p:ext uri="{D42A27DB-BD31-4B8C-83A1-F6EECF244321}">
                <p14:modId xmlns:p14="http://schemas.microsoft.com/office/powerpoint/2010/main" val="1581793507"/>
              </p:ext>
            </p:extLst>
          </p:nvPr>
        </p:nvGraphicFramePr>
        <p:xfrm>
          <a:off x="273169" y="642850"/>
          <a:ext cx="8597661" cy="594360"/>
        </p:xfrm>
        <a:graphic>
          <a:graphicData uri="http://schemas.openxmlformats.org/drawingml/2006/table">
            <a:tbl>
              <a:tblPr firstRow="1" bandRow="1">
                <a:tableStyleId>{5C22544A-7EE6-4342-B048-85BDC9FD1C3A}</a:tableStyleId>
              </a:tblPr>
              <a:tblGrid>
                <a:gridCol w="868492">
                  <a:extLst>
                    <a:ext uri="{9D8B030D-6E8A-4147-A177-3AD203B41FA5}">
                      <a16:colId xmlns:a16="http://schemas.microsoft.com/office/drawing/2014/main" val="3094045859"/>
                    </a:ext>
                  </a:extLst>
                </a:gridCol>
                <a:gridCol w="851041">
                  <a:extLst>
                    <a:ext uri="{9D8B030D-6E8A-4147-A177-3AD203B41FA5}">
                      <a16:colId xmlns:a16="http://schemas.microsoft.com/office/drawing/2014/main" val="3649840312"/>
                    </a:ext>
                  </a:extLst>
                </a:gridCol>
                <a:gridCol w="977955">
                  <a:extLst>
                    <a:ext uri="{9D8B030D-6E8A-4147-A177-3AD203B41FA5}">
                      <a16:colId xmlns:a16="http://schemas.microsoft.com/office/drawing/2014/main" val="3055346842"/>
                    </a:ext>
                  </a:extLst>
                </a:gridCol>
                <a:gridCol w="922613">
                  <a:extLst>
                    <a:ext uri="{9D8B030D-6E8A-4147-A177-3AD203B41FA5}">
                      <a16:colId xmlns:a16="http://schemas.microsoft.com/office/drawing/2014/main" val="3289344097"/>
                    </a:ext>
                  </a:extLst>
                </a:gridCol>
                <a:gridCol w="678730">
                  <a:extLst>
                    <a:ext uri="{9D8B030D-6E8A-4147-A177-3AD203B41FA5}">
                      <a16:colId xmlns:a16="http://schemas.microsoft.com/office/drawing/2014/main" val="3000204277"/>
                    </a:ext>
                  </a:extLst>
                </a:gridCol>
                <a:gridCol w="859766">
                  <a:extLst>
                    <a:ext uri="{9D8B030D-6E8A-4147-A177-3AD203B41FA5}">
                      <a16:colId xmlns:a16="http://schemas.microsoft.com/office/drawing/2014/main" val="3941130264"/>
                    </a:ext>
                  </a:extLst>
                </a:gridCol>
                <a:gridCol w="859766">
                  <a:extLst>
                    <a:ext uri="{9D8B030D-6E8A-4147-A177-3AD203B41FA5}">
                      <a16:colId xmlns:a16="http://schemas.microsoft.com/office/drawing/2014/main" val="1593014538"/>
                    </a:ext>
                  </a:extLst>
                </a:gridCol>
                <a:gridCol w="859766">
                  <a:extLst>
                    <a:ext uri="{9D8B030D-6E8A-4147-A177-3AD203B41FA5}">
                      <a16:colId xmlns:a16="http://schemas.microsoft.com/office/drawing/2014/main" val="1953462122"/>
                    </a:ext>
                  </a:extLst>
                </a:gridCol>
                <a:gridCol w="859766">
                  <a:extLst>
                    <a:ext uri="{9D8B030D-6E8A-4147-A177-3AD203B41FA5}">
                      <a16:colId xmlns:a16="http://schemas.microsoft.com/office/drawing/2014/main" val="1934550073"/>
                    </a:ext>
                  </a:extLst>
                </a:gridCol>
                <a:gridCol w="859766">
                  <a:extLst>
                    <a:ext uri="{9D8B030D-6E8A-4147-A177-3AD203B41FA5}">
                      <a16:colId xmlns:a16="http://schemas.microsoft.com/office/drawing/2014/main" val="686863357"/>
                    </a:ext>
                  </a:extLst>
                </a:gridCol>
              </a:tblGrid>
              <a:tr h="445280">
                <a:tc>
                  <a:txBody>
                    <a:bodyPr/>
                    <a:lstStyle/>
                    <a:p>
                      <a:pPr algn="ctr"/>
                      <a:r>
                        <a:rPr lang="en-US" sz="1100" dirty="0"/>
                        <a:t>Risk Owner</a:t>
                      </a:r>
                    </a:p>
                  </a:txBody>
                  <a:tcPr>
                    <a:solidFill>
                      <a:schemeClr val="accent3">
                        <a:lumMod val="20000"/>
                        <a:lumOff val="80000"/>
                      </a:schemeClr>
                    </a:solidFill>
                  </a:tcPr>
                </a:tc>
                <a:tc>
                  <a:txBody>
                    <a:bodyPr/>
                    <a:lstStyle/>
                    <a:p>
                      <a:pPr algn="ctr"/>
                      <a:r>
                        <a:rPr lang="en-US" sz="1100" dirty="0"/>
                        <a:t>Risk Category</a:t>
                      </a:r>
                    </a:p>
                  </a:txBody>
                  <a:tcPr>
                    <a:solidFill>
                      <a:schemeClr val="accent3">
                        <a:lumMod val="20000"/>
                        <a:lumOff val="80000"/>
                      </a:schemeClr>
                    </a:solidFill>
                  </a:tcPr>
                </a:tc>
                <a:tc>
                  <a:txBody>
                    <a:bodyPr/>
                    <a:lstStyle/>
                    <a:p>
                      <a:pPr algn="ctr"/>
                      <a:r>
                        <a:rPr lang="en-US" sz="1100" dirty="0"/>
                        <a:t>Risk Description</a:t>
                      </a:r>
                    </a:p>
                  </a:txBody>
                  <a:tcPr>
                    <a:solidFill>
                      <a:schemeClr val="accent3">
                        <a:lumMod val="20000"/>
                        <a:lumOff val="80000"/>
                      </a:schemeClr>
                    </a:solidFill>
                  </a:tcPr>
                </a:tc>
                <a:tc>
                  <a:txBody>
                    <a:bodyPr/>
                    <a:lstStyle/>
                    <a:p>
                      <a:pPr algn="ctr"/>
                      <a:r>
                        <a:rPr lang="en-US" sz="1100" dirty="0"/>
                        <a:t>Probability Score</a:t>
                      </a:r>
                      <a:br>
                        <a:rPr lang="en-US" sz="1100" dirty="0"/>
                      </a:br>
                      <a:r>
                        <a:rPr lang="en-US" sz="1100" dirty="0"/>
                        <a:t>1-5</a:t>
                      </a:r>
                    </a:p>
                  </a:txBody>
                  <a:tcPr>
                    <a:solidFill>
                      <a:schemeClr val="accent3">
                        <a:lumMod val="20000"/>
                        <a:lumOff val="80000"/>
                      </a:schemeClr>
                    </a:solidFill>
                  </a:tcPr>
                </a:tc>
                <a:tc>
                  <a:txBody>
                    <a:bodyPr/>
                    <a:lstStyle/>
                    <a:p>
                      <a:pPr algn="ctr"/>
                      <a:r>
                        <a:rPr lang="en-US" sz="1100" dirty="0"/>
                        <a:t>Impact Score</a:t>
                      </a:r>
                      <a:br>
                        <a:rPr lang="en-US" sz="1100" dirty="0"/>
                      </a:br>
                      <a:r>
                        <a:rPr lang="en-US" sz="1100" dirty="0"/>
                        <a:t>1-5</a:t>
                      </a:r>
                    </a:p>
                  </a:txBody>
                  <a:tcPr>
                    <a:solidFill>
                      <a:schemeClr val="accent3">
                        <a:lumMod val="20000"/>
                        <a:lumOff val="80000"/>
                      </a:schemeClr>
                    </a:solidFill>
                  </a:tcPr>
                </a:tc>
                <a:tc>
                  <a:txBody>
                    <a:bodyPr/>
                    <a:lstStyle/>
                    <a:p>
                      <a:pPr algn="ctr"/>
                      <a:r>
                        <a:rPr lang="en-US" sz="1100" dirty="0"/>
                        <a:t>Risk Score</a:t>
                      </a:r>
                    </a:p>
                  </a:txBody>
                  <a:tcPr>
                    <a:solidFill>
                      <a:schemeClr val="accent3">
                        <a:lumMod val="20000"/>
                        <a:lumOff val="80000"/>
                      </a:schemeClr>
                    </a:solidFill>
                  </a:tcPr>
                </a:tc>
                <a:tc>
                  <a:txBody>
                    <a:bodyPr/>
                    <a:lstStyle/>
                    <a:p>
                      <a:pPr algn="ctr"/>
                      <a:r>
                        <a:rPr lang="en-US" sz="1100" dirty="0"/>
                        <a:t>Risk Mitigation Strategies</a:t>
                      </a:r>
                    </a:p>
                  </a:txBody>
                  <a:tcPr>
                    <a:solidFill>
                      <a:schemeClr val="accent3">
                        <a:lumMod val="20000"/>
                        <a:lumOff val="80000"/>
                      </a:schemeClr>
                    </a:solidFill>
                  </a:tcPr>
                </a:tc>
                <a:tc>
                  <a:txBody>
                    <a:bodyPr/>
                    <a:lstStyle/>
                    <a:p>
                      <a:pPr algn="ctr"/>
                      <a:r>
                        <a:rPr lang="en-US" sz="1100" dirty="0"/>
                        <a:t>Mitigation Score</a:t>
                      </a:r>
                      <a:br>
                        <a:rPr lang="en-US" sz="1100" dirty="0"/>
                      </a:br>
                      <a:r>
                        <a:rPr lang="en-US" sz="1100" dirty="0"/>
                        <a:t>1-5</a:t>
                      </a:r>
                    </a:p>
                  </a:txBody>
                  <a:tcPr>
                    <a:solidFill>
                      <a:schemeClr val="accent3">
                        <a:lumMod val="20000"/>
                        <a:lumOff val="80000"/>
                      </a:schemeClr>
                    </a:solidFill>
                  </a:tcPr>
                </a:tc>
                <a:tc>
                  <a:txBody>
                    <a:bodyPr/>
                    <a:lstStyle/>
                    <a:p>
                      <a:pPr algn="ctr"/>
                      <a:r>
                        <a:rPr lang="en-US" sz="1100" dirty="0"/>
                        <a:t>Residual Risk Score</a:t>
                      </a:r>
                    </a:p>
                  </a:txBody>
                  <a:tcPr>
                    <a:solidFill>
                      <a:schemeClr val="accent3">
                        <a:lumMod val="20000"/>
                        <a:lumOff val="80000"/>
                      </a:schemeClr>
                    </a:solidFill>
                  </a:tcPr>
                </a:tc>
                <a:tc>
                  <a:txBody>
                    <a:bodyPr/>
                    <a:lstStyle/>
                    <a:p>
                      <a:pPr algn="ctr"/>
                      <a:r>
                        <a:rPr lang="en-US" sz="1100" dirty="0"/>
                        <a:t>Residual Risk</a:t>
                      </a:r>
                    </a:p>
                  </a:txBody>
                  <a:tcPr>
                    <a:solidFill>
                      <a:srgbClr val="2F7DC1"/>
                    </a:solidFill>
                  </a:tcPr>
                </a:tc>
                <a:extLst>
                  <a:ext uri="{0D108BD9-81ED-4DB2-BD59-A6C34878D82A}">
                    <a16:rowId xmlns:a16="http://schemas.microsoft.com/office/drawing/2014/main" val="230051299"/>
                  </a:ext>
                </a:extLst>
              </a:tr>
            </a:tbl>
          </a:graphicData>
        </a:graphic>
      </p:graphicFrame>
    </p:spTree>
    <p:extLst>
      <p:ext uri="{BB962C8B-B14F-4D97-AF65-F5344CB8AC3E}">
        <p14:creationId xmlns:p14="http://schemas.microsoft.com/office/powerpoint/2010/main" val="18628869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04FE25-A152-03FD-5D6F-99E9AA6AD8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3F697A-2704-6938-7BE4-76784C2F5704}"/>
              </a:ext>
            </a:extLst>
          </p:cNvPr>
          <p:cNvSpPr>
            <a:spLocks noGrp="1"/>
          </p:cNvSpPr>
          <p:nvPr>
            <p:ph type="title"/>
          </p:nvPr>
        </p:nvSpPr>
        <p:spPr/>
        <p:txBody>
          <a:bodyPr/>
          <a:lstStyle/>
          <a:p>
            <a:r>
              <a:rPr lang="en-US" dirty="0"/>
              <a:t>But Now I Have More Risks</a:t>
            </a:r>
          </a:p>
        </p:txBody>
      </p:sp>
      <p:sp>
        <p:nvSpPr>
          <p:cNvPr id="3" name="Slide Number Placeholder 2">
            <a:extLst>
              <a:ext uri="{FF2B5EF4-FFF2-40B4-BE49-F238E27FC236}">
                <a16:creationId xmlns:a16="http://schemas.microsoft.com/office/drawing/2014/main" id="{87E72B85-BF34-EDEC-064D-A5FA2DE8BDC2}"/>
              </a:ext>
            </a:extLst>
          </p:cNvPr>
          <p:cNvSpPr>
            <a:spLocks noGrp="1"/>
          </p:cNvSpPr>
          <p:nvPr>
            <p:ph type="sldNum" sz="quarter" idx="12"/>
          </p:nvPr>
        </p:nvSpPr>
        <p:spPr/>
        <p:txBody>
          <a:bodyPr/>
          <a:lstStyle/>
          <a:p>
            <a:fld id="{D2DCD6F3-82C8-124E-BF1C-AF322C4001F5}" type="slidenum">
              <a:rPr lang="en-US" smtClean="0"/>
              <a:pPr/>
              <a:t>45</a:t>
            </a:fld>
            <a:endParaRPr lang="en-US" dirty="0"/>
          </a:p>
        </p:txBody>
      </p:sp>
      <p:graphicFrame>
        <p:nvGraphicFramePr>
          <p:cNvPr id="5" name="Table 4">
            <a:extLst>
              <a:ext uri="{FF2B5EF4-FFF2-40B4-BE49-F238E27FC236}">
                <a16:creationId xmlns:a16="http://schemas.microsoft.com/office/drawing/2014/main" id="{F24715BA-36F3-11C9-70A7-912683437CE9}"/>
              </a:ext>
            </a:extLst>
          </p:cNvPr>
          <p:cNvGraphicFramePr>
            <a:graphicFrameLocks noGrp="1"/>
          </p:cNvGraphicFramePr>
          <p:nvPr>
            <p:extLst>
              <p:ext uri="{D42A27DB-BD31-4B8C-83A1-F6EECF244321}">
                <p14:modId xmlns:p14="http://schemas.microsoft.com/office/powerpoint/2010/main" val="3525346338"/>
              </p:ext>
            </p:extLst>
          </p:nvPr>
        </p:nvGraphicFramePr>
        <p:xfrm>
          <a:off x="273169" y="642850"/>
          <a:ext cx="8597661" cy="594360"/>
        </p:xfrm>
        <a:graphic>
          <a:graphicData uri="http://schemas.openxmlformats.org/drawingml/2006/table">
            <a:tbl>
              <a:tblPr firstRow="1" bandRow="1">
                <a:tableStyleId>{5C22544A-7EE6-4342-B048-85BDC9FD1C3A}</a:tableStyleId>
              </a:tblPr>
              <a:tblGrid>
                <a:gridCol w="868492">
                  <a:extLst>
                    <a:ext uri="{9D8B030D-6E8A-4147-A177-3AD203B41FA5}">
                      <a16:colId xmlns:a16="http://schemas.microsoft.com/office/drawing/2014/main" val="3094045859"/>
                    </a:ext>
                  </a:extLst>
                </a:gridCol>
                <a:gridCol w="851041">
                  <a:extLst>
                    <a:ext uri="{9D8B030D-6E8A-4147-A177-3AD203B41FA5}">
                      <a16:colId xmlns:a16="http://schemas.microsoft.com/office/drawing/2014/main" val="3649840312"/>
                    </a:ext>
                  </a:extLst>
                </a:gridCol>
                <a:gridCol w="977955">
                  <a:extLst>
                    <a:ext uri="{9D8B030D-6E8A-4147-A177-3AD203B41FA5}">
                      <a16:colId xmlns:a16="http://schemas.microsoft.com/office/drawing/2014/main" val="3055346842"/>
                    </a:ext>
                  </a:extLst>
                </a:gridCol>
                <a:gridCol w="922613">
                  <a:extLst>
                    <a:ext uri="{9D8B030D-6E8A-4147-A177-3AD203B41FA5}">
                      <a16:colId xmlns:a16="http://schemas.microsoft.com/office/drawing/2014/main" val="3289344097"/>
                    </a:ext>
                  </a:extLst>
                </a:gridCol>
                <a:gridCol w="678730">
                  <a:extLst>
                    <a:ext uri="{9D8B030D-6E8A-4147-A177-3AD203B41FA5}">
                      <a16:colId xmlns:a16="http://schemas.microsoft.com/office/drawing/2014/main" val="3000204277"/>
                    </a:ext>
                  </a:extLst>
                </a:gridCol>
                <a:gridCol w="859766">
                  <a:extLst>
                    <a:ext uri="{9D8B030D-6E8A-4147-A177-3AD203B41FA5}">
                      <a16:colId xmlns:a16="http://schemas.microsoft.com/office/drawing/2014/main" val="3941130264"/>
                    </a:ext>
                  </a:extLst>
                </a:gridCol>
                <a:gridCol w="859766">
                  <a:extLst>
                    <a:ext uri="{9D8B030D-6E8A-4147-A177-3AD203B41FA5}">
                      <a16:colId xmlns:a16="http://schemas.microsoft.com/office/drawing/2014/main" val="1593014538"/>
                    </a:ext>
                  </a:extLst>
                </a:gridCol>
                <a:gridCol w="859766">
                  <a:extLst>
                    <a:ext uri="{9D8B030D-6E8A-4147-A177-3AD203B41FA5}">
                      <a16:colId xmlns:a16="http://schemas.microsoft.com/office/drawing/2014/main" val="1953462122"/>
                    </a:ext>
                  </a:extLst>
                </a:gridCol>
                <a:gridCol w="859766">
                  <a:extLst>
                    <a:ext uri="{9D8B030D-6E8A-4147-A177-3AD203B41FA5}">
                      <a16:colId xmlns:a16="http://schemas.microsoft.com/office/drawing/2014/main" val="1934550073"/>
                    </a:ext>
                  </a:extLst>
                </a:gridCol>
                <a:gridCol w="859766">
                  <a:extLst>
                    <a:ext uri="{9D8B030D-6E8A-4147-A177-3AD203B41FA5}">
                      <a16:colId xmlns:a16="http://schemas.microsoft.com/office/drawing/2014/main" val="686863357"/>
                    </a:ext>
                  </a:extLst>
                </a:gridCol>
              </a:tblGrid>
              <a:tr h="445280">
                <a:tc>
                  <a:txBody>
                    <a:bodyPr/>
                    <a:lstStyle/>
                    <a:p>
                      <a:pPr algn="ctr"/>
                      <a:r>
                        <a:rPr lang="en-US" sz="1100" dirty="0"/>
                        <a:t>Risk Owner</a:t>
                      </a:r>
                    </a:p>
                  </a:txBody>
                  <a:tcPr>
                    <a:solidFill>
                      <a:schemeClr val="accent3">
                        <a:lumMod val="20000"/>
                        <a:lumOff val="80000"/>
                      </a:schemeClr>
                    </a:solidFill>
                  </a:tcPr>
                </a:tc>
                <a:tc>
                  <a:txBody>
                    <a:bodyPr/>
                    <a:lstStyle/>
                    <a:p>
                      <a:pPr algn="ctr"/>
                      <a:r>
                        <a:rPr lang="en-US" sz="1100" dirty="0"/>
                        <a:t>Risk Category</a:t>
                      </a:r>
                    </a:p>
                  </a:txBody>
                  <a:tcPr>
                    <a:solidFill>
                      <a:schemeClr val="accent3">
                        <a:lumMod val="20000"/>
                        <a:lumOff val="80000"/>
                      </a:schemeClr>
                    </a:solidFill>
                  </a:tcPr>
                </a:tc>
                <a:tc>
                  <a:txBody>
                    <a:bodyPr/>
                    <a:lstStyle/>
                    <a:p>
                      <a:pPr algn="ctr"/>
                      <a:r>
                        <a:rPr lang="en-US" sz="1100" dirty="0"/>
                        <a:t>Risk Description</a:t>
                      </a:r>
                    </a:p>
                  </a:txBody>
                  <a:tcPr>
                    <a:solidFill>
                      <a:schemeClr val="accent3">
                        <a:lumMod val="20000"/>
                        <a:lumOff val="80000"/>
                      </a:schemeClr>
                    </a:solidFill>
                  </a:tcPr>
                </a:tc>
                <a:tc>
                  <a:txBody>
                    <a:bodyPr/>
                    <a:lstStyle/>
                    <a:p>
                      <a:pPr algn="ctr"/>
                      <a:r>
                        <a:rPr lang="en-US" sz="1100" dirty="0"/>
                        <a:t>Probability Score</a:t>
                      </a:r>
                      <a:br>
                        <a:rPr lang="en-US" sz="1100" dirty="0"/>
                      </a:br>
                      <a:r>
                        <a:rPr lang="en-US" sz="1100" dirty="0"/>
                        <a:t>1-5</a:t>
                      </a:r>
                    </a:p>
                  </a:txBody>
                  <a:tcPr>
                    <a:solidFill>
                      <a:schemeClr val="accent3">
                        <a:lumMod val="20000"/>
                        <a:lumOff val="80000"/>
                      </a:schemeClr>
                    </a:solidFill>
                  </a:tcPr>
                </a:tc>
                <a:tc>
                  <a:txBody>
                    <a:bodyPr/>
                    <a:lstStyle/>
                    <a:p>
                      <a:pPr algn="ctr"/>
                      <a:r>
                        <a:rPr lang="en-US" sz="1100" dirty="0"/>
                        <a:t>Impact Score</a:t>
                      </a:r>
                      <a:br>
                        <a:rPr lang="en-US" sz="1100" dirty="0"/>
                      </a:br>
                      <a:r>
                        <a:rPr lang="en-US" sz="1100" dirty="0"/>
                        <a:t>1-5</a:t>
                      </a:r>
                    </a:p>
                  </a:txBody>
                  <a:tcPr>
                    <a:solidFill>
                      <a:schemeClr val="accent3">
                        <a:lumMod val="20000"/>
                        <a:lumOff val="80000"/>
                      </a:schemeClr>
                    </a:solidFill>
                  </a:tcPr>
                </a:tc>
                <a:tc>
                  <a:txBody>
                    <a:bodyPr/>
                    <a:lstStyle/>
                    <a:p>
                      <a:pPr algn="ctr"/>
                      <a:r>
                        <a:rPr lang="en-US" sz="1100" dirty="0"/>
                        <a:t>Risk Score</a:t>
                      </a:r>
                    </a:p>
                  </a:txBody>
                  <a:tcPr>
                    <a:solidFill>
                      <a:schemeClr val="accent3">
                        <a:lumMod val="20000"/>
                        <a:lumOff val="80000"/>
                      </a:schemeClr>
                    </a:solidFill>
                  </a:tcPr>
                </a:tc>
                <a:tc>
                  <a:txBody>
                    <a:bodyPr/>
                    <a:lstStyle/>
                    <a:p>
                      <a:pPr algn="ctr"/>
                      <a:r>
                        <a:rPr lang="en-US" sz="1100" dirty="0"/>
                        <a:t>Risk Mitigation Strategies</a:t>
                      </a:r>
                    </a:p>
                  </a:txBody>
                  <a:tcPr>
                    <a:solidFill>
                      <a:schemeClr val="accent3">
                        <a:lumMod val="20000"/>
                        <a:lumOff val="80000"/>
                      </a:schemeClr>
                    </a:solidFill>
                  </a:tcPr>
                </a:tc>
                <a:tc>
                  <a:txBody>
                    <a:bodyPr/>
                    <a:lstStyle/>
                    <a:p>
                      <a:pPr algn="ctr"/>
                      <a:r>
                        <a:rPr lang="en-US" sz="1100" dirty="0"/>
                        <a:t>Mitigation Score</a:t>
                      </a:r>
                      <a:br>
                        <a:rPr lang="en-US" sz="1100" dirty="0"/>
                      </a:br>
                      <a:r>
                        <a:rPr lang="en-US" sz="1100" dirty="0"/>
                        <a:t>1-5</a:t>
                      </a:r>
                    </a:p>
                  </a:txBody>
                  <a:tcPr>
                    <a:solidFill>
                      <a:schemeClr val="accent3">
                        <a:lumMod val="20000"/>
                        <a:lumOff val="80000"/>
                      </a:schemeClr>
                    </a:solidFill>
                  </a:tcPr>
                </a:tc>
                <a:tc>
                  <a:txBody>
                    <a:bodyPr/>
                    <a:lstStyle/>
                    <a:p>
                      <a:pPr algn="ctr"/>
                      <a:r>
                        <a:rPr lang="en-US" sz="1100" dirty="0"/>
                        <a:t>Residual Risk Score</a:t>
                      </a:r>
                    </a:p>
                  </a:txBody>
                  <a:tcPr>
                    <a:solidFill>
                      <a:schemeClr val="accent3">
                        <a:lumMod val="20000"/>
                        <a:lumOff val="80000"/>
                      </a:schemeClr>
                    </a:solidFill>
                  </a:tcPr>
                </a:tc>
                <a:tc>
                  <a:txBody>
                    <a:bodyPr/>
                    <a:lstStyle/>
                    <a:p>
                      <a:pPr algn="ctr"/>
                      <a:r>
                        <a:rPr lang="en-US" sz="1100" dirty="0"/>
                        <a:t>Residual Risk</a:t>
                      </a:r>
                    </a:p>
                  </a:txBody>
                  <a:tcPr>
                    <a:solidFill>
                      <a:srgbClr val="2F7DC1"/>
                    </a:solidFill>
                  </a:tcPr>
                </a:tc>
                <a:extLst>
                  <a:ext uri="{0D108BD9-81ED-4DB2-BD59-A6C34878D82A}">
                    <a16:rowId xmlns:a16="http://schemas.microsoft.com/office/drawing/2014/main" val="230051299"/>
                  </a:ext>
                </a:extLst>
              </a:tr>
            </a:tbl>
          </a:graphicData>
        </a:graphic>
      </p:graphicFrame>
      <p:pic>
        <p:nvPicPr>
          <p:cNvPr id="8" name="Picture 2" descr="Risk management : r/memes">
            <a:extLst>
              <a:ext uri="{FF2B5EF4-FFF2-40B4-BE49-F238E27FC236}">
                <a16:creationId xmlns:a16="http://schemas.microsoft.com/office/drawing/2014/main" id="{D016D94C-B2C4-4B9D-305A-6BC55E05AE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4484" y="1737339"/>
            <a:ext cx="3995030" cy="3995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12139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700E48-9E41-9E86-7AF9-E8A4323A74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45E3A3-7F86-7940-D137-2334A66E82A2}"/>
              </a:ext>
            </a:extLst>
          </p:cNvPr>
          <p:cNvSpPr>
            <a:spLocks noGrp="1"/>
          </p:cNvSpPr>
          <p:nvPr>
            <p:ph type="title"/>
          </p:nvPr>
        </p:nvSpPr>
        <p:spPr/>
        <p:txBody>
          <a:bodyPr/>
          <a:lstStyle/>
          <a:p>
            <a:r>
              <a:rPr lang="en-US" dirty="0"/>
              <a:t>Identified Residual Risk</a:t>
            </a:r>
          </a:p>
        </p:txBody>
      </p:sp>
      <p:sp>
        <p:nvSpPr>
          <p:cNvPr id="3" name="Slide Number Placeholder 2">
            <a:extLst>
              <a:ext uri="{FF2B5EF4-FFF2-40B4-BE49-F238E27FC236}">
                <a16:creationId xmlns:a16="http://schemas.microsoft.com/office/drawing/2014/main" id="{FC53C126-42E2-297A-BE89-7D2F3C84E4D9}"/>
              </a:ext>
            </a:extLst>
          </p:cNvPr>
          <p:cNvSpPr>
            <a:spLocks noGrp="1"/>
          </p:cNvSpPr>
          <p:nvPr>
            <p:ph type="sldNum" sz="quarter" idx="12"/>
          </p:nvPr>
        </p:nvSpPr>
        <p:spPr/>
        <p:txBody>
          <a:bodyPr/>
          <a:lstStyle/>
          <a:p>
            <a:fld id="{D2DCD6F3-82C8-124E-BF1C-AF322C4001F5}" type="slidenum">
              <a:rPr lang="en-US" smtClean="0"/>
              <a:pPr/>
              <a:t>46</a:t>
            </a:fld>
            <a:endParaRPr lang="en-US" dirty="0"/>
          </a:p>
        </p:txBody>
      </p:sp>
      <p:graphicFrame>
        <p:nvGraphicFramePr>
          <p:cNvPr id="5" name="Table 4">
            <a:extLst>
              <a:ext uri="{FF2B5EF4-FFF2-40B4-BE49-F238E27FC236}">
                <a16:creationId xmlns:a16="http://schemas.microsoft.com/office/drawing/2014/main" id="{C7D25EBF-32AF-A386-8F7D-34540F4A3D74}"/>
              </a:ext>
            </a:extLst>
          </p:cNvPr>
          <p:cNvGraphicFramePr>
            <a:graphicFrameLocks noGrp="1"/>
          </p:cNvGraphicFramePr>
          <p:nvPr>
            <p:extLst>
              <p:ext uri="{D42A27DB-BD31-4B8C-83A1-F6EECF244321}">
                <p14:modId xmlns:p14="http://schemas.microsoft.com/office/powerpoint/2010/main" val="2694194701"/>
              </p:ext>
            </p:extLst>
          </p:nvPr>
        </p:nvGraphicFramePr>
        <p:xfrm>
          <a:off x="273169" y="642850"/>
          <a:ext cx="8597661" cy="594360"/>
        </p:xfrm>
        <a:graphic>
          <a:graphicData uri="http://schemas.openxmlformats.org/drawingml/2006/table">
            <a:tbl>
              <a:tblPr firstRow="1" bandRow="1">
                <a:tableStyleId>{5C22544A-7EE6-4342-B048-85BDC9FD1C3A}</a:tableStyleId>
              </a:tblPr>
              <a:tblGrid>
                <a:gridCol w="868492">
                  <a:extLst>
                    <a:ext uri="{9D8B030D-6E8A-4147-A177-3AD203B41FA5}">
                      <a16:colId xmlns:a16="http://schemas.microsoft.com/office/drawing/2014/main" val="3094045859"/>
                    </a:ext>
                  </a:extLst>
                </a:gridCol>
                <a:gridCol w="851041">
                  <a:extLst>
                    <a:ext uri="{9D8B030D-6E8A-4147-A177-3AD203B41FA5}">
                      <a16:colId xmlns:a16="http://schemas.microsoft.com/office/drawing/2014/main" val="3649840312"/>
                    </a:ext>
                  </a:extLst>
                </a:gridCol>
                <a:gridCol w="977955">
                  <a:extLst>
                    <a:ext uri="{9D8B030D-6E8A-4147-A177-3AD203B41FA5}">
                      <a16:colId xmlns:a16="http://schemas.microsoft.com/office/drawing/2014/main" val="3055346842"/>
                    </a:ext>
                  </a:extLst>
                </a:gridCol>
                <a:gridCol w="913186">
                  <a:extLst>
                    <a:ext uri="{9D8B030D-6E8A-4147-A177-3AD203B41FA5}">
                      <a16:colId xmlns:a16="http://schemas.microsoft.com/office/drawing/2014/main" val="3289344097"/>
                    </a:ext>
                  </a:extLst>
                </a:gridCol>
                <a:gridCol w="688157">
                  <a:extLst>
                    <a:ext uri="{9D8B030D-6E8A-4147-A177-3AD203B41FA5}">
                      <a16:colId xmlns:a16="http://schemas.microsoft.com/office/drawing/2014/main" val="3000204277"/>
                    </a:ext>
                  </a:extLst>
                </a:gridCol>
                <a:gridCol w="859766">
                  <a:extLst>
                    <a:ext uri="{9D8B030D-6E8A-4147-A177-3AD203B41FA5}">
                      <a16:colId xmlns:a16="http://schemas.microsoft.com/office/drawing/2014/main" val="3941130264"/>
                    </a:ext>
                  </a:extLst>
                </a:gridCol>
                <a:gridCol w="859766">
                  <a:extLst>
                    <a:ext uri="{9D8B030D-6E8A-4147-A177-3AD203B41FA5}">
                      <a16:colId xmlns:a16="http://schemas.microsoft.com/office/drawing/2014/main" val="1593014538"/>
                    </a:ext>
                  </a:extLst>
                </a:gridCol>
                <a:gridCol w="859766">
                  <a:extLst>
                    <a:ext uri="{9D8B030D-6E8A-4147-A177-3AD203B41FA5}">
                      <a16:colId xmlns:a16="http://schemas.microsoft.com/office/drawing/2014/main" val="1953462122"/>
                    </a:ext>
                  </a:extLst>
                </a:gridCol>
                <a:gridCol w="859766">
                  <a:extLst>
                    <a:ext uri="{9D8B030D-6E8A-4147-A177-3AD203B41FA5}">
                      <a16:colId xmlns:a16="http://schemas.microsoft.com/office/drawing/2014/main" val="1934550073"/>
                    </a:ext>
                  </a:extLst>
                </a:gridCol>
                <a:gridCol w="859766">
                  <a:extLst>
                    <a:ext uri="{9D8B030D-6E8A-4147-A177-3AD203B41FA5}">
                      <a16:colId xmlns:a16="http://schemas.microsoft.com/office/drawing/2014/main" val="686863357"/>
                    </a:ext>
                  </a:extLst>
                </a:gridCol>
              </a:tblGrid>
              <a:tr h="445280">
                <a:tc>
                  <a:txBody>
                    <a:bodyPr/>
                    <a:lstStyle/>
                    <a:p>
                      <a:pPr algn="ctr"/>
                      <a:r>
                        <a:rPr lang="en-US" sz="1100" dirty="0"/>
                        <a:t>Risk Owner</a:t>
                      </a:r>
                    </a:p>
                  </a:txBody>
                  <a:tcPr>
                    <a:solidFill>
                      <a:schemeClr val="accent3">
                        <a:lumMod val="20000"/>
                        <a:lumOff val="80000"/>
                      </a:schemeClr>
                    </a:solidFill>
                  </a:tcPr>
                </a:tc>
                <a:tc>
                  <a:txBody>
                    <a:bodyPr/>
                    <a:lstStyle/>
                    <a:p>
                      <a:pPr algn="ctr"/>
                      <a:r>
                        <a:rPr lang="en-US" sz="1100" dirty="0"/>
                        <a:t>Risk Category</a:t>
                      </a:r>
                    </a:p>
                  </a:txBody>
                  <a:tcPr>
                    <a:solidFill>
                      <a:schemeClr val="accent3">
                        <a:lumMod val="20000"/>
                        <a:lumOff val="80000"/>
                      </a:schemeClr>
                    </a:solidFill>
                  </a:tcPr>
                </a:tc>
                <a:tc>
                  <a:txBody>
                    <a:bodyPr/>
                    <a:lstStyle/>
                    <a:p>
                      <a:pPr algn="ctr"/>
                      <a:r>
                        <a:rPr lang="en-US" sz="1100" dirty="0"/>
                        <a:t>Risk Description</a:t>
                      </a:r>
                    </a:p>
                  </a:txBody>
                  <a:tcPr>
                    <a:solidFill>
                      <a:schemeClr val="accent3">
                        <a:lumMod val="20000"/>
                        <a:lumOff val="80000"/>
                      </a:schemeClr>
                    </a:solidFill>
                  </a:tcPr>
                </a:tc>
                <a:tc>
                  <a:txBody>
                    <a:bodyPr/>
                    <a:lstStyle/>
                    <a:p>
                      <a:pPr algn="ctr"/>
                      <a:r>
                        <a:rPr lang="en-US" sz="1100" dirty="0"/>
                        <a:t>Probability Score</a:t>
                      </a:r>
                      <a:br>
                        <a:rPr lang="en-US" sz="1100" dirty="0"/>
                      </a:br>
                      <a:r>
                        <a:rPr lang="en-US" sz="1100" dirty="0"/>
                        <a:t>1-5</a:t>
                      </a:r>
                    </a:p>
                  </a:txBody>
                  <a:tcPr>
                    <a:solidFill>
                      <a:schemeClr val="accent3">
                        <a:lumMod val="20000"/>
                        <a:lumOff val="80000"/>
                      </a:schemeClr>
                    </a:solidFill>
                  </a:tcPr>
                </a:tc>
                <a:tc>
                  <a:txBody>
                    <a:bodyPr/>
                    <a:lstStyle/>
                    <a:p>
                      <a:pPr algn="ctr"/>
                      <a:r>
                        <a:rPr lang="en-US" sz="1100" dirty="0"/>
                        <a:t>Impact Score</a:t>
                      </a:r>
                      <a:br>
                        <a:rPr lang="en-US" sz="1100" dirty="0"/>
                      </a:br>
                      <a:r>
                        <a:rPr lang="en-US" sz="1100" dirty="0"/>
                        <a:t>1-5</a:t>
                      </a:r>
                    </a:p>
                  </a:txBody>
                  <a:tcPr>
                    <a:solidFill>
                      <a:schemeClr val="accent3">
                        <a:lumMod val="20000"/>
                        <a:lumOff val="80000"/>
                      </a:schemeClr>
                    </a:solidFill>
                  </a:tcPr>
                </a:tc>
                <a:tc>
                  <a:txBody>
                    <a:bodyPr/>
                    <a:lstStyle/>
                    <a:p>
                      <a:pPr algn="ctr"/>
                      <a:r>
                        <a:rPr lang="en-US" sz="1100" dirty="0"/>
                        <a:t>Risk Score</a:t>
                      </a:r>
                    </a:p>
                  </a:txBody>
                  <a:tcPr>
                    <a:solidFill>
                      <a:schemeClr val="accent3">
                        <a:lumMod val="20000"/>
                        <a:lumOff val="80000"/>
                      </a:schemeClr>
                    </a:solidFill>
                  </a:tcPr>
                </a:tc>
                <a:tc>
                  <a:txBody>
                    <a:bodyPr/>
                    <a:lstStyle/>
                    <a:p>
                      <a:pPr algn="ctr"/>
                      <a:r>
                        <a:rPr lang="en-US" sz="1100" dirty="0"/>
                        <a:t>Risk Mitigation Strategies</a:t>
                      </a:r>
                    </a:p>
                  </a:txBody>
                  <a:tcPr>
                    <a:solidFill>
                      <a:schemeClr val="accent3">
                        <a:lumMod val="20000"/>
                        <a:lumOff val="80000"/>
                      </a:schemeClr>
                    </a:solidFill>
                  </a:tcPr>
                </a:tc>
                <a:tc>
                  <a:txBody>
                    <a:bodyPr/>
                    <a:lstStyle/>
                    <a:p>
                      <a:pPr algn="ctr"/>
                      <a:r>
                        <a:rPr lang="en-US" sz="1100" dirty="0"/>
                        <a:t>Mitigation Score</a:t>
                      </a:r>
                      <a:br>
                        <a:rPr lang="en-US" sz="1100" dirty="0"/>
                      </a:br>
                      <a:r>
                        <a:rPr lang="en-US" sz="1100" dirty="0"/>
                        <a:t>1-5</a:t>
                      </a:r>
                    </a:p>
                  </a:txBody>
                  <a:tcPr>
                    <a:solidFill>
                      <a:schemeClr val="accent3">
                        <a:lumMod val="20000"/>
                        <a:lumOff val="80000"/>
                      </a:schemeClr>
                    </a:solidFill>
                  </a:tcPr>
                </a:tc>
                <a:tc>
                  <a:txBody>
                    <a:bodyPr/>
                    <a:lstStyle/>
                    <a:p>
                      <a:pPr algn="ctr"/>
                      <a:r>
                        <a:rPr lang="en-US" sz="1100" dirty="0"/>
                        <a:t>Residual Risk Score</a:t>
                      </a:r>
                    </a:p>
                  </a:txBody>
                  <a:tcPr>
                    <a:solidFill>
                      <a:schemeClr val="accent3">
                        <a:lumMod val="20000"/>
                        <a:lumOff val="80000"/>
                      </a:schemeClr>
                    </a:solidFill>
                  </a:tcPr>
                </a:tc>
                <a:tc>
                  <a:txBody>
                    <a:bodyPr/>
                    <a:lstStyle/>
                    <a:p>
                      <a:pPr algn="ctr"/>
                      <a:r>
                        <a:rPr lang="en-US" sz="1100" dirty="0"/>
                        <a:t>Residual Risk</a:t>
                      </a:r>
                    </a:p>
                  </a:txBody>
                  <a:tcPr>
                    <a:solidFill>
                      <a:srgbClr val="2F7DC1"/>
                    </a:solidFill>
                  </a:tcPr>
                </a:tc>
                <a:extLst>
                  <a:ext uri="{0D108BD9-81ED-4DB2-BD59-A6C34878D82A}">
                    <a16:rowId xmlns:a16="http://schemas.microsoft.com/office/drawing/2014/main" val="230051299"/>
                  </a:ext>
                </a:extLst>
              </a:tr>
            </a:tbl>
          </a:graphicData>
        </a:graphic>
      </p:graphicFrame>
      <p:graphicFrame>
        <p:nvGraphicFramePr>
          <p:cNvPr id="8" name="Table 7">
            <a:extLst>
              <a:ext uri="{FF2B5EF4-FFF2-40B4-BE49-F238E27FC236}">
                <a16:creationId xmlns:a16="http://schemas.microsoft.com/office/drawing/2014/main" id="{FD75D676-8512-CDB3-1F0A-41D24F3C22CB}"/>
              </a:ext>
            </a:extLst>
          </p:cNvPr>
          <p:cNvGraphicFramePr>
            <a:graphicFrameLocks noGrp="1"/>
          </p:cNvGraphicFramePr>
          <p:nvPr>
            <p:extLst>
              <p:ext uri="{D42A27DB-BD31-4B8C-83A1-F6EECF244321}">
                <p14:modId xmlns:p14="http://schemas.microsoft.com/office/powerpoint/2010/main" val="2975070218"/>
              </p:ext>
            </p:extLst>
          </p:nvPr>
        </p:nvGraphicFramePr>
        <p:xfrm>
          <a:off x="273169" y="1737360"/>
          <a:ext cx="8597660" cy="3383280"/>
        </p:xfrm>
        <a:graphic>
          <a:graphicData uri="http://schemas.openxmlformats.org/drawingml/2006/table">
            <a:tbl>
              <a:tblPr firstRow="1" bandRow="1">
                <a:tableStyleId>{5C22544A-7EE6-4342-B048-85BDC9FD1C3A}</a:tableStyleId>
              </a:tblPr>
              <a:tblGrid>
                <a:gridCol w="1465096">
                  <a:extLst>
                    <a:ext uri="{9D8B030D-6E8A-4147-A177-3AD203B41FA5}">
                      <a16:colId xmlns:a16="http://schemas.microsoft.com/office/drawing/2014/main" val="3055346842"/>
                    </a:ext>
                  </a:extLst>
                </a:gridCol>
                <a:gridCol w="633743">
                  <a:extLst>
                    <a:ext uri="{9D8B030D-6E8A-4147-A177-3AD203B41FA5}">
                      <a16:colId xmlns:a16="http://schemas.microsoft.com/office/drawing/2014/main" val="3289344097"/>
                    </a:ext>
                  </a:extLst>
                </a:gridCol>
                <a:gridCol w="624689">
                  <a:extLst>
                    <a:ext uri="{9D8B030D-6E8A-4147-A177-3AD203B41FA5}">
                      <a16:colId xmlns:a16="http://schemas.microsoft.com/office/drawing/2014/main" val="3000204277"/>
                    </a:ext>
                  </a:extLst>
                </a:gridCol>
                <a:gridCol w="615636">
                  <a:extLst>
                    <a:ext uri="{9D8B030D-6E8A-4147-A177-3AD203B41FA5}">
                      <a16:colId xmlns:a16="http://schemas.microsoft.com/office/drawing/2014/main" val="3941130264"/>
                    </a:ext>
                  </a:extLst>
                </a:gridCol>
                <a:gridCol w="1439501">
                  <a:extLst>
                    <a:ext uri="{9D8B030D-6E8A-4147-A177-3AD203B41FA5}">
                      <a16:colId xmlns:a16="http://schemas.microsoft.com/office/drawing/2014/main" val="1055557462"/>
                    </a:ext>
                  </a:extLst>
                </a:gridCol>
                <a:gridCol w="787651">
                  <a:extLst>
                    <a:ext uri="{9D8B030D-6E8A-4147-A177-3AD203B41FA5}">
                      <a16:colId xmlns:a16="http://schemas.microsoft.com/office/drawing/2014/main" val="748118822"/>
                    </a:ext>
                  </a:extLst>
                </a:gridCol>
                <a:gridCol w="656086">
                  <a:extLst>
                    <a:ext uri="{9D8B030D-6E8A-4147-A177-3AD203B41FA5}">
                      <a16:colId xmlns:a16="http://schemas.microsoft.com/office/drawing/2014/main" val="2302687798"/>
                    </a:ext>
                  </a:extLst>
                </a:gridCol>
                <a:gridCol w="2375258">
                  <a:extLst>
                    <a:ext uri="{9D8B030D-6E8A-4147-A177-3AD203B41FA5}">
                      <a16:colId xmlns:a16="http://schemas.microsoft.com/office/drawing/2014/main" val="3106023815"/>
                    </a:ext>
                  </a:extLst>
                </a:gridCol>
              </a:tblGrid>
              <a:tr h="266122">
                <a:tc>
                  <a:txBody>
                    <a:bodyPr/>
                    <a:lstStyle/>
                    <a:p>
                      <a:pPr algn="ctr"/>
                      <a:r>
                        <a:rPr lang="en-US" sz="1200" dirty="0"/>
                        <a:t>Risk Description</a:t>
                      </a:r>
                    </a:p>
                  </a:txBody>
                  <a:tcPr>
                    <a:solidFill>
                      <a:srgbClr val="2F7DC1"/>
                    </a:solidFill>
                  </a:tcPr>
                </a:tc>
                <a:tc>
                  <a:txBody>
                    <a:bodyPr/>
                    <a:lstStyle/>
                    <a:p>
                      <a:pPr algn="ctr"/>
                      <a:r>
                        <a:rPr lang="en-US" sz="1200" dirty="0"/>
                        <a:t>Probability Score</a:t>
                      </a:r>
                      <a:br>
                        <a:rPr lang="en-US" sz="1200" dirty="0"/>
                      </a:br>
                      <a:r>
                        <a:rPr lang="en-US" sz="1200" dirty="0"/>
                        <a:t>1-5</a:t>
                      </a:r>
                    </a:p>
                  </a:txBody>
                  <a:tcPr>
                    <a:solidFill>
                      <a:srgbClr val="2F7DC1"/>
                    </a:solidFill>
                  </a:tcPr>
                </a:tc>
                <a:tc>
                  <a:txBody>
                    <a:bodyPr/>
                    <a:lstStyle/>
                    <a:p>
                      <a:pPr algn="ctr"/>
                      <a:r>
                        <a:rPr lang="en-US" sz="1200" dirty="0"/>
                        <a:t>Impact Score</a:t>
                      </a:r>
                      <a:br>
                        <a:rPr lang="en-US" sz="1200" dirty="0"/>
                      </a:br>
                      <a:r>
                        <a:rPr lang="en-US" sz="1200" dirty="0"/>
                        <a:t>1-5</a:t>
                      </a:r>
                    </a:p>
                  </a:txBody>
                  <a:tcPr>
                    <a:solidFill>
                      <a:srgbClr val="2F7DC1"/>
                    </a:solidFill>
                  </a:tcPr>
                </a:tc>
                <a:tc>
                  <a:txBody>
                    <a:bodyPr/>
                    <a:lstStyle/>
                    <a:p>
                      <a:pPr algn="ctr"/>
                      <a:r>
                        <a:rPr lang="en-US" sz="1200" dirty="0"/>
                        <a:t>Risk Score</a:t>
                      </a:r>
                    </a:p>
                  </a:txBody>
                  <a:tcPr>
                    <a:solidFill>
                      <a:srgbClr val="2F7DC1"/>
                    </a:solidFill>
                  </a:tcPr>
                </a:tc>
                <a:tc>
                  <a:txBody>
                    <a:bodyPr/>
                    <a:lstStyle/>
                    <a:p>
                      <a:pPr algn="ctr"/>
                      <a:r>
                        <a:rPr lang="en-US" sz="1200" dirty="0"/>
                        <a:t>Risk Mitigation Strategies</a:t>
                      </a:r>
                    </a:p>
                  </a:txBody>
                  <a:tcPr>
                    <a:solidFill>
                      <a:srgbClr val="2F7DC1"/>
                    </a:solidFill>
                  </a:tcPr>
                </a:tc>
                <a:tc>
                  <a:txBody>
                    <a:bodyPr/>
                    <a:lstStyle/>
                    <a:p>
                      <a:pPr algn="ctr"/>
                      <a:r>
                        <a:rPr lang="en-US" sz="1200" dirty="0"/>
                        <a:t>Risk Mitigation Score</a:t>
                      </a:r>
                    </a:p>
                  </a:txBody>
                  <a:tcPr>
                    <a:solidFill>
                      <a:srgbClr val="2F7DC1"/>
                    </a:solidFill>
                  </a:tcPr>
                </a:tc>
                <a:tc>
                  <a:txBody>
                    <a:bodyPr/>
                    <a:lstStyle/>
                    <a:p>
                      <a:pPr algn="ctr"/>
                      <a:r>
                        <a:rPr lang="en-US" sz="1200" dirty="0"/>
                        <a:t>Residual Risk Score</a:t>
                      </a:r>
                    </a:p>
                  </a:txBody>
                  <a:tcPr>
                    <a:solidFill>
                      <a:srgbClr val="2F7DC1"/>
                    </a:solidFill>
                  </a:tcPr>
                </a:tc>
                <a:tc>
                  <a:txBody>
                    <a:bodyPr/>
                    <a:lstStyle/>
                    <a:p>
                      <a:pPr algn="ctr"/>
                      <a:r>
                        <a:rPr lang="en-US" sz="1200" dirty="0"/>
                        <a:t>Residual Risk</a:t>
                      </a:r>
                    </a:p>
                  </a:txBody>
                  <a:tcPr>
                    <a:solidFill>
                      <a:srgbClr val="2F7DC1"/>
                    </a:solidFill>
                  </a:tcPr>
                </a:tc>
                <a:extLst>
                  <a:ext uri="{0D108BD9-81ED-4DB2-BD59-A6C34878D82A}">
                    <a16:rowId xmlns:a16="http://schemas.microsoft.com/office/drawing/2014/main" val="230051299"/>
                  </a:ext>
                </a:extLst>
              </a:tr>
              <a:tr h="370840">
                <a:tc>
                  <a:txBody>
                    <a:bodyPr/>
                    <a:lstStyle/>
                    <a:p>
                      <a:pPr algn="l"/>
                      <a:r>
                        <a:rPr lang="en-US" sz="1200" dirty="0"/>
                        <a:t>The RIM program is not or cannot be monitored or audited by internal, external, or regulatory authorities</a:t>
                      </a:r>
                    </a:p>
                  </a:txBody>
                  <a:tcPr>
                    <a:solidFill>
                      <a:schemeClr val="accent2">
                        <a:lumMod val="20000"/>
                        <a:lumOff val="80000"/>
                      </a:schemeClr>
                    </a:solidFill>
                  </a:tcPr>
                </a:tc>
                <a:tc>
                  <a:txBody>
                    <a:bodyPr/>
                    <a:lstStyle/>
                    <a:p>
                      <a:pPr algn="ctr"/>
                      <a:r>
                        <a:rPr lang="en-US" sz="1200" dirty="0"/>
                        <a:t>3</a:t>
                      </a:r>
                    </a:p>
                  </a:txBody>
                  <a:tcPr>
                    <a:solidFill>
                      <a:schemeClr val="accent2">
                        <a:lumMod val="20000"/>
                        <a:lumOff val="80000"/>
                      </a:schemeClr>
                    </a:solidFill>
                  </a:tcPr>
                </a:tc>
                <a:tc>
                  <a:txBody>
                    <a:bodyPr/>
                    <a:lstStyle/>
                    <a:p>
                      <a:pPr algn="ctr"/>
                      <a:r>
                        <a:rPr lang="en-US" sz="1200" dirty="0"/>
                        <a:t>5</a:t>
                      </a:r>
                    </a:p>
                  </a:txBody>
                  <a:tcPr>
                    <a:solidFill>
                      <a:schemeClr val="accent2">
                        <a:lumMod val="20000"/>
                        <a:lumOff val="80000"/>
                      </a:schemeClr>
                    </a:solidFill>
                  </a:tcPr>
                </a:tc>
                <a:tc>
                  <a:txBody>
                    <a:bodyPr/>
                    <a:lstStyle/>
                    <a:p>
                      <a:pPr algn="ctr"/>
                      <a:r>
                        <a:rPr lang="en-US" sz="1200" dirty="0"/>
                        <a:t>15</a:t>
                      </a:r>
                    </a:p>
                  </a:txBody>
                  <a:tcPr>
                    <a:solidFill>
                      <a:schemeClr val="accent2">
                        <a:lumMod val="20000"/>
                        <a:lumOff val="80000"/>
                      </a:schemeClr>
                    </a:solidFill>
                  </a:tcPr>
                </a:tc>
                <a:tc>
                  <a:txBody>
                    <a:bodyPr/>
                    <a:lstStyle/>
                    <a:p>
                      <a:pPr algn="l"/>
                      <a:r>
                        <a:rPr lang="en-US" sz="1200" dirty="0"/>
                        <a:t>*Annual assessment by Compliance</a:t>
                      </a:r>
                      <a:br>
                        <a:rPr lang="en-US" sz="1200" dirty="0"/>
                      </a:br>
                      <a:r>
                        <a:rPr lang="en-US" sz="1200" dirty="0"/>
                        <a:t>*Program policies and processes establish a review framework</a:t>
                      </a:r>
                    </a:p>
                  </a:txBody>
                  <a:tcPr>
                    <a:solidFill>
                      <a:schemeClr val="accent2">
                        <a:lumMod val="20000"/>
                        <a:lumOff val="80000"/>
                      </a:schemeClr>
                    </a:solidFill>
                  </a:tcPr>
                </a:tc>
                <a:tc>
                  <a:txBody>
                    <a:bodyPr/>
                    <a:lstStyle/>
                    <a:p>
                      <a:pPr algn="ctr"/>
                      <a:r>
                        <a:rPr lang="en-US" sz="1200" dirty="0"/>
                        <a:t>4</a:t>
                      </a:r>
                    </a:p>
                  </a:txBody>
                  <a:tcPr>
                    <a:solidFill>
                      <a:schemeClr val="accent2">
                        <a:lumMod val="20000"/>
                        <a:lumOff val="80000"/>
                      </a:schemeClr>
                    </a:solidFill>
                  </a:tcPr>
                </a:tc>
                <a:tc>
                  <a:txBody>
                    <a:bodyPr/>
                    <a:lstStyle/>
                    <a:p>
                      <a:pPr algn="ctr"/>
                      <a:r>
                        <a:rPr lang="en-US" sz="1200" dirty="0"/>
                        <a:t>11</a:t>
                      </a:r>
                    </a:p>
                  </a:txBody>
                  <a:tcPr>
                    <a:solidFill>
                      <a:schemeClr val="accent2">
                        <a:lumMod val="20000"/>
                        <a:lumOff val="80000"/>
                      </a:schemeClr>
                    </a:solidFill>
                  </a:tcPr>
                </a:tc>
                <a:tc>
                  <a:txBody>
                    <a:bodyPr/>
                    <a:lstStyle/>
                    <a:p>
                      <a:pPr algn="l"/>
                      <a:r>
                        <a:rPr lang="en-US" sz="1200" dirty="0"/>
                        <a:t>*External assessment or review has never taken place</a:t>
                      </a:r>
                      <a:br>
                        <a:rPr lang="en-US" sz="1200" dirty="0"/>
                      </a:br>
                      <a:r>
                        <a:rPr lang="en-US" sz="1200" dirty="0"/>
                        <a:t>*The internal assessment process is not mature and still in development</a:t>
                      </a:r>
                    </a:p>
                  </a:txBody>
                  <a:tcPr>
                    <a:solidFill>
                      <a:schemeClr val="accent2">
                        <a:lumMod val="20000"/>
                        <a:lumOff val="80000"/>
                      </a:schemeClr>
                    </a:solidFill>
                  </a:tcPr>
                </a:tc>
                <a:extLst>
                  <a:ext uri="{0D108BD9-81ED-4DB2-BD59-A6C34878D82A}">
                    <a16:rowId xmlns:a16="http://schemas.microsoft.com/office/drawing/2014/main" val="3967480356"/>
                  </a:ext>
                </a:extLst>
              </a:tr>
              <a:tr h="370840">
                <a:tc>
                  <a:txBody>
                    <a:bodyPr/>
                    <a:lstStyle/>
                    <a:p>
                      <a:pPr algn="l"/>
                      <a:r>
                        <a:rPr lang="en-US" sz="1200" dirty="0"/>
                        <a:t>Information subject to a Litigation Hold is not preserved appropriately</a:t>
                      </a:r>
                    </a:p>
                  </a:txBody>
                  <a:tcPr>
                    <a:solidFill>
                      <a:schemeClr val="accent2">
                        <a:lumMod val="20000"/>
                        <a:lumOff val="80000"/>
                      </a:schemeClr>
                    </a:solidFill>
                  </a:tcPr>
                </a:tc>
                <a:tc>
                  <a:txBody>
                    <a:bodyPr/>
                    <a:lstStyle/>
                    <a:p>
                      <a:pPr algn="ctr"/>
                      <a:r>
                        <a:rPr lang="en-US" sz="1200" dirty="0"/>
                        <a:t>4</a:t>
                      </a:r>
                    </a:p>
                  </a:txBody>
                  <a:tcPr>
                    <a:solidFill>
                      <a:schemeClr val="accent2">
                        <a:lumMod val="20000"/>
                        <a:lumOff val="80000"/>
                      </a:schemeClr>
                    </a:solidFill>
                  </a:tcPr>
                </a:tc>
                <a:tc>
                  <a:txBody>
                    <a:bodyPr/>
                    <a:lstStyle/>
                    <a:p>
                      <a:pPr algn="ctr"/>
                      <a:r>
                        <a:rPr lang="en-US" sz="1200" dirty="0"/>
                        <a:t>5</a:t>
                      </a:r>
                    </a:p>
                  </a:txBody>
                  <a:tcPr>
                    <a:solidFill>
                      <a:schemeClr val="accent2">
                        <a:lumMod val="20000"/>
                        <a:lumOff val="80000"/>
                      </a:schemeClr>
                    </a:solidFill>
                  </a:tcPr>
                </a:tc>
                <a:tc>
                  <a:txBody>
                    <a:bodyPr/>
                    <a:lstStyle/>
                    <a:p>
                      <a:pPr algn="ctr"/>
                      <a:r>
                        <a:rPr lang="en-US" sz="1200" dirty="0"/>
                        <a:t>20</a:t>
                      </a:r>
                    </a:p>
                  </a:txBody>
                  <a:tcPr>
                    <a:solidFill>
                      <a:schemeClr val="accent2">
                        <a:lumMod val="20000"/>
                        <a:lumOff val="80000"/>
                      </a:schemeClr>
                    </a:solidFill>
                  </a:tcPr>
                </a:tc>
                <a:tc>
                  <a:txBody>
                    <a:bodyPr/>
                    <a:lstStyle/>
                    <a:p>
                      <a:pPr algn="l"/>
                      <a:r>
                        <a:rPr lang="en-US" sz="1200" dirty="0"/>
                        <a:t>*LH Policy and process is well established</a:t>
                      </a:r>
                      <a:br>
                        <a:rPr lang="en-US" sz="1200" dirty="0"/>
                      </a:br>
                      <a:r>
                        <a:rPr lang="en-US" sz="1200" dirty="0"/>
                        <a:t>*Tone from the top</a:t>
                      </a:r>
                      <a:br>
                        <a:rPr lang="en-US" sz="1200" dirty="0"/>
                      </a:br>
                      <a:r>
                        <a:rPr lang="en-US" sz="1200" dirty="0"/>
                        <a:t>*IT backups are in place</a:t>
                      </a:r>
                    </a:p>
                  </a:txBody>
                  <a:tcPr>
                    <a:solidFill>
                      <a:schemeClr val="accent2">
                        <a:lumMod val="20000"/>
                        <a:lumOff val="80000"/>
                      </a:schemeClr>
                    </a:solidFill>
                  </a:tcPr>
                </a:tc>
                <a:tc>
                  <a:txBody>
                    <a:bodyPr/>
                    <a:lstStyle/>
                    <a:p>
                      <a:pPr algn="ctr"/>
                      <a:r>
                        <a:rPr lang="en-US" sz="1200" dirty="0"/>
                        <a:t>5</a:t>
                      </a:r>
                    </a:p>
                  </a:txBody>
                  <a:tcPr>
                    <a:solidFill>
                      <a:schemeClr val="accent2">
                        <a:lumMod val="20000"/>
                        <a:lumOff val="80000"/>
                      </a:schemeClr>
                    </a:solidFill>
                  </a:tcPr>
                </a:tc>
                <a:tc>
                  <a:txBody>
                    <a:bodyPr/>
                    <a:lstStyle/>
                    <a:p>
                      <a:pPr algn="ctr"/>
                      <a:r>
                        <a:rPr lang="en-US" sz="1200" dirty="0"/>
                        <a:t>15</a:t>
                      </a:r>
                    </a:p>
                  </a:txBody>
                  <a:tcPr>
                    <a:solidFill>
                      <a:schemeClr val="accent2">
                        <a:lumMod val="20000"/>
                        <a:lumOff val="80000"/>
                      </a:schemeClr>
                    </a:solidFill>
                  </a:tcPr>
                </a:tc>
                <a:tc>
                  <a:txBody>
                    <a:bodyPr/>
                    <a:lstStyle/>
                    <a:p>
                      <a:pPr algn="l"/>
                      <a:r>
                        <a:rPr lang="en-US" sz="1200" dirty="0"/>
                        <a:t>*System failures or malfunctions may not backup as expected</a:t>
                      </a:r>
                      <a:br>
                        <a:rPr lang="en-US" sz="1200" dirty="0"/>
                      </a:br>
                      <a:r>
                        <a:rPr lang="en-US" sz="1200" dirty="0"/>
                        <a:t>*Employees may delete information previously unknown to be relevant material</a:t>
                      </a:r>
                    </a:p>
                  </a:txBody>
                  <a:tcPr>
                    <a:solidFill>
                      <a:schemeClr val="accent2">
                        <a:lumMod val="20000"/>
                        <a:lumOff val="80000"/>
                      </a:schemeClr>
                    </a:solidFill>
                  </a:tcPr>
                </a:tc>
                <a:extLst>
                  <a:ext uri="{0D108BD9-81ED-4DB2-BD59-A6C34878D82A}">
                    <a16:rowId xmlns:a16="http://schemas.microsoft.com/office/drawing/2014/main" val="2669258260"/>
                  </a:ext>
                </a:extLst>
              </a:tr>
            </a:tbl>
          </a:graphicData>
        </a:graphic>
      </p:graphicFrame>
    </p:spTree>
    <p:extLst>
      <p:ext uri="{BB962C8B-B14F-4D97-AF65-F5344CB8AC3E}">
        <p14:creationId xmlns:p14="http://schemas.microsoft.com/office/powerpoint/2010/main" val="30254084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F9ED4B-8FE3-3EEC-A094-3EF0EAD7C6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680710-C2F2-FE1E-5224-0411B1BCBF6E}"/>
              </a:ext>
            </a:extLst>
          </p:cNvPr>
          <p:cNvSpPr>
            <a:spLocks noGrp="1"/>
          </p:cNvSpPr>
          <p:nvPr>
            <p:ph type="title"/>
          </p:nvPr>
        </p:nvSpPr>
        <p:spPr/>
        <p:txBody>
          <a:bodyPr/>
          <a:lstStyle/>
          <a:p>
            <a:r>
              <a:rPr lang="en-US" dirty="0"/>
              <a:t>Identifying Risk Owners</a:t>
            </a:r>
          </a:p>
        </p:txBody>
      </p:sp>
      <p:sp>
        <p:nvSpPr>
          <p:cNvPr id="3" name="Slide Number Placeholder 2">
            <a:extLst>
              <a:ext uri="{FF2B5EF4-FFF2-40B4-BE49-F238E27FC236}">
                <a16:creationId xmlns:a16="http://schemas.microsoft.com/office/drawing/2014/main" id="{8A4CAB35-FA3C-1DDA-A00A-AADD05BC0222}"/>
              </a:ext>
            </a:extLst>
          </p:cNvPr>
          <p:cNvSpPr>
            <a:spLocks noGrp="1"/>
          </p:cNvSpPr>
          <p:nvPr>
            <p:ph type="sldNum" sz="quarter" idx="12"/>
          </p:nvPr>
        </p:nvSpPr>
        <p:spPr/>
        <p:txBody>
          <a:bodyPr/>
          <a:lstStyle/>
          <a:p>
            <a:fld id="{D2DCD6F3-82C8-124E-BF1C-AF322C4001F5}" type="slidenum">
              <a:rPr lang="en-US" smtClean="0"/>
              <a:pPr/>
              <a:t>47</a:t>
            </a:fld>
            <a:endParaRPr lang="en-US" dirty="0"/>
          </a:p>
        </p:txBody>
      </p:sp>
      <p:graphicFrame>
        <p:nvGraphicFramePr>
          <p:cNvPr id="5" name="Table 4">
            <a:extLst>
              <a:ext uri="{FF2B5EF4-FFF2-40B4-BE49-F238E27FC236}">
                <a16:creationId xmlns:a16="http://schemas.microsoft.com/office/drawing/2014/main" id="{A39DC166-F6A0-71F0-E063-30C949A6B8BA}"/>
              </a:ext>
            </a:extLst>
          </p:cNvPr>
          <p:cNvGraphicFramePr>
            <a:graphicFrameLocks noGrp="1"/>
          </p:cNvGraphicFramePr>
          <p:nvPr>
            <p:extLst>
              <p:ext uri="{D42A27DB-BD31-4B8C-83A1-F6EECF244321}">
                <p14:modId xmlns:p14="http://schemas.microsoft.com/office/powerpoint/2010/main" val="2704050014"/>
              </p:ext>
            </p:extLst>
          </p:nvPr>
        </p:nvGraphicFramePr>
        <p:xfrm>
          <a:off x="273169" y="642850"/>
          <a:ext cx="8597661" cy="594360"/>
        </p:xfrm>
        <a:graphic>
          <a:graphicData uri="http://schemas.openxmlformats.org/drawingml/2006/table">
            <a:tbl>
              <a:tblPr firstRow="1" bandRow="1">
                <a:tableStyleId>{5C22544A-7EE6-4342-B048-85BDC9FD1C3A}</a:tableStyleId>
              </a:tblPr>
              <a:tblGrid>
                <a:gridCol w="868492">
                  <a:extLst>
                    <a:ext uri="{9D8B030D-6E8A-4147-A177-3AD203B41FA5}">
                      <a16:colId xmlns:a16="http://schemas.microsoft.com/office/drawing/2014/main" val="3094045859"/>
                    </a:ext>
                  </a:extLst>
                </a:gridCol>
                <a:gridCol w="851041">
                  <a:extLst>
                    <a:ext uri="{9D8B030D-6E8A-4147-A177-3AD203B41FA5}">
                      <a16:colId xmlns:a16="http://schemas.microsoft.com/office/drawing/2014/main" val="3649840312"/>
                    </a:ext>
                  </a:extLst>
                </a:gridCol>
                <a:gridCol w="977955">
                  <a:extLst>
                    <a:ext uri="{9D8B030D-6E8A-4147-A177-3AD203B41FA5}">
                      <a16:colId xmlns:a16="http://schemas.microsoft.com/office/drawing/2014/main" val="3055346842"/>
                    </a:ext>
                  </a:extLst>
                </a:gridCol>
                <a:gridCol w="913186">
                  <a:extLst>
                    <a:ext uri="{9D8B030D-6E8A-4147-A177-3AD203B41FA5}">
                      <a16:colId xmlns:a16="http://schemas.microsoft.com/office/drawing/2014/main" val="3289344097"/>
                    </a:ext>
                  </a:extLst>
                </a:gridCol>
                <a:gridCol w="688157">
                  <a:extLst>
                    <a:ext uri="{9D8B030D-6E8A-4147-A177-3AD203B41FA5}">
                      <a16:colId xmlns:a16="http://schemas.microsoft.com/office/drawing/2014/main" val="3000204277"/>
                    </a:ext>
                  </a:extLst>
                </a:gridCol>
                <a:gridCol w="859766">
                  <a:extLst>
                    <a:ext uri="{9D8B030D-6E8A-4147-A177-3AD203B41FA5}">
                      <a16:colId xmlns:a16="http://schemas.microsoft.com/office/drawing/2014/main" val="3941130264"/>
                    </a:ext>
                  </a:extLst>
                </a:gridCol>
                <a:gridCol w="859766">
                  <a:extLst>
                    <a:ext uri="{9D8B030D-6E8A-4147-A177-3AD203B41FA5}">
                      <a16:colId xmlns:a16="http://schemas.microsoft.com/office/drawing/2014/main" val="1593014538"/>
                    </a:ext>
                  </a:extLst>
                </a:gridCol>
                <a:gridCol w="859766">
                  <a:extLst>
                    <a:ext uri="{9D8B030D-6E8A-4147-A177-3AD203B41FA5}">
                      <a16:colId xmlns:a16="http://schemas.microsoft.com/office/drawing/2014/main" val="1953462122"/>
                    </a:ext>
                  </a:extLst>
                </a:gridCol>
                <a:gridCol w="859766">
                  <a:extLst>
                    <a:ext uri="{9D8B030D-6E8A-4147-A177-3AD203B41FA5}">
                      <a16:colId xmlns:a16="http://schemas.microsoft.com/office/drawing/2014/main" val="1934550073"/>
                    </a:ext>
                  </a:extLst>
                </a:gridCol>
                <a:gridCol w="859766">
                  <a:extLst>
                    <a:ext uri="{9D8B030D-6E8A-4147-A177-3AD203B41FA5}">
                      <a16:colId xmlns:a16="http://schemas.microsoft.com/office/drawing/2014/main" val="686863357"/>
                    </a:ext>
                  </a:extLst>
                </a:gridCol>
              </a:tblGrid>
              <a:tr h="445280">
                <a:tc>
                  <a:txBody>
                    <a:bodyPr/>
                    <a:lstStyle/>
                    <a:p>
                      <a:pPr algn="ctr"/>
                      <a:r>
                        <a:rPr lang="en-US" sz="1100" dirty="0"/>
                        <a:t>Risk Owner</a:t>
                      </a:r>
                    </a:p>
                  </a:txBody>
                  <a:tcPr>
                    <a:solidFill>
                      <a:schemeClr val="accent3">
                        <a:lumMod val="20000"/>
                        <a:lumOff val="80000"/>
                      </a:schemeClr>
                    </a:solidFill>
                  </a:tcPr>
                </a:tc>
                <a:tc>
                  <a:txBody>
                    <a:bodyPr/>
                    <a:lstStyle/>
                    <a:p>
                      <a:pPr algn="ctr"/>
                      <a:r>
                        <a:rPr lang="en-US" sz="1100" dirty="0"/>
                        <a:t>Risk Category</a:t>
                      </a:r>
                    </a:p>
                  </a:txBody>
                  <a:tcPr>
                    <a:solidFill>
                      <a:schemeClr val="accent3">
                        <a:lumMod val="20000"/>
                        <a:lumOff val="80000"/>
                      </a:schemeClr>
                    </a:solidFill>
                  </a:tcPr>
                </a:tc>
                <a:tc>
                  <a:txBody>
                    <a:bodyPr/>
                    <a:lstStyle/>
                    <a:p>
                      <a:pPr algn="ctr"/>
                      <a:r>
                        <a:rPr lang="en-US" sz="1100" dirty="0"/>
                        <a:t>Risk Description</a:t>
                      </a:r>
                    </a:p>
                  </a:txBody>
                  <a:tcPr>
                    <a:solidFill>
                      <a:schemeClr val="accent3">
                        <a:lumMod val="20000"/>
                        <a:lumOff val="80000"/>
                      </a:schemeClr>
                    </a:solidFill>
                  </a:tcPr>
                </a:tc>
                <a:tc>
                  <a:txBody>
                    <a:bodyPr/>
                    <a:lstStyle/>
                    <a:p>
                      <a:pPr algn="ctr"/>
                      <a:r>
                        <a:rPr lang="en-US" sz="1100" dirty="0"/>
                        <a:t>Probability Score</a:t>
                      </a:r>
                      <a:br>
                        <a:rPr lang="en-US" sz="1100" dirty="0"/>
                      </a:br>
                      <a:r>
                        <a:rPr lang="en-US" sz="1100" dirty="0"/>
                        <a:t>1-5</a:t>
                      </a:r>
                    </a:p>
                  </a:txBody>
                  <a:tcPr>
                    <a:solidFill>
                      <a:schemeClr val="accent3">
                        <a:lumMod val="20000"/>
                        <a:lumOff val="80000"/>
                      </a:schemeClr>
                    </a:solidFill>
                  </a:tcPr>
                </a:tc>
                <a:tc>
                  <a:txBody>
                    <a:bodyPr/>
                    <a:lstStyle/>
                    <a:p>
                      <a:pPr algn="ctr"/>
                      <a:r>
                        <a:rPr lang="en-US" sz="1100" dirty="0"/>
                        <a:t>Impact Score</a:t>
                      </a:r>
                      <a:br>
                        <a:rPr lang="en-US" sz="1100" dirty="0"/>
                      </a:br>
                      <a:r>
                        <a:rPr lang="en-US" sz="1100" dirty="0"/>
                        <a:t>1-5</a:t>
                      </a:r>
                    </a:p>
                  </a:txBody>
                  <a:tcPr>
                    <a:solidFill>
                      <a:schemeClr val="accent3">
                        <a:lumMod val="20000"/>
                        <a:lumOff val="80000"/>
                      </a:schemeClr>
                    </a:solidFill>
                  </a:tcPr>
                </a:tc>
                <a:tc>
                  <a:txBody>
                    <a:bodyPr/>
                    <a:lstStyle/>
                    <a:p>
                      <a:pPr algn="ctr"/>
                      <a:r>
                        <a:rPr lang="en-US" sz="1100" dirty="0"/>
                        <a:t>Risk Score</a:t>
                      </a:r>
                    </a:p>
                  </a:txBody>
                  <a:tcPr>
                    <a:solidFill>
                      <a:schemeClr val="accent3">
                        <a:lumMod val="20000"/>
                        <a:lumOff val="80000"/>
                      </a:schemeClr>
                    </a:solidFill>
                  </a:tcPr>
                </a:tc>
                <a:tc>
                  <a:txBody>
                    <a:bodyPr/>
                    <a:lstStyle/>
                    <a:p>
                      <a:pPr algn="ctr"/>
                      <a:r>
                        <a:rPr lang="en-US" sz="1100" dirty="0"/>
                        <a:t>Risk Mitigation Strategies</a:t>
                      </a:r>
                    </a:p>
                  </a:txBody>
                  <a:tcPr>
                    <a:solidFill>
                      <a:schemeClr val="accent3">
                        <a:lumMod val="20000"/>
                        <a:lumOff val="80000"/>
                      </a:schemeClr>
                    </a:solidFill>
                  </a:tcPr>
                </a:tc>
                <a:tc>
                  <a:txBody>
                    <a:bodyPr/>
                    <a:lstStyle/>
                    <a:p>
                      <a:pPr algn="ctr"/>
                      <a:r>
                        <a:rPr lang="en-US" sz="1100" dirty="0"/>
                        <a:t>Mitigation Score</a:t>
                      </a:r>
                      <a:br>
                        <a:rPr lang="en-US" sz="1100" dirty="0"/>
                      </a:br>
                      <a:r>
                        <a:rPr lang="en-US" sz="1100" dirty="0"/>
                        <a:t>1-5</a:t>
                      </a:r>
                    </a:p>
                  </a:txBody>
                  <a:tcPr>
                    <a:solidFill>
                      <a:schemeClr val="accent3">
                        <a:lumMod val="20000"/>
                        <a:lumOff val="80000"/>
                      </a:schemeClr>
                    </a:solidFill>
                  </a:tcPr>
                </a:tc>
                <a:tc>
                  <a:txBody>
                    <a:bodyPr/>
                    <a:lstStyle/>
                    <a:p>
                      <a:pPr algn="ctr"/>
                      <a:r>
                        <a:rPr lang="en-US" sz="1100" dirty="0"/>
                        <a:t>Residual Risk Score</a:t>
                      </a:r>
                    </a:p>
                  </a:txBody>
                  <a:tcPr>
                    <a:solidFill>
                      <a:schemeClr val="accent3">
                        <a:lumMod val="20000"/>
                        <a:lumOff val="80000"/>
                      </a:schemeClr>
                    </a:solidFill>
                  </a:tcPr>
                </a:tc>
                <a:tc>
                  <a:txBody>
                    <a:bodyPr/>
                    <a:lstStyle/>
                    <a:p>
                      <a:pPr algn="ctr"/>
                      <a:r>
                        <a:rPr lang="en-US" sz="1100" dirty="0"/>
                        <a:t>Residual Risk</a:t>
                      </a:r>
                    </a:p>
                  </a:txBody>
                  <a:tcPr>
                    <a:solidFill>
                      <a:srgbClr val="2F7DC1"/>
                    </a:solidFill>
                  </a:tcPr>
                </a:tc>
                <a:extLst>
                  <a:ext uri="{0D108BD9-81ED-4DB2-BD59-A6C34878D82A}">
                    <a16:rowId xmlns:a16="http://schemas.microsoft.com/office/drawing/2014/main" val="230051299"/>
                  </a:ext>
                </a:extLst>
              </a:tr>
            </a:tbl>
          </a:graphicData>
        </a:graphic>
      </p:graphicFrame>
      <p:graphicFrame>
        <p:nvGraphicFramePr>
          <p:cNvPr id="9" name="Table 8">
            <a:extLst>
              <a:ext uri="{FF2B5EF4-FFF2-40B4-BE49-F238E27FC236}">
                <a16:creationId xmlns:a16="http://schemas.microsoft.com/office/drawing/2014/main" id="{F9A6EB6C-C84A-5857-6DDF-59AAF22C6A46}"/>
              </a:ext>
            </a:extLst>
          </p:cNvPr>
          <p:cNvGraphicFramePr>
            <a:graphicFrameLocks noGrp="1"/>
          </p:cNvGraphicFramePr>
          <p:nvPr>
            <p:extLst>
              <p:ext uri="{D42A27DB-BD31-4B8C-83A1-F6EECF244321}">
                <p14:modId xmlns:p14="http://schemas.microsoft.com/office/powerpoint/2010/main" val="532969463"/>
              </p:ext>
            </p:extLst>
          </p:nvPr>
        </p:nvGraphicFramePr>
        <p:xfrm>
          <a:off x="273170" y="1547237"/>
          <a:ext cx="8597660" cy="4297680"/>
        </p:xfrm>
        <a:graphic>
          <a:graphicData uri="http://schemas.openxmlformats.org/drawingml/2006/table">
            <a:tbl>
              <a:tblPr firstRow="1" bandRow="1">
                <a:tableStyleId>{5C22544A-7EE6-4342-B048-85BDC9FD1C3A}</a:tableStyleId>
              </a:tblPr>
              <a:tblGrid>
                <a:gridCol w="1465096">
                  <a:extLst>
                    <a:ext uri="{9D8B030D-6E8A-4147-A177-3AD203B41FA5}">
                      <a16:colId xmlns:a16="http://schemas.microsoft.com/office/drawing/2014/main" val="3055346842"/>
                    </a:ext>
                  </a:extLst>
                </a:gridCol>
                <a:gridCol w="633743">
                  <a:extLst>
                    <a:ext uri="{9D8B030D-6E8A-4147-A177-3AD203B41FA5}">
                      <a16:colId xmlns:a16="http://schemas.microsoft.com/office/drawing/2014/main" val="3289344097"/>
                    </a:ext>
                  </a:extLst>
                </a:gridCol>
                <a:gridCol w="624689">
                  <a:extLst>
                    <a:ext uri="{9D8B030D-6E8A-4147-A177-3AD203B41FA5}">
                      <a16:colId xmlns:a16="http://schemas.microsoft.com/office/drawing/2014/main" val="3000204277"/>
                    </a:ext>
                  </a:extLst>
                </a:gridCol>
                <a:gridCol w="615636">
                  <a:extLst>
                    <a:ext uri="{9D8B030D-6E8A-4147-A177-3AD203B41FA5}">
                      <a16:colId xmlns:a16="http://schemas.microsoft.com/office/drawing/2014/main" val="3941130264"/>
                    </a:ext>
                  </a:extLst>
                </a:gridCol>
                <a:gridCol w="1439501">
                  <a:extLst>
                    <a:ext uri="{9D8B030D-6E8A-4147-A177-3AD203B41FA5}">
                      <a16:colId xmlns:a16="http://schemas.microsoft.com/office/drawing/2014/main" val="1055557462"/>
                    </a:ext>
                  </a:extLst>
                </a:gridCol>
                <a:gridCol w="787651">
                  <a:extLst>
                    <a:ext uri="{9D8B030D-6E8A-4147-A177-3AD203B41FA5}">
                      <a16:colId xmlns:a16="http://schemas.microsoft.com/office/drawing/2014/main" val="748118822"/>
                    </a:ext>
                  </a:extLst>
                </a:gridCol>
                <a:gridCol w="656086">
                  <a:extLst>
                    <a:ext uri="{9D8B030D-6E8A-4147-A177-3AD203B41FA5}">
                      <a16:colId xmlns:a16="http://schemas.microsoft.com/office/drawing/2014/main" val="2302687798"/>
                    </a:ext>
                  </a:extLst>
                </a:gridCol>
                <a:gridCol w="2375258">
                  <a:extLst>
                    <a:ext uri="{9D8B030D-6E8A-4147-A177-3AD203B41FA5}">
                      <a16:colId xmlns:a16="http://schemas.microsoft.com/office/drawing/2014/main" val="3106023815"/>
                    </a:ext>
                  </a:extLst>
                </a:gridCol>
              </a:tblGrid>
              <a:tr h="266122">
                <a:tc>
                  <a:txBody>
                    <a:bodyPr/>
                    <a:lstStyle/>
                    <a:p>
                      <a:pPr algn="ctr"/>
                      <a:r>
                        <a:rPr lang="en-US" sz="1200" dirty="0"/>
                        <a:t>Risk Description</a:t>
                      </a:r>
                    </a:p>
                  </a:txBody>
                  <a:tcPr>
                    <a:solidFill>
                      <a:srgbClr val="2F7DC1"/>
                    </a:solidFill>
                  </a:tcPr>
                </a:tc>
                <a:tc>
                  <a:txBody>
                    <a:bodyPr/>
                    <a:lstStyle/>
                    <a:p>
                      <a:pPr algn="ctr"/>
                      <a:r>
                        <a:rPr lang="en-US" sz="1200" dirty="0"/>
                        <a:t>Probability Score</a:t>
                      </a:r>
                      <a:br>
                        <a:rPr lang="en-US" sz="1200" dirty="0"/>
                      </a:br>
                      <a:r>
                        <a:rPr lang="en-US" sz="1200" dirty="0"/>
                        <a:t>1-5</a:t>
                      </a:r>
                    </a:p>
                  </a:txBody>
                  <a:tcPr>
                    <a:solidFill>
                      <a:srgbClr val="2F7DC1"/>
                    </a:solidFill>
                  </a:tcPr>
                </a:tc>
                <a:tc>
                  <a:txBody>
                    <a:bodyPr/>
                    <a:lstStyle/>
                    <a:p>
                      <a:pPr algn="ctr"/>
                      <a:r>
                        <a:rPr lang="en-US" sz="1200" dirty="0"/>
                        <a:t>Impact Score</a:t>
                      </a:r>
                      <a:br>
                        <a:rPr lang="en-US" sz="1200" dirty="0"/>
                      </a:br>
                      <a:r>
                        <a:rPr lang="en-US" sz="1200" dirty="0"/>
                        <a:t>1-5</a:t>
                      </a:r>
                    </a:p>
                  </a:txBody>
                  <a:tcPr>
                    <a:solidFill>
                      <a:srgbClr val="2F7DC1"/>
                    </a:solidFill>
                  </a:tcPr>
                </a:tc>
                <a:tc>
                  <a:txBody>
                    <a:bodyPr/>
                    <a:lstStyle/>
                    <a:p>
                      <a:pPr algn="ctr"/>
                      <a:r>
                        <a:rPr lang="en-US" sz="1200" dirty="0"/>
                        <a:t>Risk Score</a:t>
                      </a:r>
                    </a:p>
                  </a:txBody>
                  <a:tcPr>
                    <a:solidFill>
                      <a:srgbClr val="2F7DC1"/>
                    </a:solidFill>
                  </a:tcPr>
                </a:tc>
                <a:tc>
                  <a:txBody>
                    <a:bodyPr/>
                    <a:lstStyle/>
                    <a:p>
                      <a:pPr algn="ctr"/>
                      <a:r>
                        <a:rPr lang="en-US" sz="1200" dirty="0"/>
                        <a:t>Risk Mitigation Strategies</a:t>
                      </a:r>
                    </a:p>
                  </a:txBody>
                  <a:tcPr>
                    <a:solidFill>
                      <a:srgbClr val="2F7DC1"/>
                    </a:solidFill>
                  </a:tcPr>
                </a:tc>
                <a:tc>
                  <a:txBody>
                    <a:bodyPr/>
                    <a:lstStyle/>
                    <a:p>
                      <a:pPr algn="ctr"/>
                      <a:r>
                        <a:rPr lang="en-US" sz="1200" dirty="0"/>
                        <a:t>Risk Mitigation Score</a:t>
                      </a:r>
                    </a:p>
                  </a:txBody>
                  <a:tcPr>
                    <a:solidFill>
                      <a:srgbClr val="2F7DC1"/>
                    </a:solidFill>
                  </a:tcPr>
                </a:tc>
                <a:tc>
                  <a:txBody>
                    <a:bodyPr/>
                    <a:lstStyle/>
                    <a:p>
                      <a:pPr algn="ctr"/>
                      <a:r>
                        <a:rPr lang="en-US" sz="1200" dirty="0"/>
                        <a:t>Residual Risk Score</a:t>
                      </a:r>
                    </a:p>
                  </a:txBody>
                  <a:tcPr>
                    <a:solidFill>
                      <a:srgbClr val="2F7DC1"/>
                    </a:solidFill>
                  </a:tcPr>
                </a:tc>
                <a:tc>
                  <a:txBody>
                    <a:bodyPr/>
                    <a:lstStyle/>
                    <a:p>
                      <a:pPr algn="ctr"/>
                      <a:r>
                        <a:rPr lang="en-US" sz="1200" dirty="0"/>
                        <a:t>Residual Risk</a:t>
                      </a:r>
                    </a:p>
                  </a:txBody>
                  <a:tcPr>
                    <a:solidFill>
                      <a:srgbClr val="2F7DC1"/>
                    </a:solidFill>
                  </a:tcPr>
                </a:tc>
                <a:extLst>
                  <a:ext uri="{0D108BD9-81ED-4DB2-BD59-A6C34878D82A}">
                    <a16:rowId xmlns:a16="http://schemas.microsoft.com/office/drawing/2014/main" val="230051299"/>
                  </a:ext>
                </a:extLst>
              </a:tr>
              <a:tr h="370840">
                <a:tc>
                  <a:txBody>
                    <a:bodyPr/>
                    <a:lstStyle/>
                    <a:p>
                      <a:pPr algn="l"/>
                      <a:r>
                        <a:rPr lang="en-US" sz="1200" dirty="0"/>
                        <a:t>Information sharing processes and standards are not established or communicated with employees</a:t>
                      </a:r>
                    </a:p>
                  </a:txBody>
                  <a:tcPr>
                    <a:solidFill>
                      <a:schemeClr val="accent2">
                        <a:lumMod val="20000"/>
                        <a:lumOff val="80000"/>
                      </a:schemeClr>
                    </a:solidFill>
                  </a:tcPr>
                </a:tc>
                <a:tc>
                  <a:txBody>
                    <a:bodyPr/>
                    <a:lstStyle/>
                    <a:p>
                      <a:pPr algn="ctr"/>
                      <a:r>
                        <a:rPr lang="en-US" sz="1200" dirty="0"/>
                        <a:t>4</a:t>
                      </a:r>
                    </a:p>
                  </a:txBody>
                  <a:tcPr>
                    <a:solidFill>
                      <a:schemeClr val="accent2">
                        <a:lumMod val="20000"/>
                        <a:lumOff val="80000"/>
                      </a:schemeClr>
                    </a:solidFill>
                  </a:tcPr>
                </a:tc>
                <a:tc>
                  <a:txBody>
                    <a:bodyPr/>
                    <a:lstStyle/>
                    <a:p>
                      <a:pPr algn="ctr"/>
                      <a:r>
                        <a:rPr lang="en-US" sz="1200" dirty="0"/>
                        <a:t>4</a:t>
                      </a:r>
                    </a:p>
                  </a:txBody>
                  <a:tcPr>
                    <a:solidFill>
                      <a:schemeClr val="accent2">
                        <a:lumMod val="20000"/>
                        <a:lumOff val="80000"/>
                      </a:schemeClr>
                    </a:solidFill>
                  </a:tcPr>
                </a:tc>
                <a:tc>
                  <a:txBody>
                    <a:bodyPr/>
                    <a:lstStyle/>
                    <a:p>
                      <a:pPr algn="ctr"/>
                      <a:r>
                        <a:rPr lang="en-US" sz="1200" dirty="0"/>
                        <a:t>16</a:t>
                      </a:r>
                    </a:p>
                  </a:txBody>
                  <a:tcPr>
                    <a:solidFill>
                      <a:schemeClr val="accent2">
                        <a:lumMod val="20000"/>
                        <a:lumOff val="80000"/>
                      </a:schemeClr>
                    </a:solidFill>
                  </a:tcPr>
                </a:tc>
                <a:tc>
                  <a:txBody>
                    <a:bodyPr/>
                    <a:lstStyle/>
                    <a:p>
                      <a:pPr algn="l"/>
                      <a:r>
                        <a:rPr lang="en-US" sz="1200" dirty="0"/>
                        <a:t>*Policies and required training are provided to employees</a:t>
                      </a:r>
                      <a:br>
                        <a:rPr lang="en-US" sz="1200" dirty="0"/>
                      </a:br>
                      <a:r>
                        <a:rPr lang="en-US" sz="1200" dirty="0"/>
                        <a:t>*Quarterly reminders sent to employees via email &amp; intranet site</a:t>
                      </a:r>
                    </a:p>
                  </a:txBody>
                  <a:tcPr>
                    <a:solidFill>
                      <a:schemeClr val="accent2">
                        <a:lumMod val="20000"/>
                        <a:lumOff val="80000"/>
                      </a:schemeClr>
                    </a:solidFill>
                  </a:tcPr>
                </a:tc>
                <a:tc>
                  <a:txBody>
                    <a:bodyPr/>
                    <a:lstStyle/>
                    <a:p>
                      <a:pPr algn="ctr"/>
                      <a:r>
                        <a:rPr lang="en-US" sz="1200" dirty="0"/>
                        <a:t>4</a:t>
                      </a:r>
                    </a:p>
                  </a:txBody>
                  <a:tcPr>
                    <a:solidFill>
                      <a:schemeClr val="accent2">
                        <a:lumMod val="20000"/>
                        <a:lumOff val="80000"/>
                      </a:schemeClr>
                    </a:solidFill>
                  </a:tcPr>
                </a:tc>
                <a:tc>
                  <a:txBody>
                    <a:bodyPr/>
                    <a:lstStyle/>
                    <a:p>
                      <a:pPr algn="ctr"/>
                      <a:r>
                        <a:rPr lang="en-US" sz="1200" dirty="0"/>
                        <a:t>12</a:t>
                      </a:r>
                    </a:p>
                  </a:txBody>
                  <a:tcPr>
                    <a:solidFill>
                      <a:schemeClr val="accent2">
                        <a:lumMod val="20000"/>
                        <a:lumOff val="80000"/>
                      </a:schemeClr>
                    </a:solidFill>
                  </a:tcPr>
                </a:tc>
                <a:tc>
                  <a:txBody>
                    <a:bodyPr/>
                    <a:lstStyle/>
                    <a:p>
                      <a:pPr algn="l"/>
                      <a:r>
                        <a:rPr lang="en-US" sz="1200" dirty="0"/>
                        <a:t>*Employees may share prohibited information or use processes which are not acceptable</a:t>
                      </a:r>
                    </a:p>
                  </a:txBody>
                  <a:tcPr>
                    <a:solidFill>
                      <a:schemeClr val="accent2">
                        <a:lumMod val="20000"/>
                        <a:lumOff val="80000"/>
                      </a:schemeClr>
                    </a:solidFill>
                  </a:tcPr>
                </a:tc>
                <a:extLst>
                  <a:ext uri="{0D108BD9-81ED-4DB2-BD59-A6C34878D82A}">
                    <a16:rowId xmlns:a16="http://schemas.microsoft.com/office/drawing/2014/main" val="3967480356"/>
                  </a:ext>
                </a:extLst>
              </a:tr>
              <a:tr h="370840">
                <a:tc>
                  <a:txBody>
                    <a:bodyPr/>
                    <a:lstStyle/>
                    <a:p>
                      <a:pPr algn="l"/>
                      <a:r>
                        <a:rPr lang="en-US" sz="1200" dirty="0"/>
                        <a:t>A RIM software system does not exist or is inadequate to meet the organization’s needs for managing records and information</a:t>
                      </a:r>
                    </a:p>
                  </a:txBody>
                  <a:tcPr>
                    <a:solidFill>
                      <a:schemeClr val="accent2">
                        <a:lumMod val="20000"/>
                        <a:lumOff val="80000"/>
                      </a:schemeClr>
                    </a:solidFill>
                  </a:tcPr>
                </a:tc>
                <a:tc>
                  <a:txBody>
                    <a:bodyPr/>
                    <a:lstStyle/>
                    <a:p>
                      <a:pPr algn="ctr"/>
                      <a:r>
                        <a:rPr lang="en-US" sz="1200" dirty="0"/>
                        <a:t>5</a:t>
                      </a:r>
                    </a:p>
                  </a:txBody>
                  <a:tcPr>
                    <a:solidFill>
                      <a:schemeClr val="accent2">
                        <a:lumMod val="20000"/>
                        <a:lumOff val="80000"/>
                      </a:schemeClr>
                    </a:solidFill>
                  </a:tcPr>
                </a:tc>
                <a:tc>
                  <a:txBody>
                    <a:bodyPr/>
                    <a:lstStyle/>
                    <a:p>
                      <a:pPr algn="ctr"/>
                      <a:r>
                        <a:rPr lang="en-US" sz="1200" dirty="0"/>
                        <a:t>2</a:t>
                      </a:r>
                    </a:p>
                  </a:txBody>
                  <a:tcPr>
                    <a:solidFill>
                      <a:schemeClr val="accent2">
                        <a:lumMod val="20000"/>
                        <a:lumOff val="80000"/>
                      </a:schemeClr>
                    </a:solidFill>
                  </a:tcPr>
                </a:tc>
                <a:tc>
                  <a:txBody>
                    <a:bodyPr/>
                    <a:lstStyle/>
                    <a:p>
                      <a:pPr algn="ctr"/>
                      <a:r>
                        <a:rPr lang="en-US" sz="1200" dirty="0"/>
                        <a:t>10</a:t>
                      </a:r>
                    </a:p>
                  </a:txBody>
                  <a:tcPr>
                    <a:solidFill>
                      <a:schemeClr val="accent2">
                        <a:lumMod val="20000"/>
                        <a:lumOff val="80000"/>
                      </a:schemeClr>
                    </a:solidFill>
                  </a:tcPr>
                </a:tc>
                <a:tc>
                  <a:txBody>
                    <a:bodyPr/>
                    <a:lstStyle/>
                    <a:p>
                      <a:pPr algn="l"/>
                      <a:r>
                        <a:rPr lang="en-US" sz="1200" dirty="0"/>
                        <a:t>*In talks with IT to implement a software solution</a:t>
                      </a:r>
                      <a:br>
                        <a:rPr lang="en-US" sz="1200" dirty="0"/>
                      </a:br>
                      <a:r>
                        <a:rPr lang="en-US" sz="1200" dirty="0"/>
                        <a:t>*Purview is currently in use</a:t>
                      </a:r>
                    </a:p>
                  </a:txBody>
                  <a:tcPr>
                    <a:solidFill>
                      <a:schemeClr val="accent2">
                        <a:lumMod val="20000"/>
                        <a:lumOff val="80000"/>
                      </a:schemeClr>
                    </a:solidFill>
                  </a:tcPr>
                </a:tc>
                <a:tc>
                  <a:txBody>
                    <a:bodyPr/>
                    <a:lstStyle/>
                    <a:p>
                      <a:pPr algn="ctr"/>
                      <a:r>
                        <a:rPr lang="en-US" sz="1200" dirty="0"/>
                        <a:t>2</a:t>
                      </a:r>
                    </a:p>
                  </a:txBody>
                  <a:tcPr>
                    <a:solidFill>
                      <a:schemeClr val="accent2">
                        <a:lumMod val="20000"/>
                        <a:lumOff val="80000"/>
                      </a:schemeClr>
                    </a:solidFill>
                  </a:tcPr>
                </a:tc>
                <a:tc>
                  <a:txBody>
                    <a:bodyPr/>
                    <a:lstStyle/>
                    <a:p>
                      <a:pPr algn="ctr"/>
                      <a:r>
                        <a:rPr lang="en-US" sz="1200" dirty="0"/>
                        <a:t>8</a:t>
                      </a:r>
                    </a:p>
                  </a:txBody>
                  <a:tcPr>
                    <a:solidFill>
                      <a:schemeClr val="accent2">
                        <a:lumMod val="20000"/>
                        <a:lumOff val="80000"/>
                      </a:schemeClr>
                    </a:solidFill>
                  </a:tcPr>
                </a:tc>
                <a:tc>
                  <a:txBody>
                    <a:bodyPr/>
                    <a:lstStyle/>
                    <a:p>
                      <a:pPr algn="l"/>
                      <a:r>
                        <a:rPr lang="en-US" sz="1200" dirty="0"/>
                        <a:t>*Limited budget and resources</a:t>
                      </a:r>
                      <a:br>
                        <a:rPr lang="en-US" sz="1200" dirty="0"/>
                      </a:br>
                      <a:r>
                        <a:rPr lang="en-US" sz="1200" dirty="0"/>
                        <a:t>*IT does not have capacity to implement a software solution</a:t>
                      </a:r>
                    </a:p>
                  </a:txBody>
                  <a:tcPr>
                    <a:solidFill>
                      <a:schemeClr val="accent2">
                        <a:lumMod val="20000"/>
                        <a:lumOff val="80000"/>
                      </a:schemeClr>
                    </a:solidFill>
                  </a:tcPr>
                </a:tc>
                <a:extLst>
                  <a:ext uri="{0D108BD9-81ED-4DB2-BD59-A6C34878D82A}">
                    <a16:rowId xmlns:a16="http://schemas.microsoft.com/office/drawing/2014/main" val="2669258260"/>
                  </a:ext>
                </a:extLst>
              </a:tr>
            </a:tbl>
          </a:graphicData>
        </a:graphic>
      </p:graphicFrame>
    </p:spTree>
    <p:extLst>
      <p:ext uri="{BB962C8B-B14F-4D97-AF65-F5344CB8AC3E}">
        <p14:creationId xmlns:p14="http://schemas.microsoft.com/office/powerpoint/2010/main" val="5072136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B98E0-31B7-ECFE-E2DF-55637A22ACBF}"/>
              </a:ext>
            </a:extLst>
          </p:cNvPr>
          <p:cNvSpPr>
            <a:spLocks noGrp="1"/>
          </p:cNvSpPr>
          <p:nvPr>
            <p:ph type="ctrTitle"/>
          </p:nvPr>
        </p:nvSpPr>
        <p:spPr/>
        <p:txBody>
          <a:bodyPr/>
          <a:lstStyle/>
          <a:p>
            <a:r>
              <a:rPr lang="en-US" dirty="0"/>
              <a:t>What’s Next?</a:t>
            </a:r>
          </a:p>
        </p:txBody>
      </p:sp>
      <p:sp>
        <p:nvSpPr>
          <p:cNvPr id="3" name="Subtitle 2">
            <a:extLst>
              <a:ext uri="{FF2B5EF4-FFF2-40B4-BE49-F238E27FC236}">
                <a16:creationId xmlns:a16="http://schemas.microsoft.com/office/drawing/2014/main" id="{86EE0DE8-A0F8-35B8-AAD5-7E53594A546B}"/>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6709082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F1C1C-7013-D166-E063-011487573BAF}"/>
              </a:ext>
            </a:extLst>
          </p:cNvPr>
          <p:cNvSpPr>
            <a:spLocks noGrp="1"/>
          </p:cNvSpPr>
          <p:nvPr>
            <p:ph type="title"/>
          </p:nvPr>
        </p:nvSpPr>
        <p:spPr/>
        <p:txBody>
          <a:bodyPr/>
          <a:lstStyle/>
          <a:p>
            <a:r>
              <a:rPr lang="en-US" dirty="0"/>
              <a:t>You Have Risks… Now What?</a:t>
            </a:r>
          </a:p>
        </p:txBody>
      </p:sp>
      <p:sp>
        <p:nvSpPr>
          <p:cNvPr id="3" name="Slide Number Placeholder 2">
            <a:extLst>
              <a:ext uri="{FF2B5EF4-FFF2-40B4-BE49-F238E27FC236}">
                <a16:creationId xmlns:a16="http://schemas.microsoft.com/office/drawing/2014/main" id="{FDF54A64-5E7D-5ACB-110D-59889AEE20A1}"/>
              </a:ext>
            </a:extLst>
          </p:cNvPr>
          <p:cNvSpPr>
            <a:spLocks noGrp="1"/>
          </p:cNvSpPr>
          <p:nvPr>
            <p:ph type="sldNum" sz="quarter" idx="12"/>
          </p:nvPr>
        </p:nvSpPr>
        <p:spPr/>
        <p:txBody>
          <a:bodyPr/>
          <a:lstStyle/>
          <a:p>
            <a:fld id="{D2DCD6F3-82C8-124E-BF1C-AF322C4001F5}" type="slidenum">
              <a:rPr lang="en-US" smtClean="0"/>
              <a:pPr/>
              <a:t>49</a:t>
            </a:fld>
            <a:endParaRPr lang="en-US" dirty="0"/>
          </a:p>
        </p:txBody>
      </p:sp>
      <p:sp>
        <p:nvSpPr>
          <p:cNvPr id="4" name="Text Placeholder 3">
            <a:extLst>
              <a:ext uri="{FF2B5EF4-FFF2-40B4-BE49-F238E27FC236}">
                <a16:creationId xmlns:a16="http://schemas.microsoft.com/office/drawing/2014/main" id="{399444CD-6236-E5EF-29AA-35058E1141C1}"/>
              </a:ext>
            </a:extLst>
          </p:cNvPr>
          <p:cNvSpPr>
            <a:spLocks noGrp="1"/>
          </p:cNvSpPr>
          <p:nvPr>
            <p:ph type="body" sz="quarter" idx="13"/>
          </p:nvPr>
        </p:nvSpPr>
        <p:spPr/>
        <p:txBody>
          <a:bodyPr>
            <a:normAutofit fontScale="92500"/>
          </a:bodyPr>
          <a:lstStyle/>
          <a:p>
            <a:r>
              <a:rPr lang="en-US" sz="2400" dirty="0">
                <a:solidFill>
                  <a:schemeClr val="tx1"/>
                </a:solidFill>
              </a:rPr>
              <a:t>Once all risks are assessed, prioritize your highest risks</a:t>
            </a:r>
          </a:p>
          <a:p>
            <a:pPr lvl="1"/>
            <a:r>
              <a:rPr lang="en-US" sz="2200" dirty="0">
                <a:solidFill>
                  <a:schemeClr val="tx1"/>
                </a:solidFill>
              </a:rPr>
              <a:t>Shade cells red, yellow, and green to help visually represent the levels of risk</a:t>
            </a:r>
          </a:p>
          <a:p>
            <a:pPr lvl="1"/>
            <a:r>
              <a:rPr lang="en-US" sz="2200" dirty="0">
                <a:solidFill>
                  <a:schemeClr val="tx1"/>
                </a:solidFill>
              </a:rPr>
              <a:t>Use these risks to guide your RIM program resources and projects</a:t>
            </a:r>
          </a:p>
          <a:p>
            <a:pPr lvl="1"/>
            <a:r>
              <a:rPr lang="en-US" sz="2200" dirty="0">
                <a:solidFill>
                  <a:schemeClr val="tx1"/>
                </a:solidFill>
              </a:rPr>
              <a:t>Share with IG/RIM committees</a:t>
            </a:r>
          </a:p>
          <a:p>
            <a:pPr lvl="1"/>
            <a:r>
              <a:rPr lang="en-US" sz="2200" dirty="0">
                <a:solidFill>
                  <a:schemeClr val="tx1"/>
                </a:solidFill>
              </a:rPr>
              <a:t>Can provide leverage to help you get what you need</a:t>
            </a:r>
            <a:br>
              <a:rPr lang="en-US" sz="2200" dirty="0">
                <a:solidFill>
                  <a:schemeClr val="tx1"/>
                </a:solidFill>
              </a:rPr>
            </a:br>
            <a:endParaRPr lang="en-US" sz="2200" dirty="0">
              <a:solidFill>
                <a:schemeClr val="tx1"/>
              </a:solidFill>
            </a:endParaRPr>
          </a:p>
          <a:p>
            <a:r>
              <a:rPr lang="en-US" sz="2400" dirty="0">
                <a:solidFill>
                  <a:schemeClr val="tx1"/>
                </a:solidFill>
              </a:rPr>
              <a:t>Work with your leadership team to determine your risk tolerance</a:t>
            </a:r>
          </a:p>
          <a:p>
            <a:pPr lvl="1"/>
            <a:r>
              <a:rPr lang="en-US" sz="2200" dirty="0">
                <a:solidFill>
                  <a:schemeClr val="tx1"/>
                </a:solidFill>
              </a:rPr>
              <a:t>How much risk is your area willing to accept?</a:t>
            </a:r>
          </a:p>
          <a:p>
            <a:pPr lvl="1"/>
            <a:r>
              <a:rPr lang="en-US" sz="2200" dirty="0">
                <a:solidFill>
                  <a:schemeClr val="tx1"/>
                </a:solidFill>
              </a:rPr>
              <a:t>What kinds of risks is your organization willing to accept?</a:t>
            </a:r>
          </a:p>
          <a:p>
            <a:pPr lvl="1"/>
            <a:r>
              <a:rPr lang="en-US" sz="2200" dirty="0">
                <a:solidFill>
                  <a:schemeClr val="tx1"/>
                </a:solidFill>
              </a:rPr>
              <a:t>How will accepted risks be reviewed, mitigated, and assessed?</a:t>
            </a:r>
            <a:br>
              <a:rPr lang="en-US" sz="2200" dirty="0">
                <a:solidFill>
                  <a:schemeClr val="tx1"/>
                </a:solidFill>
              </a:rPr>
            </a:br>
            <a:endParaRPr lang="en-US" sz="2200" dirty="0">
              <a:solidFill>
                <a:schemeClr val="tx1"/>
              </a:solidFill>
            </a:endParaRPr>
          </a:p>
          <a:p>
            <a:endParaRPr lang="en-US" sz="2400" dirty="0">
              <a:solidFill>
                <a:schemeClr val="tx1"/>
              </a:solidFill>
            </a:endParaRPr>
          </a:p>
          <a:p>
            <a:endParaRPr lang="en-US" sz="2400" dirty="0">
              <a:solidFill>
                <a:schemeClr val="tx1"/>
              </a:solidFill>
            </a:endParaRPr>
          </a:p>
          <a:p>
            <a:endParaRPr lang="en-US" dirty="0"/>
          </a:p>
        </p:txBody>
      </p:sp>
    </p:spTree>
    <p:extLst>
      <p:ext uri="{BB962C8B-B14F-4D97-AF65-F5344CB8AC3E}">
        <p14:creationId xmlns:p14="http://schemas.microsoft.com/office/powerpoint/2010/main" val="7219259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416A0-9881-7BCE-AE6C-2CBBAD0BE58B}"/>
              </a:ext>
            </a:extLst>
          </p:cNvPr>
          <p:cNvSpPr>
            <a:spLocks noGrp="1"/>
          </p:cNvSpPr>
          <p:nvPr>
            <p:ph type="title"/>
          </p:nvPr>
        </p:nvSpPr>
        <p:spPr/>
        <p:txBody>
          <a:bodyPr/>
          <a:lstStyle/>
          <a:p>
            <a:r>
              <a:rPr lang="en-US" dirty="0"/>
              <a:t>Enhance Business Outcomes</a:t>
            </a:r>
          </a:p>
        </p:txBody>
      </p:sp>
      <p:sp>
        <p:nvSpPr>
          <p:cNvPr id="3" name="Slide Number Placeholder 2">
            <a:extLst>
              <a:ext uri="{FF2B5EF4-FFF2-40B4-BE49-F238E27FC236}">
                <a16:creationId xmlns:a16="http://schemas.microsoft.com/office/drawing/2014/main" id="{E9090223-E668-771B-3373-F3C083EB09C4}"/>
              </a:ext>
            </a:extLst>
          </p:cNvPr>
          <p:cNvSpPr>
            <a:spLocks noGrp="1"/>
          </p:cNvSpPr>
          <p:nvPr>
            <p:ph type="sldNum" sz="quarter" idx="12"/>
          </p:nvPr>
        </p:nvSpPr>
        <p:spPr/>
        <p:txBody>
          <a:bodyPr/>
          <a:lstStyle/>
          <a:p>
            <a:fld id="{D2DCD6F3-82C8-124E-BF1C-AF322C4001F5}" type="slidenum">
              <a:rPr lang="en-US" smtClean="0"/>
              <a:pPr/>
              <a:t>5</a:t>
            </a:fld>
            <a:endParaRPr lang="en-US" dirty="0"/>
          </a:p>
        </p:txBody>
      </p:sp>
      <p:sp>
        <p:nvSpPr>
          <p:cNvPr id="4" name="Text Placeholder 3">
            <a:extLst>
              <a:ext uri="{FF2B5EF4-FFF2-40B4-BE49-F238E27FC236}">
                <a16:creationId xmlns:a16="http://schemas.microsoft.com/office/drawing/2014/main" id="{1D4D8B9E-9E5E-3E1D-E7A5-154710AF153E}"/>
              </a:ext>
            </a:extLst>
          </p:cNvPr>
          <p:cNvSpPr>
            <a:spLocks noGrp="1"/>
          </p:cNvSpPr>
          <p:nvPr>
            <p:ph type="body" sz="quarter" idx="13"/>
          </p:nvPr>
        </p:nvSpPr>
        <p:spPr/>
        <p:txBody>
          <a:bodyPr/>
          <a:lstStyle/>
          <a:p>
            <a:r>
              <a:rPr lang="en-US" b="1" dirty="0"/>
              <a:t>Informed decisions: </a:t>
            </a:r>
            <a:r>
              <a:rPr lang="en-US" dirty="0"/>
              <a:t>Assessments highlight where resources and improvements are needed to avoid costly disruptions</a:t>
            </a:r>
          </a:p>
          <a:p>
            <a:pPr lvl="1"/>
            <a:r>
              <a:rPr lang="en-US" sz="2000" dirty="0"/>
              <a:t>Data-driven insights lead to operational efficiencies and smarter prioritization</a:t>
            </a:r>
          </a:p>
          <a:p>
            <a:pPr lvl="1"/>
            <a:r>
              <a:rPr lang="en-US" sz="2000" i="1" dirty="0"/>
              <a:t>Reference: </a:t>
            </a:r>
            <a:r>
              <a:rPr lang="en-US" sz="2000" i="1" dirty="0">
                <a:hlinkClick r:id="rId2"/>
              </a:rPr>
              <a:t>ISO 31000</a:t>
            </a:r>
            <a:br>
              <a:rPr lang="en-US" dirty="0"/>
            </a:br>
            <a:endParaRPr lang="en-US" dirty="0"/>
          </a:p>
          <a:p>
            <a:r>
              <a:rPr lang="en-US" b="1" dirty="0"/>
              <a:t>Stronger business continuity: </a:t>
            </a:r>
            <a:r>
              <a:rPr lang="en-US" dirty="0"/>
              <a:t>Proactively identifying information risks protects operations and customer trust</a:t>
            </a:r>
          </a:p>
          <a:p>
            <a:pPr lvl="1"/>
            <a:r>
              <a:rPr lang="en-US" sz="2000" dirty="0"/>
              <a:t>Minimizes the risk of inaccessible or lost records</a:t>
            </a:r>
          </a:p>
        </p:txBody>
      </p:sp>
    </p:spTree>
    <p:extLst>
      <p:ext uri="{BB962C8B-B14F-4D97-AF65-F5344CB8AC3E}">
        <p14:creationId xmlns:p14="http://schemas.microsoft.com/office/powerpoint/2010/main" val="21715932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F5EB0-34F6-02F0-D2B0-C73FEEB11D25}"/>
              </a:ext>
            </a:extLst>
          </p:cNvPr>
          <p:cNvSpPr>
            <a:spLocks noGrp="1"/>
          </p:cNvSpPr>
          <p:nvPr>
            <p:ph type="title"/>
          </p:nvPr>
        </p:nvSpPr>
        <p:spPr/>
        <p:txBody>
          <a:bodyPr/>
          <a:lstStyle/>
          <a:p>
            <a:r>
              <a:rPr lang="en-US" dirty="0"/>
              <a:t>Next Steps: Keeping the Momentum</a:t>
            </a:r>
          </a:p>
        </p:txBody>
      </p:sp>
      <p:sp>
        <p:nvSpPr>
          <p:cNvPr id="3" name="Slide Number Placeholder 2">
            <a:extLst>
              <a:ext uri="{FF2B5EF4-FFF2-40B4-BE49-F238E27FC236}">
                <a16:creationId xmlns:a16="http://schemas.microsoft.com/office/drawing/2014/main" id="{07810084-871F-739B-601F-4B8C4E1F7110}"/>
              </a:ext>
            </a:extLst>
          </p:cNvPr>
          <p:cNvSpPr>
            <a:spLocks noGrp="1"/>
          </p:cNvSpPr>
          <p:nvPr>
            <p:ph type="sldNum" sz="quarter" idx="12"/>
          </p:nvPr>
        </p:nvSpPr>
        <p:spPr/>
        <p:txBody>
          <a:bodyPr/>
          <a:lstStyle/>
          <a:p>
            <a:fld id="{D2DCD6F3-82C8-124E-BF1C-AF322C4001F5}" type="slidenum">
              <a:rPr lang="en-US" smtClean="0"/>
              <a:pPr/>
              <a:t>50</a:t>
            </a:fld>
            <a:endParaRPr lang="en-US" dirty="0"/>
          </a:p>
        </p:txBody>
      </p:sp>
      <p:sp>
        <p:nvSpPr>
          <p:cNvPr id="4" name="Text Placeholder 3">
            <a:extLst>
              <a:ext uri="{FF2B5EF4-FFF2-40B4-BE49-F238E27FC236}">
                <a16:creationId xmlns:a16="http://schemas.microsoft.com/office/drawing/2014/main" id="{32B32D20-C61C-17CD-2E06-50869EEA8122}"/>
              </a:ext>
            </a:extLst>
          </p:cNvPr>
          <p:cNvSpPr>
            <a:spLocks noGrp="1"/>
          </p:cNvSpPr>
          <p:nvPr>
            <p:ph type="body" sz="quarter" idx="13"/>
          </p:nvPr>
        </p:nvSpPr>
        <p:spPr/>
        <p:txBody>
          <a:bodyPr/>
          <a:lstStyle/>
          <a:p>
            <a:r>
              <a:rPr lang="en-US" sz="2400" dirty="0">
                <a:solidFill>
                  <a:schemeClr val="tx1"/>
                </a:solidFill>
              </a:rPr>
              <a:t>Complete a full assessment review at least annually</a:t>
            </a:r>
          </a:p>
          <a:p>
            <a:pPr lvl="1"/>
            <a:r>
              <a:rPr lang="en-US" sz="2200" dirty="0">
                <a:solidFill>
                  <a:schemeClr val="tx1"/>
                </a:solidFill>
              </a:rPr>
              <a:t>Add something new each year; for example:</a:t>
            </a:r>
          </a:p>
          <a:p>
            <a:pPr lvl="2"/>
            <a:r>
              <a:rPr lang="en-US" sz="2000" dirty="0">
                <a:solidFill>
                  <a:schemeClr val="tx1"/>
                </a:solidFill>
              </a:rPr>
              <a:t>A new column detailing plans for the next year within each risk</a:t>
            </a:r>
          </a:p>
          <a:p>
            <a:pPr lvl="2"/>
            <a:r>
              <a:rPr lang="en-US" sz="2000" dirty="0">
                <a:solidFill>
                  <a:schemeClr val="tx1"/>
                </a:solidFill>
              </a:rPr>
              <a:t>Incorporate a new resource of potential risks (regulation, aspect of RIM, privacy, etc.)</a:t>
            </a:r>
          </a:p>
          <a:p>
            <a:pPr lvl="2"/>
            <a:r>
              <a:rPr lang="en-US" sz="2000" dirty="0">
                <a:solidFill>
                  <a:schemeClr val="tx1"/>
                </a:solidFill>
              </a:rPr>
              <a:t>Leverage AI to help identify gaps</a:t>
            </a:r>
          </a:p>
          <a:p>
            <a:pPr lvl="2"/>
            <a:endParaRPr lang="en-US" sz="2000" dirty="0">
              <a:solidFill>
                <a:schemeClr val="tx1"/>
              </a:solidFill>
            </a:endParaRPr>
          </a:p>
          <a:p>
            <a:r>
              <a:rPr lang="en-US" sz="2400" dirty="0">
                <a:solidFill>
                  <a:schemeClr val="tx1"/>
                </a:solidFill>
              </a:rPr>
              <a:t>Request an audit or assessment from Compliance/Risk/Internal Audit</a:t>
            </a:r>
          </a:p>
          <a:p>
            <a:pPr lvl="1"/>
            <a:r>
              <a:rPr lang="en-US" sz="2000" dirty="0">
                <a:solidFill>
                  <a:schemeClr val="tx1"/>
                </a:solidFill>
              </a:rPr>
              <a:t>Identify one of your highest risks and ask them to assess the effectiveness of your mitigation strategies</a:t>
            </a:r>
          </a:p>
          <a:p>
            <a:endParaRPr lang="en-US" sz="2400" dirty="0">
              <a:solidFill>
                <a:schemeClr val="tx1"/>
              </a:solidFill>
            </a:endParaRPr>
          </a:p>
          <a:p>
            <a:endParaRPr lang="en-US" sz="2400" dirty="0">
              <a:solidFill>
                <a:schemeClr val="tx1"/>
              </a:solidFill>
            </a:endParaRPr>
          </a:p>
          <a:p>
            <a:endParaRPr lang="en-US" dirty="0"/>
          </a:p>
        </p:txBody>
      </p:sp>
    </p:spTree>
    <p:extLst>
      <p:ext uri="{BB962C8B-B14F-4D97-AF65-F5344CB8AC3E}">
        <p14:creationId xmlns:p14="http://schemas.microsoft.com/office/powerpoint/2010/main" val="30599039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6D716-669F-0929-14E5-E603DE366EA9}"/>
              </a:ext>
            </a:extLst>
          </p:cNvPr>
          <p:cNvSpPr>
            <a:spLocks noGrp="1"/>
          </p:cNvSpPr>
          <p:nvPr>
            <p:ph type="title"/>
          </p:nvPr>
        </p:nvSpPr>
        <p:spPr/>
        <p:txBody>
          <a:bodyPr/>
          <a:lstStyle/>
          <a:p>
            <a:r>
              <a:rPr lang="en-US" dirty="0"/>
              <a:t>Final Suggestions</a:t>
            </a:r>
          </a:p>
        </p:txBody>
      </p:sp>
      <p:sp>
        <p:nvSpPr>
          <p:cNvPr id="3" name="Slide Number Placeholder 2">
            <a:extLst>
              <a:ext uri="{FF2B5EF4-FFF2-40B4-BE49-F238E27FC236}">
                <a16:creationId xmlns:a16="http://schemas.microsoft.com/office/drawing/2014/main" id="{F7A7F834-5FFC-A781-A6DA-013E3C88C697}"/>
              </a:ext>
            </a:extLst>
          </p:cNvPr>
          <p:cNvSpPr>
            <a:spLocks noGrp="1"/>
          </p:cNvSpPr>
          <p:nvPr>
            <p:ph type="sldNum" sz="quarter" idx="12"/>
          </p:nvPr>
        </p:nvSpPr>
        <p:spPr/>
        <p:txBody>
          <a:bodyPr/>
          <a:lstStyle/>
          <a:p>
            <a:fld id="{D2DCD6F3-82C8-124E-BF1C-AF322C4001F5}" type="slidenum">
              <a:rPr lang="en-US" smtClean="0"/>
              <a:pPr/>
              <a:t>51</a:t>
            </a:fld>
            <a:endParaRPr lang="en-US" dirty="0"/>
          </a:p>
        </p:txBody>
      </p:sp>
      <p:sp>
        <p:nvSpPr>
          <p:cNvPr id="4" name="Text Placeholder 3">
            <a:extLst>
              <a:ext uri="{FF2B5EF4-FFF2-40B4-BE49-F238E27FC236}">
                <a16:creationId xmlns:a16="http://schemas.microsoft.com/office/drawing/2014/main" id="{BC04B06C-59D4-F3ED-20A8-6B0098FAD545}"/>
              </a:ext>
            </a:extLst>
          </p:cNvPr>
          <p:cNvSpPr>
            <a:spLocks noGrp="1"/>
          </p:cNvSpPr>
          <p:nvPr>
            <p:ph type="body" sz="quarter" idx="13"/>
          </p:nvPr>
        </p:nvSpPr>
        <p:spPr/>
        <p:txBody>
          <a:bodyPr/>
          <a:lstStyle/>
          <a:p>
            <a:r>
              <a:rPr lang="en-US" sz="2400" dirty="0">
                <a:solidFill>
                  <a:schemeClr val="tx1"/>
                </a:solidFill>
              </a:rPr>
              <a:t>Identify the things you can easily accomplish without additional budget or resources right now</a:t>
            </a:r>
            <a:br>
              <a:rPr lang="en-US" sz="2400" dirty="0">
                <a:solidFill>
                  <a:schemeClr val="tx1"/>
                </a:solidFill>
              </a:rPr>
            </a:br>
            <a:endParaRPr lang="en-US" sz="2400" dirty="0">
              <a:solidFill>
                <a:schemeClr val="tx1"/>
              </a:solidFill>
            </a:endParaRPr>
          </a:p>
          <a:p>
            <a:r>
              <a:rPr lang="en-US" sz="2400" dirty="0">
                <a:solidFill>
                  <a:schemeClr val="tx1"/>
                </a:solidFill>
              </a:rPr>
              <a:t>Use AI:</a:t>
            </a:r>
          </a:p>
          <a:p>
            <a:pPr lvl="1"/>
            <a:r>
              <a:rPr lang="en-US" sz="2200" dirty="0">
                <a:solidFill>
                  <a:schemeClr val="tx1"/>
                </a:solidFill>
              </a:rPr>
              <a:t>Upload your RIM/IG policies and procedures and ask AI to identify then classify each risk</a:t>
            </a:r>
          </a:p>
          <a:p>
            <a:pPr lvl="1"/>
            <a:r>
              <a:rPr lang="en-US" sz="2200" dirty="0">
                <a:solidFill>
                  <a:schemeClr val="tx1"/>
                </a:solidFill>
              </a:rPr>
              <a:t>Ask AI to help identify possible risks</a:t>
            </a:r>
          </a:p>
          <a:p>
            <a:pPr lvl="1"/>
            <a:r>
              <a:rPr lang="en-US" sz="2200" dirty="0">
                <a:solidFill>
                  <a:schemeClr val="tx1"/>
                </a:solidFill>
              </a:rPr>
              <a:t>AI can develop heat maps, charts, and other visuals to further your cause</a:t>
            </a:r>
            <a:br>
              <a:rPr lang="en-US" sz="2200" dirty="0">
                <a:solidFill>
                  <a:schemeClr val="tx1"/>
                </a:solidFill>
              </a:rPr>
            </a:br>
            <a:endParaRPr lang="en-US" sz="2200" dirty="0">
              <a:solidFill>
                <a:schemeClr val="tx1"/>
              </a:solidFill>
            </a:endParaRPr>
          </a:p>
          <a:p>
            <a:r>
              <a:rPr lang="en-US" sz="2400" dirty="0">
                <a:solidFill>
                  <a:schemeClr val="tx1"/>
                </a:solidFill>
              </a:rPr>
              <a:t>Keep the discussion going with other leaders in your organization</a:t>
            </a:r>
          </a:p>
          <a:p>
            <a:pPr marL="0" indent="0">
              <a:buNone/>
            </a:pPr>
            <a:endParaRPr lang="en-US" dirty="0"/>
          </a:p>
        </p:txBody>
      </p:sp>
    </p:spTree>
    <p:extLst>
      <p:ext uri="{BB962C8B-B14F-4D97-AF65-F5344CB8AC3E}">
        <p14:creationId xmlns:p14="http://schemas.microsoft.com/office/powerpoint/2010/main" val="28506575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08CBF-AEFE-F836-9BD2-4CF1B3BB085E}"/>
              </a:ext>
            </a:extLst>
          </p:cNvPr>
          <p:cNvSpPr>
            <a:spLocks noGrp="1"/>
          </p:cNvSpPr>
          <p:nvPr>
            <p:ph type="title"/>
          </p:nvPr>
        </p:nvSpPr>
        <p:spPr/>
        <p:txBody>
          <a:bodyPr/>
          <a:lstStyle/>
          <a:p>
            <a:r>
              <a:rPr lang="en-US" dirty="0"/>
              <a:t>Final Thoughts</a:t>
            </a:r>
          </a:p>
        </p:txBody>
      </p:sp>
      <p:sp>
        <p:nvSpPr>
          <p:cNvPr id="3" name="Slide Number Placeholder 2">
            <a:extLst>
              <a:ext uri="{FF2B5EF4-FFF2-40B4-BE49-F238E27FC236}">
                <a16:creationId xmlns:a16="http://schemas.microsoft.com/office/drawing/2014/main" id="{1F742192-9DF4-7A32-D488-496E2F2C1507}"/>
              </a:ext>
            </a:extLst>
          </p:cNvPr>
          <p:cNvSpPr>
            <a:spLocks noGrp="1"/>
          </p:cNvSpPr>
          <p:nvPr>
            <p:ph type="sldNum" sz="quarter" idx="12"/>
          </p:nvPr>
        </p:nvSpPr>
        <p:spPr/>
        <p:txBody>
          <a:bodyPr/>
          <a:lstStyle/>
          <a:p>
            <a:fld id="{D2DCD6F3-82C8-124E-BF1C-AF322C4001F5}" type="slidenum">
              <a:rPr lang="en-US" smtClean="0"/>
              <a:pPr/>
              <a:t>52</a:t>
            </a:fld>
            <a:endParaRPr lang="en-US" dirty="0"/>
          </a:p>
        </p:txBody>
      </p:sp>
      <p:pic>
        <p:nvPicPr>
          <p:cNvPr id="5" name="Picture 2" descr="Why 'This Is Fine' Is the Meme This Year Deserves - The New York Times">
            <a:extLst>
              <a:ext uri="{FF2B5EF4-FFF2-40B4-BE49-F238E27FC236}">
                <a16:creationId xmlns:a16="http://schemas.microsoft.com/office/drawing/2014/main" id="{ED77A836-B179-73F3-868E-B159463D36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1" y="1480364"/>
            <a:ext cx="8229600" cy="3897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63955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834650-812C-4E46-A444-C32EF97E5F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7638D5-3EAC-AE7D-85F3-B1F7A7BABED4}"/>
              </a:ext>
            </a:extLst>
          </p:cNvPr>
          <p:cNvSpPr>
            <a:spLocks noGrp="1"/>
          </p:cNvSpPr>
          <p:nvPr>
            <p:ph type="title"/>
          </p:nvPr>
        </p:nvSpPr>
        <p:spPr>
          <a:xfrm>
            <a:off x="457200" y="113243"/>
            <a:ext cx="8229600" cy="364065"/>
          </a:xfrm>
        </p:spPr>
        <p:txBody>
          <a:bodyPr anchor="ctr">
            <a:noAutofit/>
          </a:bodyPr>
          <a:lstStyle/>
          <a:p>
            <a:pPr>
              <a:lnSpc>
                <a:spcPct val="90000"/>
              </a:lnSpc>
            </a:pPr>
            <a:r>
              <a:rPr lang="en-US" dirty="0"/>
              <a:t>Questions</a:t>
            </a:r>
          </a:p>
        </p:txBody>
      </p:sp>
      <p:sp>
        <p:nvSpPr>
          <p:cNvPr id="3" name="Slide Number Placeholder 2">
            <a:extLst>
              <a:ext uri="{FF2B5EF4-FFF2-40B4-BE49-F238E27FC236}">
                <a16:creationId xmlns:a16="http://schemas.microsoft.com/office/drawing/2014/main" id="{E75DDF2D-7CB6-0B0D-185F-6B40BD489C6E}"/>
              </a:ext>
            </a:extLst>
          </p:cNvPr>
          <p:cNvSpPr>
            <a:spLocks noGrp="1"/>
          </p:cNvSpPr>
          <p:nvPr>
            <p:ph type="sldNum" sz="quarter" idx="12"/>
          </p:nvPr>
        </p:nvSpPr>
        <p:spPr>
          <a:xfrm>
            <a:off x="135468" y="6492271"/>
            <a:ext cx="2455333" cy="365125"/>
          </a:xfrm>
        </p:spPr>
        <p:txBody>
          <a:bodyPr>
            <a:normAutofit/>
          </a:bodyPr>
          <a:lstStyle/>
          <a:p>
            <a:pPr>
              <a:spcAft>
                <a:spcPts val="600"/>
              </a:spcAft>
            </a:pPr>
            <a:fld id="{D2DCD6F3-82C8-124E-BF1C-AF322C4001F5}" type="slidenum">
              <a:rPr lang="en-US" smtClean="0"/>
              <a:pPr>
                <a:spcAft>
                  <a:spcPts val="600"/>
                </a:spcAft>
              </a:pPr>
              <a:t>53</a:t>
            </a:fld>
            <a:endParaRPr lang="en-US"/>
          </a:p>
        </p:txBody>
      </p:sp>
      <p:graphicFrame>
        <p:nvGraphicFramePr>
          <p:cNvPr id="6" name="Text Placeholder 3">
            <a:extLst>
              <a:ext uri="{FF2B5EF4-FFF2-40B4-BE49-F238E27FC236}">
                <a16:creationId xmlns:a16="http://schemas.microsoft.com/office/drawing/2014/main" id="{77417260-56D2-B0FF-0945-95E4056291D7}"/>
              </a:ext>
            </a:extLst>
          </p:cNvPr>
          <p:cNvGraphicFramePr/>
          <p:nvPr>
            <p:extLst>
              <p:ext uri="{D42A27DB-BD31-4B8C-83A1-F6EECF244321}">
                <p14:modId xmlns:p14="http://schemas.microsoft.com/office/powerpoint/2010/main" val="3962393784"/>
              </p:ext>
            </p:extLst>
          </p:nvPr>
        </p:nvGraphicFramePr>
        <p:xfrm>
          <a:off x="457200" y="742684"/>
          <a:ext cx="4038600" cy="53726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ontent Placeholder 2">
            <a:extLst>
              <a:ext uri="{FF2B5EF4-FFF2-40B4-BE49-F238E27FC236}">
                <a16:creationId xmlns:a16="http://schemas.microsoft.com/office/drawing/2014/main" id="{1374699B-F836-A577-09C9-4400485E7685}"/>
              </a:ext>
            </a:extLst>
          </p:cNvPr>
          <p:cNvSpPr txBox="1">
            <a:spLocks/>
          </p:cNvSpPr>
          <p:nvPr/>
        </p:nvSpPr>
        <p:spPr>
          <a:xfrm>
            <a:off x="4648200" y="753534"/>
            <a:ext cx="4038600" cy="537263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Tx/>
              <a:buFont typeface="Calibri" panose="020F0502020204030204" pitchFamily="34" charset="0"/>
              <a:buChar char="•"/>
              <a:defRPr sz="2800" kern="1200">
                <a:solidFill>
                  <a:schemeClr val="tx1"/>
                </a:solidFill>
                <a:latin typeface="+mn-lt"/>
                <a:ea typeface="+mn-ea"/>
                <a:cs typeface="Arial"/>
              </a:defRPr>
            </a:lvl1pPr>
            <a:lvl2pPr marL="742950" indent="-285750" algn="l" defTabSz="457200" rtl="0" eaLnBrk="1" latinLnBrk="0" hangingPunct="1">
              <a:spcBef>
                <a:spcPct val="20000"/>
              </a:spcBef>
              <a:buClrTx/>
              <a:buFont typeface="Calibri" panose="020F0502020204030204" pitchFamily="34" charset="0"/>
              <a:buChar char="−"/>
              <a:defRPr sz="2400" kern="1200">
                <a:solidFill>
                  <a:schemeClr val="tx1"/>
                </a:solidFill>
                <a:latin typeface="+mn-lt"/>
                <a:ea typeface="+mn-ea"/>
                <a:cs typeface="Arial"/>
              </a:defRPr>
            </a:lvl2pPr>
            <a:lvl3pPr marL="1143000" indent="-228600" algn="l" defTabSz="457200" rtl="0" eaLnBrk="1" latinLnBrk="0" hangingPunct="1">
              <a:spcBef>
                <a:spcPct val="20000"/>
              </a:spcBef>
              <a:buClrTx/>
              <a:buFont typeface="Calibri" panose="020F0502020204030204" pitchFamily="34" charset="0"/>
              <a:buChar char="•"/>
              <a:defRPr sz="2000" kern="1200">
                <a:solidFill>
                  <a:schemeClr val="tx1"/>
                </a:solidFill>
                <a:latin typeface="+mn-lt"/>
                <a:ea typeface="+mn-ea"/>
                <a:cs typeface="Arial"/>
              </a:defRPr>
            </a:lvl3pPr>
            <a:lvl4pPr marL="1600200" indent="-228600" algn="l" defTabSz="457200" rtl="0" eaLnBrk="1" latinLnBrk="0" hangingPunct="1">
              <a:spcBef>
                <a:spcPct val="20000"/>
              </a:spcBef>
              <a:buClrTx/>
              <a:buFont typeface="Calibri" panose="020F0502020204030204" pitchFamily="34" charset="0"/>
              <a:buChar char="−"/>
              <a:defRPr sz="1800" kern="1200">
                <a:solidFill>
                  <a:schemeClr val="tx1"/>
                </a:solidFill>
                <a:latin typeface="+mn-lt"/>
                <a:ea typeface="+mn-ea"/>
                <a:cs typeface="Arial"/>
              </a:defRPr>
            </a:lvl4pPr>
            <a:lvl5pPr marL="2057400" indent="-228600" algn="l" defTabSz="457200" rtl="0" eaLnBrk="1" latinLnBrk="0" hangingPunct="1">
              <a:spcBef>
                <a:spcPct val="20000"/>
              </a:spcBef>
              <a:buClrTx/>
              <a:buFontTx/>
              <a:buChar char="»"/>
              <a:defRPr sz="1800" kern="1200">
                <a:solidFill>
                  <a:schemeClr val="tx1"/>
                </a:solidFill>
                <a:latin typeface="+mn-lt"/>
                <a:ea typeface="+mn-ea"/>
                <a:cs typeface="Arial"/>
              </a:defRPr>
            </a:lvl5pPr>
            <a:lvl6pPr marL="2628900" indent="-342900" algn="l" defTabSz="4572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r>
              <a:rPr lang="en-US" dirty="0"/>
              <a:t>Additional References</a:t>
            </a:r>
          </a:p>
          <a:p>
            <a:pPr lvl="1"/>
            <a:r>
              <a:rPr lang="en-US" dirty="0">
                <a:hlinkClick r:id="rId7"/>
              </a:rPr>
              <a:t>SCCE</a:t>
            </a:r>
            <a:endParaRPr lang="en-US" dirty="0"/>
          </a:p>
          <a:p>
            <a:pPr lvl="1"/>
            <a:r>
              <a:rPr lang="en-US" dirty="0">
                <a:hlinkClick r:id="rId8"/>
              </a:rPr>
              <a:t>Gartner</a:t>
            </a:r>
            <a:endParaRPr lang="en-US" dirty="0"/>
          </a:p>
          <a:p>
            <a:pPr lvl="1"/>
            <a:r>
              <a:rPr lang="en-US" dirty="0">
                <a:hlinkClick r:id="rId9"/>
              </a:rPr>
              <a:t>Ethisphere</a:t>
            </a:r>
            <a:endParaRPr lang="en-US" dirty="0"/>
          </a:p>
        </p:txBody>
      </p:sp>
    </p:spTree>
    <p:extLst>
      <p:ext uri="{BB962C8B-B14F-4D97-AF65-F5344CB8AC3E}">
        <p14:creationId xmlns:p14="http://schemas.microsoft.com/office/powerpoint/2010/main" val="793882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ACE2C-55C6-58AB-8120-121990C9A1D9}"/>
              </a:ext>
            </a:extLst>
          </p:cNvPr>
          <p:cNvSpPr>
            <a:spLocks noGrp="1"/>
          </p:cNvSpPr>
          <p:nvPr>
            <p:ph type="title"/>
          </p:nvPr>
        </p:nvSpPr>
        <p:spPr/>
        <p:txBody>
          <a:bodyPr/>
          <a:lstStyle/>
          <a:p>
            <a:r>
              <a:rPr lang="en-US" dirty="0"/>
              <a:t>Protect and Elevate Brand Equity</a:t>
            </a:r>
          </a:p>
        </p:txBody>
      </p:sp>
      <p:sp>
        <p:nvSpPr>
          <p:cNvPr id="3" name="Slide Number Placeholder 2">
            <a:extLst>
              <a:ext uri="{FF2B5EF4-FFF2-40B4-BE49-F238E27FC236}">
                <a16:creationId xmlns:a16="http://schemas.microsoft.com/office/drawing/2014/main" id="{B81D09BD-0AD5-5F31-E485-0A9123041AB3}"/>
              </a:ext>
            </a:extLst>
          </p:cNvPr>
          <p:cNvSpPr>
            <a:spLocks noGrp="1"/>
          </p:cNvSpPr>
          <p:nvPr>
            <p:ph type="sldNum" sz="quarter" idx="12"/>
          </p:nvPr>
        </p:nvSpPr>
        <p:spPr/>
        <p:txBody>
          <a:bodyPr/>
          <a:lstStyle/>
          <a:p>
            <a:fld id="{D2DCD6F3-82C8-124E-BF1C-AF322C4001F5}" type="slidenum">
              <a:rPr lang="en-US" smtClean="0"/>
              <a:pPr/>
              <a:t>6</a:t>
            </a:fld>
            <a:endParaRPr lang="en-US" dirty="0"/>
          </a:p>
        </p:txBody>
      </p:sp>
      <p:sp>
        <p:nvSpPr>
          <p:cNvPr id="4" name="Text Placeholder 3">
            <a:extLst>
              <a:ext uri="{FF2B5EF4-FFF2-40B4-BE49-F238E27FC236}">
                <a16:creationId xmlns:a16="http://schemas.microsoft.com/office/drawing/2014/main" id="{D5FE6668-97C3-2708-874D-A3B7C67C6271}"/>
              </a:ext>
            </a:extLst>
          </p:cNvPr>
          <p:cNvSpPr>
            <a:spLocks noGrp="1"/>
          </p:cNvSpPr>
          <p:nvPr>
            <p:ph type="body" sz="quarter" idx="13"/>
          </p:nvPr>
        </p:nvSpPr>
        <p:spPr/>
        <p:txBody>
          <a:bodyPr/>
          <a:lstStyle/>
          <a:p>
            <a:r>
              <a:rPr lang="en-US" b="1" dirty="0"/>
              <a:t>Demonstrates accountability and governance: </a:t>
            </a:r>
            <a:r>
              <a:rPr lang="en-US" dirty="0"/>
              <a:t>Shows external stakeholders (e.g., regulators, partners) that the organization manages data and compliance proactively</a:t>
            </a:r>
          </a:p>
          <a:p>
            <a:pPr lvl="1"/>
            <a:r>
              <a:rPr lang="en-US" sz="2000" dirty="0"/>
              <a:t>Builds trust and signals maturity</a:t>
            </a:r>
          </a:p>
          <a:p>
            <a:pPr lvl="1"/>
            <a:r>
              <a:rPr lang="en-US" sz="2000" i="1" dirty="0"/>
              <a:t>References: </a:t>
            </a:r>
          </a:p>
          <a:p>
            <a:pPr lvl="2"/>
            <a:r>
              <a:rPr lang="en-US" sz="2000" i="1" dirty="0"/>
              <a:t>SCCE </a:t>
            </a:r>
            <a:r>
              <a:rPr lang="en-US" sz="2000" i="1" dirty="0">
                <a:hlinkClick r:id="rId2"/>
              </a:rPr>
              <a:t>Compliance Risk Assessment and Management Workshop</a:t>
            </a:r>
            <a:r>
              <a:rPr lang="en-US" sz="2000" i="1" dirty="0"/>
              <a:t>, 2022</a:t>
            </a:r>
          </a:p>
          <a:p>
            <a:pPr lvl="2"/>
            <a:r>
              <a:rPr lang="en-US" sz="2000" i="1" dirty="0"/>
              <a:t>Gartner, </a:t>
            </a:r>
            <a:r>
              <a:rPr lang="en-US" sz="2000" i="1" dirty="0">
                <a:hlinkClick r:id="rId3"/>
              </a:rPr>
              <a:t>Take a Modern Approach to Data Governance</a:t>
            </a:r>
            <a:r>
              <a:rPr lang="en-US" sz="2000" i="1" dirty="0"/>
              <a:t>, 2024</a:t>
            </a:r>
            <a:br>
              <a:rPr lang="en-US" sz="2000" dirty="0"/>
            </a:br>
            <a:endParaRPr lang="en-US" sz="2000" dirty="0"/>
          </a:p>
          <a:p>
            <a:r>
              <a:rPr lang="en-US" b="1" dirty="0"/>
              <a:t>Reduces reputational risk: </a:t>
            </a:r>
            <a:r>
              <a:rPr lang="en-US" dirty="0"/>
              <a:t>Fewer surprises, scandals, or fines tied to poor recordkeeping</a:t>
            </a:r>
          </a:p>
          <a:p>
            <a:pPr lvl="1"/>
            <a:r>
              <a:rPr lang="en-US" sz="2000" dirty="0"/>
              <a:t>Maintains a clean public image and customer confidence</a:t>
            </a:r>
          </a:p>
        </p:txBody>
      </p:sp>
    </p:spTree>
    <p:extLst>
      <p:ext uri="{BB962C8B-B14F-4D97-AF65-F5344CB8AC3E}">
        <p14:creationId xmlns:p14="http://schemas.microsoft.com/office/powerpoint/2010/main" val="24551690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8300D-6064-ECE1-1A7C-218F6CB87B55}"/>
              </a:ext>
            </a:extLst>
          </p:cNvPr>
          <p:cNvSpPr>
            <a:spLocks noGrp="1"/>
          </p:cNvSpPr>
          <p:nvPr>
            <p:ph type="title"/>
          </p:nvPr>
        </p:nvSpPr>
        <p:spPr/>
        <p:txBody>
          <a:bodyPr/>
          <a:lstStyle/>
          <a:p>
            <a:r>
              <a:rPr lang="en-US" dirty="0"/>
              <a:t>Aligns with Strategic Vision</a:t>
            </a:r>
          </a:p>
        </p:txBody>
      </p:sp>
      <p:sp>
        <p:nvSpPr>
          <p:cNvPr id="3" name="Slide Number Placeholder 2">
            <a:extLst>
              <a:ext uri="{FF2B5EF4-FFF2-40B4-BE49-F238E27FC236}">
                <a16:creationId xmlns:a16="http://schemas.microsoft.com/office/drawing/2014/main" id="{9D8DFD3F-54B0-EC40-583F-E04FB8A4150B}"/>
              </a:ext>
            </a:extLst>
          </p:cNvPr>
          <p:cNvSpPr>
            <a:spLocks noGrp="1"/>
          </p:cNvSpPr>
          <p:nvPr>
            <p:ph type="sldNum" sz="quarter" idx="12"/>
          </p:nvPr>
        </p:nvSpPr>
        <p:spPr/>
        <p:txBody>
          <a:bodyPr/>
          <a:lstStyle/>
          <a:p>
            <a:fld id="{D2DCD6F3-82C8-124E-BF1C-AF322C4001F5}" type="slidenum">
              <a:rPr lang="en-US" smtClean="0"/>
              <a:pPr/>
              <a:t>7</a:t>
            </a:fld>
            <a:endParaRPr lang="en-US" dirty="0"/>
          </a:p>
        </p:txBody>
      </p:sp>
      <p:sp>
        <p:nvSpPr>
          <p:cNvPr id="4" name="Text Placeholder 3">
            <a:extLst>
              <a:ext uri="{FF2B5EF4-FFF2-40B4-BE49-F238E27FC236}">
                <a16:creationId xmlns:a16="http://schemas.microsoft.com/office/drawing/2014/main" id="{50CC3BF9-062A-605E-EE05-F6AB1C1EE9DE}"/>
              </a:ext>
            </a:extLst>
          </p:cNvPr>
          <p:cNvSpPr>
            <a:spLocks noGrp="1"/>
          </p:cNvSpPr>
          <p:nvPr>
            <p:ph type="body" sz="quarter" idx="13"/>
          </p:nvPr>
        </p:nvSpPr>
        <p:spPr/>
        <p:txBody>
          <a:bodyPr/>
          <a:lstStyle/>
          <a:p>
            <a:r>
              <a:rPr lang="en-US" b="1" dirty="0"/>
              <a:t>Enables digital transformation: </a:t>
            </a:r>
            <a:r>
              <a:rPr lang="en-US" dirty="0"/>
              <a:t>Managing legacy risks helps the organization modernize confidently</a:t>
            </a:r>
          </a:p>
          <a:p>
            <a:pPr lvl="1"/>
            <a:r>
              <a:rPr lang="en-US" sz="2000" dirty="0"/>
              <a:t>Creates space for innovation</a:t>
            </a:r>
          </a:p>
          <a:p>
            <a:pPr lvl="1"/>
            <a:r>
              <a:rPr lang="en-US" sz="2000" i="1" dirty="0"/>
              <a:t>Reference: AIIM </a:t>
            </a:r>
            <a:r>
              <a:rPr lang="en-US" sz="2000" i="1" dirty="0">
                <a:hlinkClick r:id="rId3"/>
              </a:rPr>
              <a:t>State of the Intelligent Information Management Industry Report</a:t>
            </a:r>
            <a:r>
              <a:rPr lang="en-US" sz="2000" i="1" dirty="0"/>
              <a:t>, 2022</a:t>
            </a:r>
            <a:br>
              <a:rPr lang="en-US" sz="2000" dirty="0"/>
            </a:br>
            <a:endParaRPr lang="en-US" sz="2000" dirty="0"/>
          </a:p>
          <a:p>
            <a:r>
              <a:rPr lang="en-US" b="1" dirty="0"/>
              <a:t>Informs strategic risk appetite: </a:t>
            </a:r>
            <a:r>
              <a:rPr lang="en-US" dirty="0"/>
              <a:t>Helps leaders define what levels and types of information risks are tolerable</a:t>
            </a:r>
          </a:p>
          <a:p>
            <a:pPr lvl="1"/>
            <a:r>
              <a:rPr lang="en-US" sz="2000" dirty="0"/>
              <a:t>Aligns records governance with enterprise goals</a:t>
            </a:r>
          </a:p>
        </p:txBody>
      </p:sp>
    </p:spTree>
    <p:extLst>
      <p:ext uri="{BB962C8B-B14F-4D97-AF65-F5344CB8AC3E}">
        <p14:creationId xmlns:p14="http://schemas.microsoft.com/office/powerpoint/2010/main" val="4709808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33A7F-A9BB-21C4-DEC1-E3681A037F46}"/>
              </a:ext>
            </a:extLst>
          </p:cNvPr>
          <p:cNvSpPr>
            <a:spLocks noGrp="1"/>
          </p:cNvSpPr>
          <p:nvPr>
            <p:ph type="ctrTitle"/>
          </p:nvPr>
        </p:nvSpPr>
        <p:spPr/>
        <p:txBody>
          <a:bodyPr/>
          <a:lstStyle/>
          <a:p>
            <a:r>
              <a:rPr lang="en-US" dirty="0"/>
              <a:t>The Who, What, When, Where, Why, and How of Risk</a:t>
            </a:r>
          </a:p>
        </p:txBody>
      </p:sp>
      <p:sp>
        <p:nvSpPr>
          <p:cNvPr id="3" name="Subtitle 2">
            <a:extLst>
              <a:ext uri="{FF2B5EF4-FFF2-40B4-BE49-F238E27FC236}">
                <a16:creationId xmlns:a16="http://schemas.microsoft.com/office/drawing/2014/main" id="{376AB9B8-9F80-5C4E-8AD4-23CE4836649E}"/>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7648870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7E0F5-B76C-68A1-D56D-0E202C900902}"/>
              </a:ext>
            </a:extLst>
          </p:cNvPr>
          <p:cNvSpPr>
            <a:spLocks noGrp="1"/>
          </p:cNvSpPr>
          <p:nvPr>
            <p:ph type="title"/>
          </p:nvPr>
        </p:nvSpPr>
        <p:spPr/>
        <p:txBody>
          <a:bodyPr/>
          <a:lstStyle/>
          <a:p>
            <a:r>
              <a:rPr lang="en-US" dirty="0"/>
              <a:t>Whose Risk is it Anyway?</a:t>
            </a:r>
          </a:p>
        </p:txBody>
      </p:sp>
      <p:sp>
        <p:nvSpPr>
          <p:cNvPr id="3" name="Slide Number Placeholder 2">
            <a:extLst>
              <a:ext uri="{FF2B5EF4-FFF2-40B4-BE49-F238E27FC236}">
                <a16:creationId xmlns:a16="http://schemas.microsoft.com/office/drawing/2014/main" id="{44D736CB-374F-A054-1EEA-B26279AC0407}"/>
              </a:ext>
            </a:extLst>
          </p:cNvPr>
          <p:cNvSpPr>
            <a:spLocks noGrp="1"/>
          </p:cNvSpPr>
          <p:nvPr>
            <p:ph type="sldNum" sz="quarter" idx="12"/>
          </p:nvPr>
        </p:nvSpPr>
        <p:spPr/>
        <p:txBody>
          <a:bodyPr/>
          <a:lstStyle/>
          <a:p>
            <a:fld id="{D2DCD6F3-82C8-124E-BF1C-AF322C4001F5}" type="slidenum">
              <a:rPr lang="en-US" smtClean="0"/>
              <a:pPr/>
              <a:t>9</a:t>
            </a:fld>
            <a:endParaRPr lang="en-US" dirty="0"/>
          </a:p>
        </p:txBody>
      </p:sp>
      <p:sp>
        <p:nvSpPr>
          <p:cNvPr id="4" name="Text Placeholder 3">
            <a:extLst>
              <a:ext uri="{FF2B5EF4-FFF2-40B4-BE49-F238E27FC236}">
                <a16:creationId xmlns:a16="http://schemas.microsoft.com/office/drawing/2014/main" id="{74475587-065E-CE1C-9706-327831503C09}"/>
              </a:ext>
            </a:extLst>
          </p:cNvPr>
          <p:cNvSpPr>
            <a:spLocks noGrp="1"/>
          </p:cNvSpPr>
          <p:nvPr>
            <p:ph type="body" sz="quarter" idx="13"/>
          </p:nvPr>
        </p:nvSpPr>
        <p:spPr/>
        <p:txBody>
          <a:bodyPr/>
          <a:lstStyle/>
          <a:p>
            <a:r>
              <a:rPr lang="en-US" sz="2400" dirty="0">
                <a:solidFill>
                  <a:schemeClr val="tx1"/>
                </a:solidFill>
              </a:rPr>
              <a:t>Risk vs. IT vs. Internal Audit vs. Compliance vs. ___________</a:t>
            </a:r>
            <a:br>
              <a:rPr lang="en-US" sz="2400" dirty="0">
                <a:solidFill>
                  <a:schemeClr val="tx1"/>
                </a:solidFill>
              </a:rPr>
            </a:br>
            <a:endParaRPr lang="en-US" sz="2400" dirty="0">
              <a:solidFill>
                <a:schemeClr val="tx1"/>
              </a:solidFill>
            </a:endParaRPr>
          </a:p>
          <a:p>
            <a:r>
              <a:rPr lang="en-US" sz="2400" dirty="0">
                <a:solidFill>
                  <a:schemeClr val="tx1"/>
                </a:solidFill>
              </a:rPr>
              <a:t>Other areas may conduct their own risk assessments or manage specific risks</a:t>
            </a:r>
            <a:br>
              <a:rPr lang="en-US" sz="2400" dirty="0">
                <a:solidFill>
                  <a:schemeClr val="tx1"/>
                </a:solidFill>
              </a:rPr>
            </a:br>
            <a:endParaRPr lang="en-US" sz="2400" dirty="0">
              <a:solidFill>
                <a:schemeClr val="tx1"/>
              </a:solidFill>
            </a:endParaRPr>
          </a:p>
          <a:p>
            <a:r>
              <a:rPr lang="en-US" sz="2400" dirty="0">
                <a:solidFill>
                  <a:schemeClr val="tx1"/>
                </a:solidFill>
              </a:rPr>
              <a:t>But you can still have a resource of your own to help drive your area’s priorities and resources</a:t>
            </a:r>
          </a:p>
          <a:p>
            <a:endParaRPr lang="en-US" dirty="0"/>
          </a:p>
        </p:txBody>
      </p:sp>
    </p:spTree>
    <p:extLst>
      <p:ext uri="{BB962C8B-B14F-4D97-AF65-F5344CB8AC3E}">
        <p14:creationId xmlns:p14="http://schemas.microsoft.com/office/powerpoint/2010/main" val="2030515463"/>
      </p:ext>
    </p:extLst>
  </p:cSld>
  <p:clrMapOvr>
    <a:masterClrMapping/>
  </p:clrMapOvr>
</p:sld>
</file>

<file path=ppt/theme/theme1.xml><?xml version="1.0" encoding="utf-8"?>
<a:theme xmlns:a="http://schemas.openxmlformats.org/drawingml/2006/main" name="1_Office Theme">
  <a:themeElements>
    <a:clrScheme name="Athene">
      <a:dk1>
        <a:sysClr val="windowText" lastClr="000000"/>
      </a:dk1>
      <a:lt1>
        <a:srgbClr val="FFFFFE"/>
      </a:lt1>
      <a:dk2>
        <a:srgbClr val="11175E"/>
      </a:dk2>
      <a:lt2>
        <a:srgbClr val="F2F3ED"/>
      </a:lt2>
      <a:accent1>
        <a:srgbClr val="CCDEF0"/>
      </a:accent1>
      <a:accent2>
        <a:srgbClr val="56A0D3"/>
      </a:accent2>
      <a:accent3>
        <a:srgbClr val="0067AC"/>
      </a:accent3>
      <a:accent4>
        <a:srgbClr val="FAA634"/>
      </a:accent4>
      <a:accent5>
        <a:srgbClr val="C13832"/>
      </a:accent5>
      <a:accent6>
        <a:srgbClr val="77787B"/>
      </a:accent6>
      <a:hlink>
        <a:srgbClr val="0067AC"/>
      </a:hlink>
      <a:folHlink>
        <a:srgbClr val="77787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escription0 xmlns="624cb558-ba51-4cf7-b4c8-fb0415419d5e">Athene External PowerPoint template; plume design with tagline. Built for presenting in 4:3. Updated September 2017.</Description0>
    <Document_x0020_Type xmlns="624cb558-ba51-4cf7-b4c8-fb0415419d5e">PPT</Document_x0020_Typ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3060A681EC794BAE2CFC7EBC63294E" ma:contentTypeVersion="9" ma:contentTypeDescription="Create a new document." ma:contentTypeScope="" ma:versionID="fea42847e8af282ea5f63d54fd6c8a9c">
  <xsd:schema xmlns:xsd="http://www.w3.org/2001/XMLSchema" xmlns:xs="http://www.w3.org/2001/XMLSchema" xmlns:p="http://schemas.microsoft.com/office/2006/metadata/properties" xmlns:ns2="624cb558-ba51-4cf7-b4c8-fb0415419d5e" xmlns:ns3="e56fcc84-79e3-4b41-aca9-4a1ae7eba2dc" targetNamespace="http://schemas.microsoft.com/office/2006/metadata/properties" ma:root="true" ma:fieldsID="f541974ef2cb78f55cc845c5a90258fc" ns2:_="" ns3:_="">
    <xsd:import namespace="624cb558-ba51-4cf7-b4c8-fb0415419d5e"/>
    <xsd:import namespace="e56fcc84-79e3-4b41-aca9-4a1ae7eba2dc"/>
    <xsd:element name="properties">
      <xsd:complexType>
        <xsd:sequence>
          <xsd:element name="documentManagement">
            <xsd:complexType>
              <xsd:all>
                <xsd:element ref="ns2:Description0" minOccurs="0"/>
                <xsd:element ref="ns2:Document_x0020_Type"/>
                <xsd:element ref="ns3:SharedWithUsers" minOccurs="0"/>
                <xsd:element ref="ns3:SharingHintHash" minOccurs="0"/>
                <xsd:element ref="ns3:SharedWithDetails" minOccurs="0"/>
                <xsd:element ref="ns3:LastSharedByUser" minOccurs="0"/>
                <xsd:element ref="ns3:LastSharedByTime" minOccurs="0"/>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24cb558-ba51-4cf7-b4c8-fb0415419d5e" elementFormDefault="qualified">
    <xsd:import namespace="http://schemas.microsoft.com/office/2006/documentManagement/types"/>
    <xsd:import namespace="http://schemas.microsoft.com/office/infopath/2007/PartnerControls"/>
    <xsd:element name="Description0" ma:index="8" nillable="true" ma:displayName="Description" ma:internalName="Description0">
      <xsd:simpleType>
        <xsd:restriction base="dms:Note">
          <xsd:maxLength value="255"/>
        </xsd:restriction>
      </xsd:simpleType>
    </xsd:element>
    <xsd:element name="Document_x0020_Type" ma:index="9" ma:displayName="Document Type" ma:format="Dropdown" ma:internalName="Document_x0020_Type">
      <xsd:simpleType>
        <xsd:restriction base="dms:Choice">
          <xsd:enumeration value="Letterhead"/>
          <xsd:enumeration value="Memo"/>
          <xsd:enumeration value="Fax"/>
          <xsd:enumeration value="PPT"/>
        </xsd:restriction>
      </xsd:simpleType>
    </xsd:element>
    <xsd:element name="MediaServiceMetadata" ma:index="15" nillable="true" ma:displayName="MediaServiceMetadata" ma:description="" ma:hidden="true" ma:internalName="MediaServiceMetadata" ma:readOnly="true">
      <xsd:simpleType>
        <xsd:restriction base="dms:Note"/>
      </xsd:simpleType>
    </xsd:element>
    <xsd:element name="MediaServiceFastMetadata" ma:index="16" nillable="true" ma:displayName="MediaServiceFastMetadata" ma:description=""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56fcc84-79e3-4b41-aca9-4a1ae7eba2d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11" nillable="true" ma:displayName="Sharing Hint Hash" ma:internalName="SharingHintHash" ma:readOnly="true">
      <xsd:simpleType>
        <xsd:restriction base="dms:Text"/>
      </xsd:simpleType>
    </xsd:element>
    <xsd:element name="SharedWithDetails" ma:index="12" nillable="true" ma:displayName="Shared With Details" ma:internalName="SharedWithDetails" ma:readOnly="true">
      <xsd:simpleType>
        <xsd:restriction base="dms:Note">
          <xsd:maxLength value="255"/>
        </xsd:restriction>
      </xsd:simpleType>
    </xsd:element>
    <xsd:element name="LastSharedByUser" ma:index="13" nillable="true" ma:displayName="Last Shared By User" ma:description="" ma:internalName="LastSharedByUser" ma:readOnly="true">
      <xsd:simpleType>
        <xsd:restriction base="dms:Note">
          <xsd:maxLength value="255"/>
        </xsd:restriction>
      </xsd:simpleType>
    </xsd:element>
    <xsd:element name="LastSharedByTime" ma:index="14" nillable="true" ma:displayName="Last Shared By Time" ma:description=""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CBC5087-80FE-4B33-BDB7-9C6F031D19F9}">
  <ds:schemaRefs>
    <ds:schemaRef ds:uri="http://schemas.microsoft.com/sharepoint/v3/contenttype/forms"/>
  </ds:schemaRefs>
</ds:datastoreItem>
</file>

<file path=customXml/itemProps2.xml><?xml version="1.0" encoding="utf-8"?>
<ds:datastoreItem xmlns:ds="http://schemas.openxmlformats.org/officeDocument/2006/customXml" ds:itemID="{2A48BA99-F567-4A7D-A8F1-466610D3E22F}">
  <ds:schemaRefs>
    <ds:schemaRef ds:uri="http://purl.org/dc/elements/1.1/"/>
    <ds:schemaRef ds:uri="http://purl.org/dc/dcmitype/"/>
    <ds:schemaRef ds:uri="http://schemas.microsoft.com/office/2006/documentManagement/types"/>
    <ds:schemaRef ds:uri="http://purl.org/dc/terms/"/>
    <ds:schemaRef ds:uri="http://schemas.microsoft.com/office/2006/metadata/properties"/>
    <ds:schemaRef ds:uri="http://www.w3.org/XML/1998/namespace"/>
    <ds:schemaRef ds:uri="624cb558-ba51-4cf7-b4c8-fb0415419d5e"/>
    <ds:schemaRef ds:uri="http://schemas.microsoft.com/office/infopath/2007/PartnerControls"/>
    <ds:schemaRef ds:uri="http://schemas.openxmlformats.org/package/2006/metadata/core-properties"/>
    <ds:schemaRef ds:uri="e56fcc84-79e3-4b41-aca9-4a1ae7eba2dc"/>
  </ds:schemaRefs>
</ds:datastoreItem>
</file>

<file path=customXml/itemProps3.xml><?xml version="1.0" encoding="utf-8"?>
<ds:datastoreItem xmlns:ds="http://schemas.openxmlformats.org/officeDocument/2006/customXml" ds:itemID="{860AC61B-DB20-468D-9CE0-9984156FB75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24cb558-ba51-4cf7-b4c8-fb0415419d5e"/>
    <ds:schemaRef ds:uri="e56fcc84-79e3-4b41-aca9-4a1ae7eba2d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2193</TotalTime>
  <Words>3721</Words>
  <Application>Microsoft Office PowerPoint</Application>
  <PresentationFormat>On-screen Show (4:3)</PresentationFormat>
  <Paragraphs>702</Paragraphs>
  <Slides>53</Slides>
  <Notes>10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53</vt:i4>
      </vt:variant>
    </vt:vector>
  </HeadingPairs>
  <TitlesOfParts>
    <vt:vector size="56" baseType="lpstr">
      <vt:lpstr>Arial</vt:lpstr>
      <vt:lpstr>Calibri</vt:lpstr>
      <vt:lpstr>1_Office Theme</vt:lpstr>
      <vt:lpstr>Turning Risk into Resilience: Building Smarter Assessments</vt:lpstr>
      <vt:lpstr>About Me</vt:lpstr>
      <vt:lpstr>Why Risk Assessments?</vt:lpstr>
      <vt:lpstr>Evaluating Risks</vt:lpstr>
      <vt:lpstr>Enhance Business Outcomes</vt:lpstr>
      <vt:lpstr>Protect and Elevate Brand Equity</vt:lpstr>
      <vt:lpstr>Aligns with Strategic Vision</vt:lpstr>
      <vt:lpstr>The Who, What, When, Where, Why, and How of Risk</vt:lpstr>
      <vt:lpstr>Whose Risk is it Anyway?</vt:lpstr>
      <vt:lpstr>What Exactly is Risk?</vt:lpstr>
      <vt:lpstr>Where Risks Lurk</vt:lpstr>
      <vt:lpstr>Where Risks Lurk</vt:lpstr>
      <vt:lpstr>Where Risks Lurk</vt:lpstr>
      <vt:lpstr>Where Risks Lurk</vt:lpstr>
      <vt:lpstr>Where Risks Lurk</vt:lpstr>
      <vt:lpstr>Where Risks Lurk</vt:lpstr>
      <vt:lpstr>Where Risks Lurk</vt:lpstr>
      <vt:lpstr>Risk Assessment Time</vt:lpstr>
      <vt:lpstr>Risk Assessments: More Than Just Paperwork</vt:lpstr>
      <vt:lpstr>What is a RIM Risk Assessment?</vt:lpstr>
      <vt:lpstr>Types of Risks</vt:lpstr>
      <vt:lpstr>Let’s Build a Risk Assessment</vt:lpstr>
      <vt:lpstr>Identifying Risk Owners</vt:lpstr>
      <vt:lpstr>Risk Category</vt:lpstr>
      <vt:lpstr>Risk Description</vt:lpstr>
      <vt:lpstr>Risk Description</vt:lpstr>
      <vt:lpstr>Risk Description</vt:lpstr>
      <vt:lpstr>Risk Description</vt:lpstr>
      <vt:lpstr>Probability Scoring</vt:lpstr>
      <vt:lpstr>Probability Scoring</vt:lpstr>
      <vt:lpstr>Probability Scoring</vt:lpstr>
      <vt:lpstr>Probability Scoring</vt:lpstr>
      <vt:lpstr>Inside Your Brain vs. My Reaction</vt:lpstr>
      <vt:lpstr>Impact Scoring</vt:lpstr>
      <vt:lpstr>Impact Scoring</vt:lpstr>
      <vt:lpstr>Initial Risk Score</vt:lpstr>
      <vt:lpstr>Initial Risk Score</vt:lpstr>
      <vt:lpstr>Initial Risk Score</vt:lpstr>
      <vt:lpstr>Risk Mitigation Strategies</vt:lpstr>
      <vt:lpstr>Risk Mitigation Strategies</vt:lpstr>
      <vt:lpstr>Mitigation Scoring</vt:lpstr>
      <vt:lpstr>Residual Risk Score</vt:lpstr>
      <vt:lpstr>But My Risk is Fully Mitigated!</vt:lpstr>
      <vt:lpstr>Identified Residual Risk</vt:lpstr>
      <vt:lpstr>But Now I Have More Risks</vt:lpstr>
      <vt:lpstr>Identified Residual Risk</vt:lpstr>
      <vt:lpstr>Identifying Risk Owners</vt:lpstr>
      <vt:lpstr>What’s Next?</vt:lpstr>
      <vt:lpstr>You Have Risks… Now What?</vt:lpstr>
      <vt:lpstr>Next Steps: Keeping the Momentum</vt:lpstr>
      <vt:lpstr>Final Suggestions</vt:lpstr>
      <vt:lpstr>Final Thoughts</vt:lpstr>
      <vt:lpstr>Questions</vt:lpstr>
    </vt:vector>
  </TitlesOfParts>
  <Company>Aviva USA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Kathy Downing</dc:creator>
  <cp:lastModifiedBy>Jenna Feeney</cp:lastModifiedBy>
  <cp:revision>33</cp:revision>
  <dcterms:created xsi:type="dcterms:W3CDTF">2014-06-12T15:46:12Z</dcterms:created>
  <dcterms:modified xsi:type="dcterms:W3CDTF">2025-05-07T16:29:59Z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0x010100793060A681EC794BAE2CFC7EBC63294E</vt:lpwstr>
  </property>
</Properties>
</file>