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7" r:id="rId2"/>
    <p:sldId id="258" r:id="rId3"/>
    <p:sldId id="312" r:id="rId4"/>
    <p:sldId id="290" r:id="rId5"/>
    <p:sldId id="291" r:id="rId6"/>
    <p:sldId id="295" r:id="rId7"/>
    <p:sldId id="298" r:id="rId8"/>
    <p:sldId id="314" r:id="rId9"/>
    <p:sldId id="325" r:id="rId10"/>
    <p:sldId id="324" r:id="rId11"/>
    <p:sldId id="336" r:id="rId12"/>
    <p:sldId id="327" r:id="rId13"/>
    <p:sldId id="334" r:id="rId14"/>
    <p:sldId id="328" r:id="rId15"/>
    <p:sldId id="335" r:id="rId16"/>
    <p:sldId id="329" r:id="rId17"/>
    <p:sldId id="326" r:id="rId18"/>
    <p:sldId id="331" r:id="rId19"/>
    <p:sldId id="337" r:id="rId20"/>
    <p:sldId id="330" r:id="rId21"/>
    <p:sldId id="333" r:id="rId22"/>
    <p:sldId id="332" r:id="rId23"/>
    <p:sldId id="338" r:id="rId24"/>
    <p:sldId id="287" r:id="rId25"/>
  </p:sldIdLst>
  <p:sldSz cx="9144000" cy="6858000" type="screen4x3"/>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10" autoAdjust="0"/>
    <p:restoredTop sz="94710" autoAdjust="0"/>
  </p:normalViewPr>
  <p:slideViewPr>
    <p:cSldViewPr>
      <p:cViewPr varScale="1">
        <p:scale>
          <a:sx n="91" d="100"/>
          <a:sy n="91" d="100"/>
        </p:scale>
        <p:origin x="1171" y="62"/>
      </p:cViewPr>
      <p:guideLst>
        <p:guide orient="horz" pos="2160"/>
        <p:guide pos="2880"/>
      </p:guideLst>
    </p:cSldViewPr>
  </p:slideViewPr>
  <p:outlineViewPr>
    <p:cViewPr>
      <p:scale>
        <a:sx n="33" d="100"/>
        <a:sy n="33" d="100"/>
      </p:scale>
      <p:origin x="0" y="-20472"/>
    </p:cViewPr>
  </p:outlineViewPr>
  <p:notesTextViewPr>
    <p:cViewPr>
      <p:scale>
        <a:sx n="1" d="1"/>
        <a:sy n="1" d="1"/>
      </p:scale>
      <p:origin x="0" y="0"/>
    </p:cViewPr>
  </p:notesTextViewPr>
  <p:sorterViewPr>
    <p:cViewPr>
      <p:scale>
        <a:sx n="100" d="100"/>
        <a:sy n="100" d="100"/>
      </p:scale>
      <p:origin x="0" y="-190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FAC05C-2D43-4332-8100-E0755062D5F2}" type="datetimeFigureOut">
              <a:rPr lang="en-US" smtClean="0"/>
              <a:t>5/19/2025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CC1F2F-EA74-4C79-A759-CDCE14A0E9DC}" type="slidenum">
              <a:rPr lang="en-US" smtClean="0"/>
              <a:t>‹#›</a:t>
            </a:fld>
            <a:endParaRPr lang="en-US" dirty="0"/>
          </a:p>
        </p:txBody>
      </p:sp>
    </p:spTree>
    <p:extLst>
      <p:ext uri="{BB962C8B-B14F-4D97-AF65-F5344CB8AC3E}">
        <p14:creationId xmlns:p14="http://schemas.microsoft.com/office/powerpoint/2010/main" val="2561830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CC1F2F-EA74-4C79-A759-CDCE14A0E9DC}" type="slidenum">
              <a:rPr lang="en-US" smtClean="0"/>
              <a:t>1</a:t>
            </a:fld>
            <a:endParaRPr lang="en-US" dirty="0"/>
          </a:p>
        </p:txBody>
      </p:sp>
    </p:spTree>
    <p:extLst>
      <p:ext uri="{BB962C8B-B14F-4D97-AF65-F5344CB8AC3E}">
        <p14:creationId xmlns:p14="http://schemas.microsoft.com/office/powerpoint/2010/main" val="732504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Describe:</a:t>
            </a:r>
            <a:r>
              <a:rPr lang="en-US" i="1" baseline="0" dirty="0"/>
              <a:t> </a:t>
            </a:r>
            <a:r>
              <a:rPr lang="en-US" i="1" dirty="0"/>
              <a:t>5 minutes</a:t>
            </a:r>
          </a:p>
        </p:txBody>
      </p:sp>
      <p:sp>
        <p:nvSpPr>
          <p:cNvPr id="4" name="Slide Number Placeholder 3"/>
          <p:cNvSpPr>
            <a:spLocks noGrp="1"/>
          </p:cNvSpPr>
          <p:nvPr>
            <p:ph type="sldNum" sz="quarter" idx="10"/>
          </p:nvPr>
        </p:nvSpPr>
        <p:spPr/>
        <p:txBody>
          <a:bodyPr/>
          <a:lstStyle/>
          <a:p>
            <a:fld id="{55A4095C-2837-434F-9F1C-F2D4B331C7A8}" type="slidenum">
              <a:rPr lang="en-US" smtClean="0"/>
              <a:t>2</a:t>
            </a:fld>
            <a:endParaRPr lang="en-US" dirty="0"/>
          </a:p>
        </p:txBody>
      </p:sp>
    </p:spTree>
    <p:extLst>
      <p:ext uri="{BB962C8B-B14F-4D97-AF65-F5344CB8AC3E}">
        <p14:creationId xmlns:p14="http://schemas.microsoft.com/office/powerpoint/2010/main" val="3576898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Describe:</a:t>
            </a:r>
            <a:r>
              <a:rPr lang="en-US" i="1" baseline="0" dirty="0"/>
              <a:t> </a:t>
            </a:r>
            <a:r>
              <a:rPr lang="en-US" i="1" dirty="0"/>
              <a:t>5 minutes</a:t>
            </a:r>
          </a:p>
        </p:txBody>
      </p:sp>
      <p:sp>
        <p:nvSpPr>
          <p:cNvPr id="4" name="Slide Number Placeholder 3"/>
          <p:cNvSpPr>
            <a:spLocks noGrp="1"/>
          </p:cNvSpPr>
          <p:nvPr>
            <p:ph type="sldNum" sz="quarter" idx="10"/>
          </p:nvPr>
        </p:nvSpPr>
        <p:spPr/>
        <p:txBody>
          <a:bodyPr/>
          <a:lstStyle/>
          <a:p>
            <a:fld id="{55A4095C-2837-434F-9F1C-F2D4B331C7A8}" type="slidenum">
              <a:rPr lang="en-US" smtClean="0"/>
              <a:t>3</a:t>
            </a:fld>
            <a:endParaRPr lang="en-US" dirty="0"/>
          </a:p>
        </p:txBody>
      </p:sp>
    </p:spTree>
    <p:extLst>
      <p:ext uri="{BB962C8B-B14F-4D97-AF65-F5344CB8AC3E}">
        <p14:creationId xmlns:p14="http://schemas.microsoft.com/office/powerpoint/2010/main" val="3597098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CC1F2F-EA74-4C79-A759-CDCE14A0E9DC}" type="slidenum">
              <a:rPr lang="en-US" smtClean="0"/>
              <a:t>6</a:t>
            </a:fld>
            <a:endParaRPr lang="en-US" dirty="0"/>
          </a:p>
        </p:txBody>
      </p:sp>
    </p:spTree>
    <p:extLst>
      <p:ext uri="{BB962C8B-B14F-4D97-AF65-F5344CB8AC3E}">
        <p14:creationId xmlns:p14="http://schemas.microsoft.com/office/powerpoint/2010/main" val="8450486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CC1F2F-EA74-4C79-A759-CDCE14A0E9DC}" type="slidenum">
              <a:rPr lang="en-US" smtClean="0"/>
              <a:t>10</a:t>
            </a:fld>
            <a:endParaRPr lang="en-US" dirty="0"/>
          </a:p>
        </p:txBody>
      </p:sp>
    </p:spTree>
    <p:extLst>
      <p:ext uri="{BB962C8B-B14F-4D97-AF65-F5344CB8AC3E}">
        <p14:creationId xmlns:p14="http://schemas.microsoft.com/office/powerpoint/2010/main" val="7744183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CC1F2F-EA74-4C79-A759-CDCE14A0E9DC}" type="slidenum">
              <a:rPr lang="en-US" smtClean="0"/>
              <a:t>11</a:t>
            </a:fld>
            <a:endParaRPr lang="en-US" dirty="0"/>
          </a:p>
        </p:txBody>
      </p:sp>
    </p:spTree>
    <p:extLst>
      <p:ext uri="{BB962C8B-B14F-4D97-AF65-F5344CB8AC3E}">
        <p14:creationId xmlns:p14="http://schemas.microsoft.com/office/powerpoint/2010/main" val="1569698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CC1F2F-EA74-4C79-A759-CDCE14A0E9DC}" type="slidenum">
              <a:rPr lang="en-US" smtClean="0"/>
              <a:t>17</a:t>
            </a:fld>
            <a:endParaRPr lang="en-US" dirty="0"/>
          </a:p>
        </p:txBody>
      </p:sp>
    </p:spTree>
    <p:extLst>
      <p:ext uri="{BB962C8B-B14F-4D97-AF65-F5344CB8AC3E}">
        <p14:creationId xmlns:p14="http://schemas.microsoft.com/office/powerpoint/2010/main" val="2651194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dirty="0"/>
          </a:p>
        </p:txBody>
      </p:sp>
      <p:sp>
        <p:nvSpPr>
          <p:cNvPr id="4" name="Slide Number Placeholder 3"/>
          <p:cNvSpPr>
            <a:spLocks noGrp="1"/>
          </p:cNvSpPr>
          <p:nvPr>
            <p:ph type="sldNum" sz="quarter" idx="5"/>
          </p:nvPr>
        </p:nvSpPr>
        <p:spPr/>
        <p:txBody>
          <a:bodyPr/>
          <a:lstStyle/>
          <a:p>
            <a:fld id="{4ECC1F2F-EA74-4C79-A759-CDCE14A0E9DC}" type="slidenum">
              <a:rPr lang="en-US" smtClean="0"/>
              <a:t>24</a:t>
            </a:fld>
            <a:endParaRPr lang="en-US" dirty="0"/>
          </a:p>
        </p:txBody>
      </p:sp>
    </p:spTree>
    <p:extLst>
      <p:ext uri="{BB962C8B-B14F-4D97-AF65-F5344CB8AC3E}">
        <p14:creationId xmlns:p14="http://schemas.microsoft.com/office/powerpoint/2010/main" val="558940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62F8FD-67E2-4C0F-AEA0-AC4CD4AE5E15}" type="datetime1">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7F7575-D213-48A6-B8E2-72A088F87BC3}" type="datetime1">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F22159-F428-4C78-823B-A010BA6A5036}" type="datetime1">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22C801-8E5C-4897-9B63-2AAAC7223CCD}" type="datetime1">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EFE659-5477-4F5E-9985-529CD6EC8248}" type="datetime1">
              <a:rPr lang="en-US" smtClean="0"/>
              <a:t>5/19/2025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D44F2F-AF64-4C53-B456-BD63F0777129}" type="datetime1">
              <a:rPr lang="en-US" smtClean="0"/>
              <a:t>5/19/2025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80EA68-5315-4D1D-B6BF-0752CB2AC6A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2B2696-5A6F-43EA-9949-99959DF74CB9}" type="datetime1">
              <a:rPr lang="en-US" smtClean="0"/>
              <a:t>5/19/2025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980EA68-5315-4D1D-B6BF-0752CB2AC6AD}"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9F5E7C-B118-423C-B419-FFB9DB32A0EA}" type="datetime1">
              <a:rPr lang="en-US" smtClean="0"/>
              <a:t>5/19/2025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980EA68-5315-4D1D-B6BF-0752CB2AC6A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33E6E5-6869-4346-B2D5-C80A30BE5F29}" type="datetime1">
              <a:rPr lang="en-US" smtClean="0"/>
              <a:t>5/19/2025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980EA68-5315-4D1D-B6BF-0752CB2AC6A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A56240-73D4-484F-8201-9289A42E6517}" type="datetime1">
              <a:rPr lang="en-US" smtClean="0"/>
              <a:t>5/19/2025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80EA68-5315-4D1D-B6BF-0752CB2AC6AD}"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9BA06F-419B-46AA-86C8-B929ECBB9985}" type="datetime1">
              <a:rPr lang="en-US" smtClean="0"/>
              <a:t>5/19/2025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80EA68-5315-4D1D-B6BF-0752CB2AC6AD}"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AA465BF-DE1C-411B-A143-EDFD33FF6DCD}" type="datetime1">
              <a:rPr lang="en-US" smtClean="0"/>
              <a:t>5/19/2025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980EA68-5315-4D1D-B6BF-0752CB2AC6AD}"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b="0" i="0" u="none"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81000"/>
            <a:ext cx="7848600" cy="3048000"/>
          </a:xfrm>
        </p:spPr>
        <p:txBody>
          <a:bodyPr>
            <a:noAutofit/>
          </a:bodyPr>
          <a:lstStyle/>
          <a:p>
            <a:pPr algn="ctr"/>
            <a:r>
              <a:rPr lang="en-US" sz="4000" dirty="0"/>
              <a:t>ReCord Values, Record RetentionS</a:t>
            </a:r>
            <a:r>
              <a:rPr lang="en-US" sz="4000" cap="none" dirty="0"/>
              <a:t>, and the </a:t>
            </a:r>
            <a:r>
              <a:rPr lang="en-US" sz="4000" dirty="0"/>
              <a:t>RECORD RETENTIoN Rule Approval PROCESS</a:t>
            </a:r>
          </a:p>
        </p:txBody>
      </p:sp>
      <p:sp>
        <p:nvSpPr>
          <p:cNvPr id="4" name="Subtitle 3"/>
          <p:cNvSpPr>
            <a:spLocks noGrp="1"/>
          </p:cNvSpPr>
          <p:nvPr>
            <p:ph type="subTitle" idx="1"/>
          </p:nvPr>
        </p:nvSpPr>
        <p:spPr>
          <a:xfrm>
            <a:off x="1371600" y="3733800"/>
            <a:ext cx="6400800" cy="1295400"/>
          </a:xfrm>
        </p:spPr>
        <p:txBody>
          <a:bodyPr>
            <a:normAutofit fontScale="25000" lnSpcReduction="20000"/>
          </a:bodyPr>
          <a:lstStyle/>
          <a:p>
            <a:r>
              <a:rPr lang="en-US" sz="11200" dirty="0">
                <a:solidFill>
                  <a:schemeClr val="tx1"/>
                </a:solidFill>
              </a:rPr>
              <a:t>ARMA Chicago Spring Seminar 2025</a:t>
            </a:r>
          </a:p>
          <a:p>
            <a:r>
              <a:rPr lang="en-US" sz="11200" dirty="0">
                <a:solidFill>
                  <a:schemeClr val="tx1"/>
                </a:solidFill>
              </a:rPr>
              <a:t>May 20, 2025</a:t>
            </a:r>
          </a:p>
          <a:p>
            <a:r>
              <a:rPr lang="en-US" sz="11200" dirty="0">
                <a:solidFill>
                  <a:schemeClr val="tx1"/>
                </a:solidFill>
              </a:rPr>
              <a:t>Joseph Suster, CRM (Ret.)</a:t>
            </a:r>
          </a:p>
          <a:p>
            <a:r>
              <a:rPr lang="en-US" sz="11200" dirty="0">
                <a:solidFill>
                  <a:schemeClr val="tx1"/>
                </a:solidFill>
              </a:rPr>
              <a:t>joes6748@gmail.com</a:t>
            </a:r>
          </a:p>
          <a:p>
            <a:endParaRPr lang="en-US" dirty="0"/>
          </a:p>
        </p:txBody>
      </p:sp>
      <p:sp>
        <p:nvSpPr>
          <p:cNvPr id="5" name="Slide Number Placeholder 4">
            <a:extLst>
              <a:ext uri="{FF2B5EF4-FFF2-40B4-BE49-F238E27FC236}">
                <a16:creationId xmlns:a16="http://schemas.microsoft.com/office/drawing/2014/main" id="{C619B5E6-70F7-D438-C887-B9149ECD9BB0}"/>
              </a:ext>
            </a:extLst>
          </p:cNvPr>
          <p:cNvSpPr>
            <a:spLocks noGrp="1"/>
          </p:cNvSpPr>
          <p:nvPr>
            <p:ph type="sldNum" sz="quarter" idx="12"/>
          </p:nvPr>
        </p:nvSpPr>
        <p:spPr/>
        <p:txBody>
          <a:bodyPr/>
          <a:lstStyle/>
          <a:p>
            <a:fld id="{9980EA68-5315-4D1D-B6BF-0752CB2AC6AD}" type="slidenum">
              <a:rPr lang="en-US" smtClean="0"/>
              <a:t>1</a:t>
            </a:fld>
            <a:endParaRPr lang="en-US" dirty="0"/>
          </a:p>
        </p:txBody>
      </p:sp>
    </p:spTree>
    <p:extLst>
      <p:ext uri="{BB962C8B-B14F-4D97-AF65-F5344CB8AC3E}">
        <p14:creationId xmlns:p14="http://schemas.microsoft.com/office/powerpoint/2010/main" val="4226180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fontScale="90000"/>
          </a:bodyPr>
          <a:lstStyle/>
          <a:p>
            <a:r>
              <a:rPr lang="en-US" dirty="0"/>
              <a:t> Primary Values: The Organization’s Use</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a:xfrm>
            <a:off x="609600" y="1742354"/>
            <a:ext cx="8229600" cy="4876800"/>
          </a:xfrm>
        </p:spPr>
        <p:txBody>
          <a:bodyPr>
            <a:normAutofit/>
          </a:bodyPr>
          <a:lstStyle/>
          <a:p>
            <a:pPr marL="0" indent="0">
              <a:buNone/>
            </a:pPr>
            <a:r>
              <a:rPr lang="en-US" sz="3000" dirty="0"/>
              <a:t>Records are valuable because they: </a:t>
            </a:r>
          </a:p>
          <a:p>
            <a:r>
              <a:rPr lang="en-US" dirty="0"/>
              <a:t>Are the basic tools by which the organization conducts or documents its business. </a:t>
            </a:r>
          </a:p>
          <a:p>
            <a:r>
              <a:rPr lang="en-US" dirty="0"/>
              <a:t>Document the organization’s structure, functions, policies, decisions, procedures, and essential transactions. </a:t>
            </a:r>
          </a:p>
          <a:p>
            <a:r>
              <a:rPr lang="en-US" dirty="0"/>
              <a:t>Furnish the information necessary to protect the legal and financial rights of the organization.</a:t>
            </a:r>
          </a:p>
          <a:p>
            <a:endParaRPr lang="en-US" dirty="0"/>
          </a:p>
          <a:p>
            <a:pPr marL="0" indent="0">
              <a:buNone/>
            </a:pPr>
            <a:r>
              <a:rPr lang="en-US" dirty="0"/>
              <a:t> Primary record values fall into three possibly overlapping </a:t>
            </a:r>
          </a:p>
          <a:p>
            <a:pPr marL="0" indent="0">
              <a:buNone/>
            </a:pPr>
            <a:r>
              <a:rPr lang="en-US" dirty="0"/>
              <a:t> categories: ???</a:t>
            </a:r>
          </a:p>
          <a:p>
            <a:pPr marL="0" indent="0">
              <a:buNone/>
            </a:pPr>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10</a:t>
            </a:fld>
            <a:endParaRPr lang="en-US" dirty="0"/>
          </a:p>
        </p:txBody>
      </p:sp>
    </p:spTree>
    <p:extLst>
      <p:ext uri="{BB962C8B-B14F-4D97-AF65-F5344CB8AC3E}">
        <p14:creationId xmlns:p14="http://schemas.microsoft.com/office/powerpoint/2010/main" val="2793560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fontScale="90000"/>
          </a:bodyPr>
          <a:lstStyle/>
          <a:p>
            <a:r>
              <a:rPr lang="en-US" dirty="0"/>
              <a:t> Primary Values: The Organization’s Use</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a:xfrm>
            <a:off x="609600" y="1742354"/>
            <a:ext cx="8229600" cy="4876800"/>
          </a:xfrm>
        </p:spPr>
        <p:txBody>
          <a:bodyPr>
            <a:normAutofit fontScale="92500" lnSpcReduction="20000"/>
          </a:bodyPr>
          <a:lstStyle/>
          <a:p>
            <a:pPr marL="0" indent="0">
              <a:buNone/>
            </a:pPr>
            <a:r>
              <a:rPr lang="en-US" sz="3000" dirty="0"/>
              <a:t>Records are valuable because they: </a:t>
            </a:r>
          </a:p>
          <a:p>
            <a:r>
              <a:rPr lang="en-US" dirty="0"/>
              <a:t>Are the basic tools by which the organization conducts or documents its business. </a:t>
            </a:r>
          </a:p>
          <a:p>
            <a:r>
              <a:rPr lang="en-US" dirty="0"/>
              <a:t>Document the organization’s structure, functions, policies, decisions, procedures, and essential transactions. </a:t>
            </a:r>
          </a:p>
          <a:p>
            <a:r>
              <a:rPr lang="en-US" dirty="0"/>
              <a:t>Furnish the information necessary to protect the legal and financial rights of the organization.</a:t>
            </a:r>
          </a:p>
          <a:p>
            <a:endParaRPr lang="en-US" dirty="0"/>
          </a:p>
          <a:p>
            <a:pPr marL="0" indent="0">
              <a:buNone/>
            </a:pPr>
            <a:r>
              <a:rPr lang="en-US" dirty="0"/>
              <a:t> </a:t>
            </a:r>
            <a:r>
              <a:rPr lang="en-US" sz="3000" dirty="0"/>
              <a:t>Primary record values fall into three possibly   </a:t>
            </a:r>
          </a:p>
          <a:p>
            <a:pPr marL="0" indent="0">
              <a:buNone/>
            </a:pPr>
            <a:r>
              <a:rPr lang="en-US" sz="3000" dirty="0"/>
              <a:t> overlapping categories:  </a:t>
            </a:r>
          </a:p>
          <a:p>
            <a:pPr marL="457200" indent="-457200">
              <a:buFont typeface="+mj-lt"/>
              <a:buAutoNum type="arabicPeriod"/>
            </a:pPr>
            <a:r>
              <a:rPr lang="en-US" dirty="0"/>
              <a:t>Administrative</a:t>
            </a:r>
          </a:p>
          <a:p>
            <a:pPr marL="457200" indent="-457200">
              <a:buFont typeface="+mj-lt"/>
              <a:buAutoNum type="arabicPeriod"/>
            </a:pPr>
            <a:r>
              <a:rPr lang="en-US" dirty="0"/>
              <a:t>Financial </a:t>
            </a:r>
          </a:p>
          <a:p>
            <a:pPr marL="457200" indent="-457200">
              <a:buFont typeface="+mj-lt"/>
              <a:buAutoNum type="arabicPeriod"/>
            </a:pPr>
            <a:r>
              <a:rPr lang="en-US" dirty="0"/>
              <a:t>Legal </a:t>
            </a:r>
          </a:p>
          <a:p>
            <a:pPr marL="0" indent="0">
              <a:buNone/>
            </a:pPr>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11</a:t>
            </a:fld>
            <a:endParaRPr lang="en-US" dirty="0"/>
          </a:p>
        </p:txBody>
      </p:sp>
    </p:spTree>
    <p:extLst>
      <p:ext uri="{BB962C8B-B14F-4D97-AF65-F5344CB8AC3E}">
        <p14:creationId xmlns:p14="http://schemas.microsoft.com/office/powerpoint/2010/main" val="2682167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a:bodyPr>
          <a:lstStyle/>
          <a:p>
            <a:pPr algn="just"/>
            <a:r>
              <a:rPr lang="en-US" dirty="0"/>
              <a:t>      What is Administrative Value?</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p:txBody>
          <a:bodyPr>
            <a:normAutofit/>
          </a:bodyPr>
          <a:lstStyle/>
          <a:p>
            <a:r>
              <a:rPr lang="en-US" dirty="0"/>
              <a:t>The administrative value of a record refers to its usefulness and significance for an organization's ongoing operations, management, and daily business. </a:t>
            </a:r>
          </a:p>
          <a:p>
            <a:r>
              <a:rPr lang="en-US" dirty="0"/>
              <a:t>Records with administrative value include documents that are retained because they facilitate the operations and management of an organization, but do not relate directly to programs that help the organization achieve its mission. </a:t>
            </a:r>
            <a:r>
              <a:rPr lang="en-US" dirty="0">
                <a:solidFill>
                  <a:srgbClr val="FF0000"/>
                </a:solidFill>
              </a:rPr>
              <a:t>These include documents relating to budget, personnel, supplies, travel, and training. </a:t>
            </a:r>
          </a:p>
          <a:p>
            <a:r>
              <a:rPr lang="en-US" dirty="0"/>
              <a:t>Administrative value is invariably a temporary value. 	</a:t>
            </a:r>
          </a:p>
          <a:p>
            <a:endParaRPr lang="en-US" dirty="0"/>
          </a:p>
          <a:p>
            <a:endParaRPr lang="en-US"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12</a:t>
            </a:fld>
            <a:endParaRPr lang="en-US" dirty="0"/>
          </a:p>
        </p:txBody>
      </p:sp>
    </p:spTree>
    <p:extLst>
      <p:ext uri="{BB962C8B-B14F-4D97-AF65-F5344CB8AC3E}">
        <p14:creationId xmlns:p14="http://schemas.microsoft.com/office/powerpoint/2010/main" val="4212865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07B4B-AB00-3D44-6143-BB5B6EAC031B}"/>
              </a:ext>
            </a:extLst>
          </p:cNvPr>
          <p:cNvSpPr>
            <a:spLocks noGrp="1"/>
          </p:cNvSpPr>
          <p:nvPr>
            <p:ph idx="1"/>
          </p:nvPr>
        </p:nvSpPr>
        <p:spPr>
          <a:xfrm>
            <a:off x="762000" y="1709928"/>
            <a:ext cx="8229600" cy="4876800"/>
          </a:xfrm>
        </p:spPr>
        <p:txBody>
          <a:bodyPr>
            <a:normAutofit/>
          </a:bodyPr>
          <a:lstStyle/>
          <a:p>
            <a:pPr marL="0" indent="0">
              <a:buNone/>
            </a:pPr>
            <a:r>
              <a:rPr lang="en-US" b="1" dirty="0"/>
              <a:t>102 Administrative Correspondence Files</a:t>
            </a:r>
          </a:p>
          <a:p>
            <a:pPr marL="0" indent="0">
              <a:buNone/>
            </a:pPr>
            <a:endParaRPr lang="en-US" b="1" dirty="0"/>
          </a:p>
          <a:p>
            <a:pPr marL="0" indent="0">
              <a:buNone/>
            </a:pPr>
            <a:r>
              <a:rPr lang="en-US" dirty="0"/>
              <a:t>Administrative correspondence files relating to administrative matters such as finance, supplies, equipment, and travel. </a:t>
            </a:r>
          </a:p>
          <a:p>
            <a:pPr marL="0" indent="0">
              <a:buNone/>
            </a:pPr>
            <a:endParaRPr lang="en-US" dirty="0"/>
          </a:p>
          <a:p>
            <a:pPr marL="0" indent="0">
              <a:buNone/>
            </a:pPr>
            <a:r>
              <a:rPr lang="en-US" dirty="0"/>
              <a:t>TEMPORARY </a:t>
            </a:r>
          </a:p>
          <a:p>
            <a:pPr marL="0" indent="0">
              <a:buNone/>
            </a:pPr>
            <a:r>
              <a:rPr lang="en-US" dirty="0"/>
              <a:t>Cut off at end of the calendar year. </a:t>
            </a:r>
            <a:r>
              <a:rPr lang="en-US" dirty="0">
                <a:solidFill>
                  <a:srgbClr val="FF0000"/>
                </a:solidFill>
              </a:rPr>
              <a:t>Retain a minimum of three years or a maximum of six years, based on the business needs of the office. </a:t>
            </a:r>
          </a:p>
          <a:p>
            <a:endParaRPr lang="en-US" dirty="0"/>
          </a:p>
          <a:p>
            <a:pPr marL="0" indent="0">
              <a:buNone/>
            </a:pPr>
            <a:endParaRPr lang="en-US" sz="2600" dirty="0"/>
          </a:p>
        </p:txBody>
      </p:sp>
      <p:sp>
        <p:nvSpPr>
          <p:cNvPr id="4" name="Slide Number Placeholder 3">
            <a:extLst>
              <a:ext uri="{FF2B5EF4-FFF2-40B4-BE49-F238E27FC236}">
                <a16:creationId xmlns:a16="http://schemas.microsoft.com/office/drawing/2014/main" id="{63E503D3-7A8B-56FC-8DCF-30BE2A4E0E47}"/>
              </a:ext>
            </a:extLst>
          </p:cNvPr>
          <p:cNvSpPr>
            <a:spLocks noGrp="1"/>
          </p:cNvSpPr>
          <p:nvPr>
            <p:ph type="sldNum" sz="quarter" idx="12"/>
          </p:nvPr>
        </p:nvSpPr>
        <p:spPr/>
        <p:txBody>
          <a:bodyPr/>
          <a:lstStyle/>
          <a:p>
            <a:fld id="{9980EA68-5315-4D1D-B6BF-0752CB2AC6AD}" type="slidenum">
              <a:rPr lang="en-US" smtClean="0"/>
              <a:t>13</a:t>
            </a:fld>
            <a:endParaRPr lang="en-US" dirty="0"/>
          </a:p>
        </p:txBody>
      </p:sp>
      <p:sp>
        <p:nvSpPr>
          <p:cNvPr id="5" name="Title 1">
            <a:extLst>
              <a:ext uri="{FF2B5EF4-FFF2-40B4-BE49-F238E27FC236}">
                <a16:creationId xmlns:a16="http://schemas.microsoft.com/office/drawing/2014/main" id="{483FBE63-161F-C631-79CC-2640EEB7BA05}"/>
              </a:ext>
            </a:extLst>
          </p:cNvPr>
          <p:cNvSpPr>
            <a:spLocks noGrp="1"/>
          </p:cNvSpPr>
          <p:nvPr>
            <p:ph type="title"/>
          </p:nvPr>
        </p:nvSpPr>
        <p:spPr>
          <a:xfrm>
            <a:off x="457200" y="533400"/>
            <a:ext cx="8229600" cy="990600"/>
          </a:xfrm>
        </p:spPr>
        <p:txBody>
          <a:bodyPr>
            <a:normAutofit/>
          </a:bodyPr>
          <a:lstStyle/>
          <a:p>
            <a:pPr algn="ctr"/>
            <a:r>
              <a:rPr lang="en-US" dirty="0"/>
              <a:t>An Example of Administrative Value</a:t>
            </a:r>
          </a:p>
        </p:txBody>
      </p:sp>
    </p:spTree>
    <p:extLst>
      <p:ext uri="{BB962C8B-B14F-4D97-AF65-F5344CB8AC3E}">
        <p14:creationId xmlns:p14="http://schemas.microsoft.com/office/powerpoint/2010/main" val="2678851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a:bodyPr>
          <a:lstStyle/>
          <a:p>
            <a:pPr algn="just"/>
            <a:r>
              <a:rPr lang="en-US" dirty="0"/>
              <a:t>          What is Financial Value?</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p:txBody>
          <a:bodyPr>
            <a:normAutofit fontScale="32500" lnSpcReduction="20000"/>
          </a:bodyPr>
          <a:lstStyle/>
          <a:p>
            <a:endParaRPr lang="en-US" sz="2800" dirty="0"/>
          </a:p>
          <a:p>
            <a:r>
              <a:rPr lang="en-US" sz="6200" dirty="0"/>
              <a:t>The financial value of records, also known as fiscal value, refers to its importance in documenting financial transactions, obligations, and authorizations within an organization.</a:t>
            </a:r>
          </a:p>
          <a:p>
            <a:endParaRPr lang="en-US" sz="6200" dirty="0"/>
          </a:p>
          <a:p>
            <a:r>
              <a:rPr lang="en-US" sz="6200" dirty="0"/>
              <a:t> Examples of Records with Financial Value:</a:t>
            </a:r>
          </a:p>
          <a:p>
            <a:pPr marL="0" indent="0">
              <a:buNone/>
            </a:pPr>
            <a:r>
              <a:rPr lang="en-US" sz="6200" b="1" dirty="0">
                <a:solidFill>
                  <a:srgbClr val="FF0000"/>
                </a:solidFill>
              </a:rPr>
              <a:t>   </a:t>
            </a:r>
            <a:r>
              <a:rPr lang="en-US" sz="6200" dirty="0">
                <a:solidFill>
                  <a:srgbClr val="FF0000"/>
                </a:solidFill>
              </a:rPr>
              <a:t>Budget records</a:t>
            </a:r>
            <a:r>
              <a:rPr lang="en-US" sz="6200" b="1" dirty="0">
                <a:solidFill>
                  <a:srgbClr val="FF0000"/>
                </a:solidFill>
              </a:rPr>
              <a:t>:</a:t>
            </a:r>
            <a:r>
              <a:rPr lang="en-US" sz="6200" dirty="0">
                <a:solidFill>
                  <a:srgbClr val="FF0000"/>
                </a:solidFill>
              </a:rPr>
              <a:t> Document how expenditures were planned.</a:t>
            </a:r>
          </a:p>
          <a:p>
            <a:pPr marL="0" indent="0">
              <a:buNone/>
            </a:pPr>
            <a:r>
              <a:rPr lang="en-US" sz="6200" b="1" dirty="0">
                <a:solidFill>
                  <a:srgbClr val="FF0000"/>
                </a:solidFill>
              </a:rPr>
              <a:t>   </a:t>
            </a:r>
            <a:r>
              <a:rPr lang="en-US" sz="6200" dirty="0">
                <a:solidFill>
                  <a:srgbClr val="FF0000"/>
                </a:solidFill>
              </a:rPr>
              <a:t>Voucher or expenditure records: Show where funds were spent.</a:t>
            </a:r>
          </a:p>
          <a:p>
            <a:pPr marL="0" indent="0">
              <a:buNone/>
            </a:pPr>
            <a:r>
              <a:rPr lang="en-US" sz="6200" b="1" dirty="0">
                <a:solidFill>
                  <a:srgbClr val="FF0000"/>
                </a:solidFill>
              </a:rPr>
              <a:t>   </a:t>
            </a:r>
            <a:r>
              <a:rPr lang="en-US" sz="6200" dirty="0">
                <a:solidFill>
                  <a:srgbClr val="FF0000"/>
                </a:solidFill>
              </a:rPr>
              <a:t>Accounting records: Classify and summarize agency expenditures.</a:t>
            </a:r>
          </a:p>
          <a:p>
            <a:pPr marL="0" indent="0">
              <a:buNone/>
            </a:pPr>
            <a:r>
              <a:rPr lang="en-US" sz="6200" b="1" dirty="0">
                <a:solidFill>
                  <a:srgbClr val="FF0000"/>
                </a:solidFill>
              </a:rPr>
              <a:t>   </a:t>
            </a:r>
            <a:r>
              <a:rPr lang="en-US" sz="6200" dirty="0">
                <a:solidFill>
                  <a:srgbClr val="FF0000"/>
                </a:solidFill>
              </a:rPr>
              <a:t>Invoices and receipts: Provide evidence of sales and payments.</a:t>
            </a:r>
          </a:p>
          <a:p>
            <a:pPr marL="0" indent="0">
              <a:buNone/>
            </a:pPr>
            <a:r>
              <a:rPr lang="en-US" sz="6200" b="1" dirty="0">
                <a:solidFill>
                  <a:srgbClr val="FF0000"/>
                </a:solidFill>
              </a:rPr>
              <a:t>   </a:t>
            </a:r>
            <a:r>
              <a:rPr lang="en-US" sz="6200" dirty="0">
                <a:solidFill>
                  <a:srgbClr val="FF0000"/>
                </a:solidFill>
              </a:rPr>
              <a:t>Bank statements: Show the flow of funds into and out of a business.</a:t>
            </a:r>
          </a:p>
          <a:p>
            <a:pPr marL="0" indent="0">
              <a:buNone/>
            </a:pPr>
            <a:r>
              <a:rPr lang="en-US" sz="6200" b="1" dirty="0">
                <a:solidFill>
                  <a:srgbClr val="FF0000"/>
                </a:solidFill>
              </a:rPr>
              <a:t>   </a:t>
            </a:r>
            <a:r>
              <a:rPr lang="en-US" sz="6200" dirty="0">
                <a:solidFill>
                  <a:srgbClr val="FF0000"/>
                </a:solidFill>
              </a:rPr>
              <a:t>Payroll records: Document employee compensation.</a:t>
            </a:r>
          </a:p>
          <a:p>
            <a:pPr marL="0" indent="0">
              <a:buNone/>
            </a:pPr>
            <a:r>
              <a:rPr lang="en-US" sz="6200" dirty="0"/>
              <a:t> </a:t>
            </a:r>
          </a:p>
          <a:p>
            <a:r>
              <a:rPr lang="en-US" sz="6200" dirty="0"/>
              <a:t>Financial value is usually a temporary value.</a:t>
            </a:r>
          </a:p>
          <a:p>
            <a:endParaRPr lang="en-US" sz="6200" dirty="0"/>
          </a:p>
          <a:p>
            <a:endParaRPr lang="en-US" sz="2800"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14</a:t>
            </a:fld>
            <a:endParaRPr lang="en-US" dirty="0"/>
          </a:p>
        </p:txBody>
      </p:sp>
    </p:spTree>
    <p:extLst>
      <p:ext uri="{BB962C8B-B14F-4D97-AF65-F5344CB8AC3E}">
        <p14:creationId xmlns:p14="http://schemas.microsoft.com/office/powerpoint/2010/main" val="2884852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07B4B-AB00-3D44-6143-BB5B6EAC031B}"/>
              </a:ext>
            </a:extLst>
          </p:cNvPr>
          <p:cNvSpPr>
            <a:spLocks noGrp="1"/>
          </p:cNvSpPr>
          <p:nvPr>
            <p:ph idx="1"/>
          </p:nvPr>
        </p:nvSpPr>
        <p:spPr>
          <a:xfrm>
            <a:off x="457200" y="1600200"/>
            <a:ext cx="8229600" cy="4876800"/>
          </a:xfrm>
        </p:spPr>
        <p:txBody>
          <a:bodyPr>
            <a:normAutofit fontScale="70000" lnSpcReduction="20000"/>
          </a:bodyPr>
          <a:lstStyle/>
          <a:p>
            <a:endParaRPr lang="en-US" dirty="0"/>
          </a:p>
          <a:p>
            <a:pPr marL="0" indent="0">
              <a:buNone/>
            </a:pPr>
            <a:r>
              <a:rPr lang="en-US" b="1" dirty="0">
                <a:solidFill>
                  <a:srgbClr val="FF0000"/>
                </a:solidFill>
              </a:rPr>
              <a:t>GRS 010 Financial transaction records related to procuring goods and services, paying bills, collecting debts, and accounting.</a:t>
            </a:r>
          </a:p>
          <a:p>
            <a:pPr marL="0" indent="0">
              <a:buNone/>
            </a:pPr>
            <a:endParaRPr lang="en-US" b="1" dirty="0"/>
          </a:p>
          <a:p>
            <a:pPr marL="0" indent="0">
              <a:buNone/>
            </a:pPr>
            <a:r>
              <a:rPr lang="en-US" dirty="0"/>
              <a:t>Procurement and payment records include those such as: • </a:t>
            </a:r>
            <a:r>
              <a:rPr lang="en-US" dirty="0">
                <a:solidFill>
                  <a:srgbClr val="FF0000"/>
                </a:solidFill>
              </a:rPr>
              <a:t>contracts</a:t>
            </a:r>
            <a:r>
              <a:rPr lang="en-US" dirty="0"/>
              <a:t> • requisitions • purchase orders • interagency agreements • Military Interdepartmental Purchase Requests (MIPRs) • printing requisitions to the Government Printing Office • memoranda of agreement specifying a financial obligation • solicitations/requests for bids, quotations or proposals for contracts and competitive grants • proposals, quotations, bids (accepted, rejected, unopened) for contracts and competitive grants • contingent fee justifications • legal and financial instruments such as bond and surety records • FAIR Act (A-76) records linked directly to specific procurement actions • credit card/purchase card/charge card statements and supporting documentation • vendor tax exemption records • invoices • </a:t>
            </a:r>
            <a:r>
              <a:rPr lang="en-US" dirty="0">
                <a:solidFill>
                  <a:srgbClr val="FF0000"/>
                </a:solidFill>
              </a:rPr>
              <a:t>leases</a:t>
            </a:r>
            <a:r>
              <a:rPr lang="en-US" dirty="0"/>
              <a:t> • recurring financial transactions such as utility and communications invoices • documentation of contractual administrative requirements submitted by contractors. </a:t>
            </a:r>
            <a:endParaRPr lang="en-US" b="1" dirty="0"/>
          </a:p>
          <a:p>
            <a:pPr marL="0" indent="0">
              <a:buNone/>
            </a:pPr>
            <a:r>
              <a:rPr lang="en-US" dirty="0"/>
              <a:t>TEMPORARY </a:t>
            </a:r>
          </a:p>
          <a:p>
            <a:pPr marL="0" indent="0">
              <a:buNone/>
            </a:pPr>
            <a:r>
              <a:rPr lang="en-US" dirty="0">
                <a:solidFill>
                  <a:srgbClr val="FF0000"/>
                </a:solidFill>
              </a:rPr>
              <a:t>Destroy 6 years after final payment or cancellation, but longer retention is authorized if required for business use.  </a:t>
            </a:r>
          </a:p>
          <a:p>
            <a:endParaRPr lang="en-US" dirty="0"/>
          </a:p>
          <a:p>
            <a:pPr marL="0" indent="0">
              <a:buNone/>
            </a:pPr>
            <a:endParaRPr lang="en-US" sz="2600" dirty="0"/>
          </a:p>
        </p:txBody>
      </p:sp>
      <p:sp>
        <p:nvSpPr>
          <p:cNvPr id="4" name="Slide Number Placeholder 3">
            <a:extLst>
              <a:ext uri="{FF2B5EF4-FFF2-40B4-BE49-F238E27FC236}">
                <a16:creationId xmlns:a16="http://schemas.microsoft.com/office/drawing/2014/main" id="{63E503D3-7A8B-56FC-8DCF-30BE2A4E0E47}"/>
              </a:ext>
            </a:extLst>
          </p:cNvPr>
          <p:cNvSpPr>
            <a:spLocks noGrp="1"/>
          </p:cNvSpPr>
          <p:nvPr>
            <p:ph type="sldNum" sz="quarter" idx="12"/>
          </p:nvPr>
        </p:nvSpPr>
        <p:spPr/>
        <p:txBody>
          <a:bodyPr/>
          <a:lstStyle/>
          <a:p>
            <a:fld id="{9980EA68-5315-4D1D-B6BF-0752CB2AC6AD}" type="slidenum">
              <a:rPr lang="en-US" smtClean="0"/>
              <a:t>15</a:t>
            </a:fld>
            <a:endParaRPr lang="en-US" dirty="0"/>
          </a:p>
        </p:txBody>
      </p:sp>
      <p:sp>
        <p:nvSpPr>
          <p:cNvPr id="6" name="Title 5">
            <a:extLst>
              <a:ext uri="{FF2B5EF4-FFF2-40B4-BE49-F238E27FC236}">
                <a16:creationId xmlns:a16="http://schemas.microsoft.com/office/drawing/2014/main" id="{8C67164B-B3CB-42C3-A30D-333493DEE16A}"/>
              </a:ext>
            </a:extLst>
          </p:cNvPr>
          <p:cNvSpPr>
            <a:spLocks noGrp="1"/>
          </p:cNvSpPr>
          <p:nvPr>
            <p:ph type="title"/>
          </p:nvPr>
        </p:nvSpPr>
        <p:spPr/>
        <p:txBody>
          <a:bodyPr>
            <a:normAutofit/>
          </a:bodyPr>
          <a:lstStyle/>
          <a:p>
            <a:pPr algn="ctr"/>
            <a:r>
              <a:rPr lang="en-US" dirty="0"/>
              <a:t>Another Example of Financial Value</a:t>
            </a:r>
          </a:p>
        </p:txBody>
      </p:sp>
    </p:spTree>
    <p:extLst>
      <p:ext uri="{BB962C8B-B14F-4D97-AF65-F5344CB8AC3E}">
        <p14:creationId xmlns:p14="http://schemas.microsoft.com/office/powerpoint/2010/main" val="3266812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a:bodyPr>
          <a:lstStyle/>
          <a:p>
            <a:r>
              <a:rPr lang="en-US" dirty="0"/>
              <a:t>          What is Legal Value?</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p:txBody>
          <a:bodyPr>
            <a:normAutofit/>
          </a:bodyPr>
          <a:lstStyle/>
          <a:p>
            <a:r>
              <a:rPr lang="en-US" dirty="0"/>
              <a:t>Legal value refers to the value protecting an organization's legal rights and interests or the rights and interests of other individuals and organizations.</a:t>
            </a:r>
            <a:endParaRPr lang="en-US" sz="2800" dirty="0"/>
          </a:p>
          <a:p>
            <a:r>
              <a:rPr lang="en-US" dirty="0"/>
              <a:t>Examples of records with legal value include </a:t>
            </a:r>
            <a:r>
              <a:rPr lang="en-US" dirty="0">
                <a:solidFill>
                  <a:srgbClr val="FF0000"/>
                </a:solidFill>
              </a:rPr>
              <a:t>formal decisions and legal opinions; documents containing evidence of actions in particular cases, such as claims papers and legal dockets; and documents involving legal agreements, such as </a:t>
            </a:r>
            <a:r>
              <a:rPr lang="en-US" u="sng" dirty="0">
                <a:solidFill>
                  <a:srgbClr val="FF0000"/>
                </a:solidFill>
              </a:rPr>
              <a:t>leases</a:t>
            </a:r>
            <a:r>
              <a:rPr lang="en-US" dirty="0">
                <a:solidFill>
                  <a:srgbClr val="FF0000"/>
                </a:solidFill>
              </a:rPr>
              <a:t>, titles, and </a:t>
            </a:r>
            <a:r>
              <a:rPr lang="en-US" u="sng" dirty="0">
                <a:solidFill>
                  <a:srgbClr val="FF0000"/>
                </a:solidFill>
              </a:rPr>
              <a:t>contracts</a:t>
            </a:r>
            <a:r>
              <a:rPr lang="en-US" dirty="0">
                <a:solidFill>
                  <a:srgbClr val="FF0000"/>
                </a:solidFill>
              </a:rPr>
              <a:t>. Also included are records relating to workers' compensation,  and the issuance of licenses and permits.</a:t>
            </a:r>
          </a:p>
          <a:p>
            <a:r>
              <a:rPr lang="en-US" dirty="0"/>
              <a:t>Legal value can be either a temporary or permanent value. </a:t>
            </a:r>
          </a:p>
          <a:p>
            <a:endParaRPr lang="en-US" dirty="0"/>
          </a:p>
          <a:p>
            <a:endParaRPr lang="en-US" dirty="0"/>
          </a:p>
          <a:p>
            <a:endParaRPr lang="en-US" sz="4000" dirty="0"/>
          </a:p>
          <a:p>
            <a:endParaRPr lang="en-US" sz="2800"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16</a:t>
            </a:fld>
            <a:endParaRPr lang="en-US" dirty="0"/>
          </a:p>
        </p:txBody>
      </p:sp>
    </p:spTree>
    <p:extLst>
      <p:ext uri="{BB962C8B-B14F-4D97-AF65-F5344CB8AC3E}">
        <p14:creationId xmlns:p14="http://schemas.microsoft.com/office/powerpoint/2010/main" val="463214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fontScale="90000"/>
          </a:bodyPr>
          <a:lstStyle/>
          <a:p>
            <a:pPr algn="ctr"/>
            <a:r>
              <a:rPr lang="en-US" dirty="0"/>
              <a:t>  Secondary Values: The Organization’s Legacy</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a:xfrm>
            <a:off x="457200" y="1219200"/>
            <a:ext cx="8229600" cy="4876800"/>
          </a:xfrm>
        </p:spPr>
        <p:txBody>
          <a:bodyPr>
            <a:normAutofit fontScale="92500" lnSpcReduction="10000"/>
          </a:bodyPr>
          <a:lstStyle/>
          <a:p>
            <a:pPr marL="0" indent="0">
              <a:buNone/>
            </a:pPr>
            <a:endParaRPr lang="en-US" sz="2800" b="1" dirty="0">
              <a:latin typeface="Arial Black" panose="020B0A04020102020204" pitchFamily="34" charset="0"/>
            </a:endParaRPr>
          </a:p>
          <a:p>
            <a:pPr marL="0" indent="0">
              <a:buNone/>
            </a:pPr>
            <a:r>
              <a:rPr lang="en-US" sz="2800" dirty="0"/>
              <a:t>The organization</a:t>
            </a:r>
            <a:r>
              <a:rPr lang="en-US" dirty="0">
                <a:latin typeface="Times New Roman" panose="02020603050405020304" pitchFamily="18" charset="0"/>
              </a:rPr>
              <a:t> </a:t>
            </a:r>
            <a:r>
              <a:rPr lang="en-US" sz="2800" dirty="0"/>
              <a:t>designates certain records as permanent (archival) if the records have sufficient historical, research, or other value that warrants their continued preservation by the organization.</a:t>
            </a:r>
          </a:p>
          <a:p>
            <a:pPr marL="0" indent="0">
              <a:buNone/>
            </a:pPr>
            <a:endParaRPr lang="en-US" sz="2800" dirty="0"/>
          </a:p>
          <a:p>
            <a:pPr marL="0" indent="0">
              <a:buNone/>
            </a:pPr>
            <a:r>
              <a:rPr lang="en-US" sz="2800" dirty="0"/>
              <a:t>There are two types of secondary values:</a:t>
            </a:r>
          </a:p>
          <a:p>
            <a:pPr marL="514350" indent="-514350">
              <a:buFont typeface="+mj-lt"/>
              <a:buAutoNum type="arabicPeriod"/>
            </a:pPr>
            <a:r>
              <a:rPr lang="en-US" sz="2800" dirty="0"/>
              <a:t>Informational </a:t>
            </a:r>
          </a:p>
          <a:p>
            <a:pPr marL="514350" indent="-514350">
              <a:buFont typeface="+mj-lt"/>
              <a:buAutoNum type="arabicPeriod"/>
            </a:pPr>
            <a:r>
              <a:rPr lang="en-US" sz="2800" dirty="0"/>
              <a:t>Evidential </a:t>
            </a:r>
          </a:p>
          <a:p>
            <a:pPr marL="0" indent="0">
              <a:buNone/>
            </a:pPr>
            <a:endParaRPr lang="en-US" sz="2800" dirty="0"/>
          </a:p>
          <a:p>
            <a:pPr marL="0" indent="0">
              <a:buNone/>
            </a:pPr>
            <a:r>
              <a:rPr lang="en-US" sz="2800" dirty="0"/>
              <a:t>Note that these two values are not mutually exclusive.</a:t>
            </a:r>
          </a:p>
          <a:p>
            <a:pPr marL="0" indent="0">
              <a:buNone/>
            </a:pPr>
            <a:endParaRPr lang="en-US" sz="2800" dirty="0"/>
          </a:p>
          <a:p>
            <a:pPr marL="0" indent="0">
              <a:buNone/>
            </a:pPr>
            <a:endParaRPr lang="en-US" sz="2800"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17</a:t>
            </a:fld>
            <a:endParaRPr lang="en-US" dirty="0"/>
          </a:p>
        </p:txBody>
      </p:sp>
    </p:spTree>
    <p:extLst>
      <p:ext uri="{BB962C8B-B14F-4D97-AF65-F5344CB8AC3E}">
        <p14:creationId xmlns:p14="http://schemas.microsoft.com/office/powerpoint/2010/main" val="849253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a:bodyPr>
          <a:lstStyle/>
          <a:p>
            <a:r>
              <a:rPr lang="en-US" dirty="0"/>
              <a:t>    What is Informational Value?</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p:txBody>
          <a:bodyPr>
            <a:normAutofit/>
          </a:bodyPr>
          <a:lstStyle/>
          <a:p>
            <a:r>
              <a:rPr lang="en-US" sz="3200" dirty="0"/>
              <a:t>The permanent value that attaches to records because of the </a:t>
            </a:r>
            <a:r>
              <a:rPr lang="en-US" sz="3200" u="sng" dirty="0"/>
              <a:t>information</a:t>
            </a:r>
            <a:r>
              <a:rPr lang="en-US" sz="3200" dirty="0"/>
              <a:t> they contain. The information may relate, in a general way, to either individuals or corporations, places, buildings, physical objects, and other material things or to studies, phenomena, databases, activities, programs, and events. </a:t>
            </a:r>
          </a:p>
          <a:p>
            <a:endParaRPr lang="en-US" sz="4000" dirty="0"/>
          </a:p>
          <a:p>
            <a:endParaRPr lang="en-US" sz="2800"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18</a:t>
            </a:fld>
            <a:endParaRPr lang="en-US" dirty="0"/>
          </a:p>
        </p:txBody>
      </p:sp>
    </p:spTree>
    <p:extLst>
      <p:ext uri="{BB962C8B-B14F-4D97-AF65-F5344CB8AC3E}">
        <p14:creationId xmlns:p14="http://schemas.microsoft.com/office/powerpoint/2010/main" val="3226840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a:bodyPr>
          <a:lstStyle/>
          <a:p>
            <a:r>
              <a:rPr lang="en-US" dirty="0"/>
              <a:t>        What is Evidential Value?</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p:txBody>
          <a:bodyPr>
            <a:normAutofit/>
          </a:bodyPr>
          <a:lstStyle/>
          <a:p>
            <a:r>
              <a:rPr lang="en-US" sz="3200" dirty="0"/>
              <a:t>The permanent value that attaches to records because of the </a:t>
            </a:r>
            <a:r>
              <a:rPr lang="en-US" sz="3200" u="sng" dirty="0"/>
              <a:t>evidence</a:t>
            </a:r>
            <a:r>
              <a:rPr lang="en-US" sz="3200" dirty="0"/>
              <a:t> they contain relating to the organization, function or mission, and policies of the creating entity.</a:t>
            </a:r>
          </a:p>
          <a:p>
            <a:r>
              <a:rPr lang="en-US" sz="3200" dirty="0"/>
              <a:t>Examples of records with evidential value include???</a:t>
            </a:r>
            <a:r>
              <a:rPr lang="en-US" sz="3200" dirty="0">
                <a:solidFill>
                  <a:srgbClr val="FF0000"/>
                </a:solidFill>
              </a:rPr>
              <a:t>  </a:t>
            </a:r>
            <a:endParaRPr lang="en-US" dirty="0">
              <a:solidFill>
                <a:srgbClr val="FF0000"/>
              </a:solidFill>
            </a:endParaRPr>
          </a:p>
          <a:p>
            <a:pPr marL="0" indent="0">
              <a:buNone/>
            </a:pPr>
            <a:r>
              <a:rPr lang="en-US" sz="4000" dirty="0"/>
              <a:t> </a:t>
            </a:r>
            <a:endParaRPr lang="en-US" sz="2800"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19</a:t>
            </a:fld>
            <a:endParaRPr lang="en-US" dirty="0"/>
          </a:p>
        </p:txBody>
      </p:sp>
    </p:spTree>
    <p:extLst>
      <p:ext uri="{BB962C8B-B14F-4D97-AF65-F5344CB8AC3E}">
        <p14:creationId xmlns:p14="http://schemas.microsoft.com/office/powerpoint/2010/main" val="2131996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dirty="0"/>
              <a:t>Learning Objectives </a:t>
            </a:r>
          </a:p>
        </p:txBody>
      </p:sp>
      <p:sp>
        <p:nvSpPr>
          <p:cNvPr id="5" name="Content Placeholder 4"/>
          <p:cNvSpPr>
            <a:spLocks noGrp="1"/>
          </p:cNvSpPr>
          <p:nvPr>
            <p:ph idx="1"/>
          </p:nvPr>
        </p:nvSpPr>
        <p:spPr>
          <a:xfrm>
            <a:off x="457200" y="1600200"/>
            <a:ext cx="8229600" cy="2057400"/>
          </a:xfrm>
        </p:spPr>
        <p:txBody>
          <a:bodyPr>
            <a:noAutofit/>
          </a:bodyPr>
          <a:lstStyle/>
          <a:p>
            <a:pPr lvl="1" indent="-457200">
              <a:buAutoNum type="arabicPeriod"/>
            </a:pPr>
            <a:r>
              <a:rPr lang="en-US" sz="3200" dirty="0"/>
              <a:t>Define record values.</a:t>
            </a:r>
          </a:p>
          <a:p>
            <a:pPr lvl="1" indent="-457200">
              <a:buAutoNum type="arabicPeriod"/>
            </a:pPr>
            <a:r>
              <a:rPr lang="en-US" sz="3200" dirty="0"/>
              <a:t>Discuss how these values relate to drafting reasonable record retention rules that well serve your organization.</a:t>
            </a:r>
          </a:p>
          <a:p>
            <a:pPr lvl="1" indent="-457200">
              <a:buAutoNum type="arabicPeriod"/>
            </a:pPr>
            <a:r>
              <a:rPr lang="en-US" sz="3200" dirty="0"/>
              <a:t>Describe how a draft retention rule may be typically approved.</a:t>
            </a:r>
          </a:p>
          <a:p>
            <a:pPr lvl="1" indent="-457200">
              <a:buAutoNum type="arabicPeriod"/>
            </a:pPr>
            <a:r>
              <a:rPr lang="en-US" sz="3200" dirty="0"/>
              <a:t>Have an enjoyable session. (Not boring!)</a:t>
            </a:r>
          </a:p>
        </p:txBody>
      </p:sp>
      <p:sp>
        <p:nvSpPr>
          <p:cNvPr id="3" name="Slide Number Placeholder 2"/>
          <p:cNvSpPr>
            <a:spLocks noGrp="1"/>
          </p:cNvSpPr>
          <p:nvPr>
            <p:ph type="sldNum" sz="quarter" idx="12"/>
          </p:nvPr>
        </p:nvSpPr>
        <p:spPr/>
        <p:txBody>
          <a:bodyPr/>
          <a:lstStyle/>
          <a:p>
            <a:fld id="{DED10D29-52B0-4D66-A3BF-67AD12F9FF34}" type="slidenum">
              <a:rPr lang="en-US" smtClean="0"/>
              <a:t>2</a:t>
            </a:fld>
            <a:endParaRPr lang="en-US" dirty="0"/>
          </a:p>
        </p:txBody>
      </p:sp>
    </p:spTree>
    <p:extLst>
      <p:ext uri="{BB962C8B-B14F-4D97-AF65-F5344CB8AC3E}">
        <p14:creationId xmlns:p14="http://schemas.microsoft.com/office/powerpoint/2010/main" val="41737774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a:bodyPr>
          <a:lstStyle/>
          <a:p>
            <a:r>
              <a:rPr lang="en-US" dirty="0"/>
              <a:t>        What is Evidential Value?</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p:txBody>
          <a:bodyPr>
            <a:normAutofit fontScale="92500" lnSpcReduction="10000"/>
          </a:bodyPr>
          <a:lstStyle/>
          <a:p>
            <a:r>
              <a:rPr lang="en-US" sz="3200" dirty="0"/>
              <a:t>The permanent value that attaches to records because of the </a:t>
            </a:r>
            <a:r>
              <a:rPr lang="en-US" sz="3200" u="sng" dirty="0"/>
              <a:t>evidence</a:t>
            </a:r>
            <a:r>
              <a:rPr lang="en-US" sz="3200" dirty="0"/>
              <a:t> they contain relating to the organization, function or mission, and policies of the creating entity.</a:t>
            </a:r>
          </a:p>
          <a:p>
            <a:r>
              <a:rPr lang="en-US" sz="3200" dirty="0"/>
              <a:t>Examples of records with evidential value include </a:t>
            </a:r>
            <a:r>
              <a:rPr lang="en-US" sz="3200" dirty="0">
                <a:solidFill>
                  <a:srgbClr val="FF0000"/>
                </a:solidFill>
              </a:rPr>
              <a:t>organization charts, annual reports, articles of incorporation, bylaws, governing board meeting minutes, newsletters, photographs, and press releases.  </a:t>
            </a:r>
            <a:endParaRPr lang="en-US" dirty="0">
              <a:solidFill>
                <a:srgbClr val="FF0000"/>
              </a:solidFill>
            </a:endParaRPr>
          </a:p>
          <a:p>
            <a:pPr marL="0" indent="0">
              <a:buNone/>
            </a:pPr>
            <a:r>
              <a:rPr lang="en-US" sz="4000" dirty="0"/>
              <a:t> </a:t>
            </a:r>
            <a:endParaRPr lang="en-US" sz="2800"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20</a:t>
            </a:fld>
            <a:endParaRPr lang="en-US" dirty="0"/>
          </a:p>
        </p:txBody>
      </p:sp>
    </p:spTree>
    <p:extLst>
      <p:ext uri="{BB962C8B-B14F-4D97-AF65-F5344CB8AC3E}">
        <p14:creationId xmlns:p14="http://schemas.microsoft.com/office/powerpoint/2010/main" val="3149301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07B4B-AB00-3D44-6143-BB5B6EAC031B}"/>
              </a:ext>
            </a:extLst>
          </p:cNvPr>
          <p:cNvSpPr>
            <a:spLocks noGrp="1"/>
          </p:cNvSpPr>
          <p:nvPr>
            <p:ph idx="1"/>
          </p:nvPr>
        </p:nvSpPr>
        <p:spPr>
          <a:xfrm>
            <a:off x="457200" y="1600200"/>
            <a:ext cx="8229600" cy="4876800"/>
          </a:xfrm>
        </p:spPr>
        <p:txBody>
          <a:bodyPr>
            <a:normAutofit/>
          </a:bodyPr>
          <a:lstStyle/>
          <a:p>
            <a:endParaRPr lang="en-US" dirty="0"/>
          </a:p>
          <a:p>
            <a:pPr marL="0" indent="0">
              <a:buNone/>
            </a:pPr>
            <a:endParaRPr lang="en-US" sz="2600" dirty="0"/>
          </a:p>
        </p:txBody>
      </p:sp>
      <p:sp>
        <p:nvSpPr>
          <p:cNvPr id="4" name="Slide Number Placeholder 3">
            <a:extLst>
              <a:ext uri="{FF2B5EF4-FFF2-40B4-BE49-F238E27FC236}">
                <a16:creationId xmlns:a16="http://schemas.microsoft.com/office/drawing/2014/main" id="{63E503D3-7A8B-56FC-8DCF-30BE2A4E0E47}"/>
              </a:ext>
            </a:extLst>
          </p:cNvPr>
          <p:cNvSpPr>
            <a:spLocks noGrp="1"/>
          </p:cNvSpPr>
          <p:nvPr>
            <p:ph type="sldNum" sz="quarter" idx="12"/>
          </p:nvPr>
        </p:nvSpPr>
        <p:spPr/>
        <p:txBody>
          <a:bodyPr/>
          <a:lstStyle/>
          <a:p>
            <a:fld id="{9980EA68-5315-4D1D-B6BF-0752CB2AC6AD}" type="slidenum">
              <a:rPr lang="en-US" smtClean="0"/>
              <a:t>21</a:t>
            </a:fld>
            <a:endParaRPr lang="en-US" dirty="0"/>
          </a:p>
        </p:txBody>
      </p:sp>
      <p:sp>
        <p:nvSpPr>
          <p:cNvPr id="5" name="Title 1">
            <a:extLst>
              <a:ext uri="{FF2B5EF4-FFF2-40B4-BE49-F238E27FC236}">
                <a16:creationId xmlns:a16="http://schemas.microsoft.com/office/drawing/2014/main" id="{483FBE63-161F-C631-79CC-2640EEB7BA05}"/>
              </a:ext>
            </a:extLst>
          </p:cNvPr>
          <p:cNvSpPr>
            <a:spLocks noGrp="1"/>
          </p:cNvSpPr>
          <p:nvPr>
            <p:ph type="title"/>
          </p:nvPr>
        </p:nvSpPr>
        <p:spPr>
          <a:xfrm>
            <a:off x="457200" y="533400"/>
            <a:ext cx="8229600" cy="990600"/>
          </a:xfrm>
        </p:spPr>
        <p:txBody>
          <a:bodyPr>
            <a:normAutofit/>
          </a:bodyPr>
          <a:lstStyle/>
          <a:p>
            <a:pPr algn="ctr"/>
            <a:r>
              <a:rPr lang="en-US" dirty="0"/>
              <a:t>An Example of Evidential Value</a:t>
            </a:r>
          </a:p>
        </p:txBody>
      </p:sp>
      <p:sp>
        <p:nvSpPr>
          <p:cNvPr id="6" name="Rectangle 5">
            <a:extLst>
              <a:ext uri="{FF2B5EF4-FFF2-40B4-BE49-F238E27FC236}">
                <a16:creationId xmlns:a16="http://schemas.microsoft.com/office/drawing/2014/main" id="{F7E79992-B37B-4FA8-8754-DED53D21D3E8}"/>
              </a:ext>
            </a:extLst>
          </p:cNvPr>
          <p:cNvSpPr/>
          <p:nvPr/>
        </p:nvSpPr>
        <p:spPr>
          <a:xfrm>
            <a:off x="685800" y="1527110"/>
            <a:ext cx="7772400" cy="5170646"/>
          </a:xfrm>
          <a:prstGeom prst="rect">
            <a:avLst/>
          </a:prstGeom>
        </p:spPr>
        <p:txBody>
          <a:bodyPr wrap="square">
            <a:spAutoFit/>
          </a:bodyPr>
          <a:lstStyle/>
          <a:p>
            <a:r>
              <a:rPr lang="en-US" sz="2400" b="1" dirty="0"/>
              <a:t>101 Program Correspondence Files </a:t>
            </a:r>
            <a:endParaRPr lang="en-US" sz="2400" dirty="0"/>
          </a:p>
          <a:p>
            <a:endParaRPr lang="en-US" sz="2400" dirty="0"/>
          </a:p>
          <a:p>
            <a:r>
              <a:rPr lang="en-US" sz="2400" dirty="0"/>
              <a:t>Ingoing and outgoing correspondence files maintained at the division level or above in the organization’s headquarters office and accumulated by the CEO, CFO, and COO, and their immediate staffs, documenting policy-making decisions or significant program management functions. </a:t>
            </a:r>
          </a:p>
          <a:p>
            <a:endParaRPr lang="en-US" dirty="0"/>
          </a:p>
          <a:p>
            <a:r>
              <a:rPr lang="en-US" sz="2400" dirty="0"/>
              <a:t>PERMANENT </a:t>
            </a:r>
          </a:p>
          <a:p>
            <a:r>
              <a:rPr lang="en-US" sz="2400" dirty="0"/>
              <a:t>Cut off files at end of the calendar year. Transfer to inactive storage five years after cutoff. Hold for the life of the organization. </a:t>
            </a:r>
          </a:p>
          <a:p>
            <a:endParaRPr lang="en-US" sz="2400" dirty="0"/>
          </a:p>
        </p:txBody>
      </p:sp>
    </p:spTree>
    <p:extLst>
      <p:ext uri="{BB962C8B-B14F-4D97-AF65-F5344CB8AC3E}">
        <p14:creationId xmlns:p14="http://schemas.microsoft.com/office/powerpoint/2010/main" val="3237609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fontScale="90000"/>
          </a:bodyPr>
          <a:lstStyle/>
          <a:p>
            <a:pPr algn="ctr"/>
            <a:r>
              <a:rPr lang="en-US" dirty="0"/>
              <a:t>      The Retention Rule Review and Approval Process</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a:xfrm>
            <a:off x="685800" y="1905000"/>
            <a:ext cx="8229600" cy="4876800"/>
          </a:xfrm>
        </p:spPr>
        <p:txBody>
          <a:bodyPr>
            <a:normAutofit fontScale="55000" lnSpcReduction="20000"/>
          </a:bodyPr>
          <a:lstStyle/>
          <a:p>
            <a:r>
              <a:rPr lang="en-US" sz="4400" dirty="0"/>
              <a:t>Varies from organization to organization according to its size.</a:t>
            </a:r>
          </a:p>
          <a:p>
            <a:r>
              <a:rPr lang="en-US" sz="4400" dirty="0"/>
              <a:t>Sometimes called “records appraisal”. </a:t>
            </a:r>
          </a:p>
          <a:p>
            <a:r>
              <a:rPr lang="en-US" sz="4400" dirty="0"/>
              <a:t>Who is involved? It depends! Here are some possibilities:</a:t>
            </a:r>
          </a:p>
          <a:p>
            <a:endParaRPr lang="en-US" sz="4400" dirty="0"/>
          </a:p>
          <a:p>
            <a:pPr marL="457200" indent="-457200">
              <a:buFont typeface="+mj-lt"/>
              <a:buAutoNum type="arabicPeriod"/>
            </a:pPr>
            <a:r>
              <a:rPr lang="en-US" sz="4400" dirty="0"/>
              <a:t>?</a:t>
            </a:r>
          </a:p>
          <a:p>
            <a:pPr marL="457200" indent="-457200">
              <a:buFont typeface="+mj-lt"/>
              <a:buAutoNum type="arabicPeriod"/>
            </a:pPr>
            <a:r>
              <a:rPr lang="en-US" sz="4400" dirty="0"/>
              <a:t>?</a:t>
            </a:r>
          </a:p>
          <a:p>
            <a:pPr marL="457200" indent="-457200">
              <a:buFont typeface="+mj-lt"/>
              <a:buAutoNum type="arabicPeriod"/>
            </a:pPr>
            <a:r>
              <a:rPr lang="en-US" sz="4400" dirty="0"/>
              <a:t>?</a:t>
            </a:r>
          </a:p>
          <a:p>
            <a:pPr marL="457200" indent="-457200">
              <a:buFont typeface="+mj-lt"/>
              <a:buAutoNum type="arabicPeriod"/>
            </a:pPr>
            <a:r>
              <a:rPr lang="en-US" sz="4400" dirty="0"/>
              <a:t>?</a:t>
            </a:r>
          </a:p>
          <a:p>
            <a:pPr marL="457200" indent="-457200">
              <a:buFont typeface="+mj-lt"/>
              <a:buAutoNum type="arabicPeriod"/>
            </a:pPr>
            <a:r>
              <a:rPr lang="en-US" sz="4400" dirty="0"/>
              <a:t>?</a:t>
            </a:r>
          </a:p>
          <a:p>
            <a:pPr marL="457200" indent="-457200">
              <a:buFont typeface="+mj-lt"/>
              <a:buAutoNum type="arabicPeriod"/>
            </a:pPr>
            <a:r>
              <a:rPr lang="en-US" sz="4400" dirty="0"/>
              <a:t>?</a:t>
            </a:r>
          </a:p>
          <a:p>
            <a:pPr marL="457200" indent="-457200">
              <a:buFont typeface="+mj-lt"/>
              <a:buAutoNum type="arabicPeriod"/>
            </a:pPr>
            <a:r>
              <a:rPr lang="en-US" sz="4400" dirty="0"/>
              <a:t>?</a:t>
            </a:r>
          </a:p>
          <a:p>
            <a:pPr marL="457200" indent="-457200">
              <a:buFont typeface="+mj-lt"/>
              <a:buAutoNum type="arabicPeriod"/>
            </a:pPr>
            <a:endParaRPr lang="en-US" dirty="0"/>
          </a:p>
          <a:p>
            <a:pPr marL="0" indent="0">
              <a:buNone/>
            </a:pPr>
            <a:r>
              <a:rPr lang="en-US" sz="4000" dirty="0"/>
              <a:t> </a:t>
            </a:r>
            <a:endParaRPr lang="en-US" sz="2800"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22</a:t>
            </a:fld>
            <a:endParaRPr lang="en-US" dirty="0"/>
          </a:p>
        </p:txBody>
      </p:sp>
    </p:spTree>
    <p:extLst>
      <p:ext uri="{BB962C8B-B14F-4D97-AF65-F5344CB8AC3E}">
        <p14:creationId xmlns:p14="http://schemas.microsoft.com/office/powerpoint/2010/main" val="31820948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fontScale="90000"/>
          </a:bodyPr>
          <a:lstStyle/>
          <a:p>
            <a:pPr algn="ctr"/>
            <a:r>
              <a:rPr lang="en-US" dirty="0"/>
              <a:t>      The Retention Rule Review and Approval Process</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a:xfrm>
            <a:off x="685800" y="1905000"/>
            <a:ext cx="8229600" cy="4876800"/>
          </a:xfrm>
        </p:spPr>
        <p:txBody>
          <a:bodyPr>
            <a:normAutofit fontScale="55000" lnSpcReduction="20000"/>
          </a:bodyPr>
          <a:lstStyle/>
          <a:p>
            <a:r>
              <a:rPr lang="en-US" sz="4400" dirty="0"/>
              <a:t>Varies from organization to organization according to its size.</a:t>
            </a:r>
          </a:p>
          <a:p>
            <a:r>
              <a:rPr lang="en-US" sz="4400" dirty="0"/>
              <a:t>Sometimes called “records appraisal”. </a:t>
            </a:r>
          </a:p>
          <a:p>
            <a:r>
              <a:rPr lang="en-US" sz="4400" dirty="0"/>
              <a:t>Who is involved? It depends! Here are some possibilities:</a:t>
            </a:r>
          </a:p>
          <a:p>
            <a:endParaRPr lang="en-US" sz="4400" dirty="0"/>
          </a:p>
          <a:p>
            <a:pPr marL="457200" indent="-457200">
              <a:buFont typeface="+mj-lt"/>
              <a:buAutoNum type="arabicPeriod"/>
            </a:pPr>
            <a:r>
              <a:rPr lang="en-US" sz="4400" dirty="0"/>
              <a:t>Record or information users</a:t>
            </a:r>
          </a:p>
          <a:p>
            <a:pPr marL="457200" indent="-457200">
              <a:buFont typeface="+mj-lt"/>
              <a:buAutoNum type="arabicPeriod"/>
            </a:pPr>
            <a:r>
              <a:rPr lang="en-US" sz="4400" dirty="0"/>
              <a:t>Program management</a:t>
            </a:r>
          </a:p>
          <a:p>
            <a:pPr marL="457200" indent="-457200">
              <a:buFont typeface="+mj-lt"/>
              <a:buAutoNum type="arabicPeriod"/>
            </a:pPr>
            <a:r>
              <a:rPr lang="en-US" sz="4400" dirty="0"/>
              <a:t>RM/IG manager</a:t>
            </a:r>
          </a:p>
          <a:p>
            <a:pPr marL="457200" indent="-457200">
              <a:buFont typeface="+mj-lt"/>
              <a:buAutoNum type="arabicPeriod"/>
            </a:pPr>
            <a:r>
              <a:rPr lang="en-US" sz="4400" dirty="0"/>
              <a:t>IT</a:t>
            </a:r>
          </a:p>
          <a:p>
            <a:pPr marL="457200" indent="-457200">
              <a:buFont typeface="+mj-lt"/>
              <a:buAutoNum type="arabicPeriod"/>
            </a:pPr>
            <a:r>
              <a:rPr lang="en-US" sz="4400" dirty="0"/>
              <a:t>Compliance</a:t>
            </a:r>
          </a:p>
          <a:p>
            <a:pPr marL="457200" indent="-457200">
              <a:buFont typeface="+mj-lt"/>
              <a:buAutoNum type="arabicPeriod"/>
            </a:pPr>
            <a:r>
              <a:rPr lang="en-US" sz="4400" dirty="0"/>
              <a:t>Legal counsel</a:t>
            </a:r>
          </a:p>
          <a:p>
            <a:pPr marL="457200" indent="-457200">
              <a:buFont typeface="+mj-lt"/>
              <a:buAutoNum type="arabicPeriod"/>
            </a:pPr>
            <a:r>
              <a:rPr lang="en-US" sz="4400" dirty="0"/>
              <a:t>Archivist</a:t>
            </a:r>
          </a:p>
          <a:p>
            <a:pPr marL="457200" indent="-457200">
              <a:buFont typeface="+mj-lt"/>
              <a:buAutoNum type="arabicPeriod"/>
            </a:pPr>
            <a:endParaRPr lang="en-US" dirty="0"/>
          </a:p>
          <a:p>
            <a:pPr marL="0" indent="0">
              <a:buNone/>
            </a:pPr>
            <a:r>
              <a:rPr lang="en-US" sz="4000" dirty="0"/>
              <a:t> </a:t>
            </a:r>
            <a:endParaRPr lang="en-US" sz="2800"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23</a:t>
            </a:fld>
            <a:endParaRPr lang="en-US" dirty="0"/>
          </a:p>
        </p:txBody>
      </p:sp>
    </p:spTree>
    <p:extLst>
      <p:ext uri="{BB962C8B-B14F-4D97-AF65-F5344CB8AC3E}">
        <p14:creationId xmlns:p14="http://schemas.microsoft.com/office/powerpoint/2010/main" val="2950485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48775" y="2667000"/>
            <a:ext cx="4904228" cy="1354217"/>
          </a:xfrm>
          <a:prstGeom prst="rect">
            <a:avLst/>
          </a:prstGeom>
          <a:noFill/>
        </p:spPr>
        <p:txBody>
          <a:bodyPr wrap="none" lIns="91440" tIns="45720" rIns="91440" bIns="45720">
            <a:spAutoFit/>
          </a:bodyPr>
          <a:lstStyle/>
          <a:p>
            <a:pPr algn="ctr"/>
            <a:r>
              <a:rPr lang="en-US" sz="5400" b="1" cap="all" spc="0" dirty="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rPr>
              <a:t>  Thank you!</a:t>
            </a:r>
          </a:p>
          <a:p>
            <a:pPr algn="ctr"/>
            <a:endParaRPr lang="en-US" sz="2800" b="1" cap="all" spc="0" dirty="0">
              <a:ln w="9000" cmpd="sng">
                <a:solidFill>
                  <a:schemeClr val="accent4">
                    <a:shade val="50000"/>
                    <a:satMod val="120000"/>
                  </a:schemeClr>
                </a:solidFill>
                <a:prstDash val="solid"/>
              </a:ln>
              <a:solidFill>
                <a:schemeClr val="tx2"/>
              </a:solidFill>
              <a:effectLst>
                <a:reflection blurRad="12700" stA="28000" endPos="45000" dist="1000" dir="5400000" sy="-100000" algn="bl" rotWithShape="0"/>
              </a:effectLst>
            </a:endParaRPr>
          </a:p>
        </p:txBody>
      </p:sp>
      <p:sp>
        <p:nvSpPr>
          <p:cNvPr id="5" name="Rectangle 4"/>
          <p:cNvSpPr/>
          <p:nvPr/>
        </p:nvSpPr>
        <p:spPr>
          <a:xfrm>
            <a:off x="2387178" y="533400"/>
            <a:ext cx="4369644" cy="2585323"/>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a:ln w="11430"/>
                <a:solidFill>
                  <a:schemeClr val="tx2"/>
                </a:solidFill>
              </a:rPr>
              <a:t>Questions?</a:t>
            </a:r>
          </a:p>
          <a:p>
            <a:pPr algn="ctr"/>
            <a:r>
              <a:rPr lang="en-US" sz="5400" b="1" dirty="0">
                <a:ln w="11430"/>
                <a:solidFill>
                  <a:schemeClr val="tx2"/>
                </a:solidFill>
              </a:rPr>
              <a:t>Comments?</a:t>
            </a:r>
            <a:endParaRPr lang="en-US" sz="5400" b="1" cap="none" spc="0" dirty="0">
              <a:ln w="11430"/>
              <a:solidFill>
                <a:schemeClr val="tx2"/>
              </a:solidFill>
            </a:endParaRPr>
          </a:p>
          <a:p>
            <a:pPr algn="ctr"/>
            <a:endParaRPr lang="en-US" sz="5400" b="1" cap="none" spc="0" dirty="0">
              <a:ln w="11430"/>
              <a:solidFill>
                <a:schemeClr val="tx2"/>
              </a:solidFill>
            </a:endParaRPr>
          </a:p>
        </p:txBody>
      </p:sp>
      <p:sp>
        <p:nvSpPr>
          <p:cNvPr id="2" name="Slide Number Placeholder 1">
            <a:extLst>
              <a:ext uri="{FF2B5EF4-FFF2-40B4-BE49-F238E27FC236}">
                <a16:creationId xmlns:a16="http://schemas.microsoft.com/office/drawing/2014/main" id="{618B0281-EB8F-3EB3-67E2-B6B0287B0738}"/>
              </a:ext>
            </a:extLst>
          </p:cNvPr>
          <p:cNvSpPr>
            <a:spLocks noGrp="1"/>
          </p:cNvSpPr>
          <p:nvPr>
            <p:ph type="sldNum" sz="quarter" idx="12"/>
          </p:nvPr>
        </p:nvSpPr>
        <p:spPr/>
        <p:txBody>
          <a:bodyPr/>
          <a:lstStyle/>
          <a:p>
            <a:fld id="{9980EA68-5315-4D1D-B6BF-0752CB2AC6AD}" type="slidenum">
              <a:rPr lang="en-US" smtClean="0"/>
              <a:t>24</a:t>
            </a:fld>
            <a:endParaRPr lang="en-US" dirty="0"/>
          </a:p>
        </p:txBody>
      </p:sp>
      <p:sp>
        <p:nvSpPr>
          <p:cNvPr id="3" name="TextBox 2">
            <a:extLst>
              <a:ext uri="{FF2B5EF4-FFF2-40B4-BE49-F238E27FC236}">
                <a16:creationId xmlns:a16="http://schemas.microsoft.com/office/drawing/2014/main" id="{3CC262C9-A43A-E560-4E57-374C08A78100}"/>
              </a:ext>
            </a:extLst>
          </p:cNvPr>
          <p:cNvSpPr txBox="1"/>
          <p:nvPr/>
        </p:nvSpPr>
        <p:spPr>
          <a:xfrm>
            <a:off x="685800" y="4460051"/>
            <a:ext cx="8686800" cy="1754326"/>
          </a:xfrm>
          <a:prstGeom prst="rect">
            <a:avLst/>
          </a:prstGeom>
          <a:noFill/>
        </p:spPr>
        <p:txBody>
          <a:bodyPr wrap="square" rtlCol="0">
            <a:spAutoFit/>
          </a:bodyPr>
          <a:lstStyle/>
          <a:p>
            <a:r>
              <a:rPr lang="en-US" sz="3600" kern="1200" dirty="0">
                <a:solidFill>
                  <a:schemeClr val="tx1"/>
                </a:solidFill>
                <a:latin typeface="+mn-lt"/>
                <a:ea typeface="+mn-ea"/>
                <a:cs typeface="+mn-cs"/>
              </a:rPr>
              <a:t>Please join ARMA Chicago for its next education session on Tuesday, September 9</a:t>
            </a:r>
            <a:r>
              <a:rPr lang="en-US" sz="3600" kern="1200" baseline="30000" dirty="0">
                <a:solidFill>
                  <a:schemeClr val="tx1"/>
                </a:solidFill>
                <a:latin typeface="+mn-lt"/>
                <a:ea typeface="+mn-ea"/>
                <a:cs typeface="+mn-cs"/>
              </a:rPr>
              <a:t>th</a:t>
            </a:r>
            <a:r>
              <a:rPr lang="en-US" sz="3600" kern="1200" dirty="0">
                <a:solidFill>
                  <a:schemeClr val="tx1"/>
                </a:solidFill>
                <a:latin typeface="+mn-lt"/>
                <a:ea typeface="+mn-ea"/>
                <a:cs typeface="+mn-cs"/>
              </a:rPr>
              <a:t>, at the East Bank Club.</a:t>
            </a:r>
          </a:p>
        </p:txBody>
      </p:sp>
    </p:spTree>
    <p:extLst>
      <p:ext uri="{BB962C8B-B14F-4D97-AF65-F5344CB8AC3E}">
        <p14:creationId xmlns:p14="http://schemas.microsoft.com/office/powerpoint/2010/main" val="3900446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just"/>
            <a:r>
              <a:rPr lang="en-US" dirty="0"/>
              <a:t>           Things to Remember    </a:t>
            </a:r>
          </a:p>
        </p:txBody>
      </p:sp>
      <p:sp>
        <p:nvSpPr>
          <p:cNvPr id="5" name="Content Placeholder 4"/>
          <p:cNvSpPr>
            <a:spLocks noGrp="1"/>
          </p:cNvSpPr>
          <p:nvPr>
            <p:ph idx="1"/>
          </p:nvPr>
        </p:nvSpPr>
        <p:spPr>
          <a:xfrm>
            <a:off x="457200" y="1381328"/>
            <a:ext cx="8229600" cy="2057400"/>
          </a:xfrm>
        </p:spPr>
        <p:txBody>
          <a:bodyPr>
            <a:noAutofit/>
          </a:bodyPr>
          <a:lstStyle/>
          <a:p>
            <a:pPr lvl="1" indent="-457200">
              <a:buAutoNum type="arabicPeriod"/>
            </a:pPr>
            <a:r>
              <a:rPr lang="en-US" sz="3200" dirty="0"/>
              <a:t>Not all record values may apply to the records you have or are drafting a retention rule for.</a:t>
            </a:r>
          </a:p>
          <a:p>
            <a:pPr lvl="1" indent="-457200">
              <a:buAutoNum type="arabicPeriod"/>
            </a:pPr>
            <a:r>
              <a:rPr lang="en-US" sz="3200" dirty="0"/>
              <a:t>You may already take some or all of these values into consideration when drafting your organization’s retention rules. </a:t>
            </a:r>
          </a:p>
          <a:p>
            <a:pPr lvl="1" indent="-457200">
              <a:buAutoNum type="arabicPeriod"/>
            </a:pPr>
            <a:r>
              <a:rPr lang="en-US" sz="3200" dirty="0"/>
              <a:t>Take what you like from the presentation and leave the rest.</a:t>
            </a:r>
          </a:p>
          <a:p>
            <a:pPr lvl="1" indent="-457200">
              <a:buAutoNum type="arabicPeriod"/>
            </a:pPr>
            <a:r>
              <a:rPr lang="en-US" sz="3200" dirty="0"/>
              <a:t>Don’t hesitate to ask questions or comment at any time. </a:t>
            </a:r>
          </a:p>
        </p:txBody>
      </p:sp>
      <p:sp>
        <p:nvSpPr>
          <p:cNvPr id="3" name="Slide Number Placeholder 2"/>
          <p:cNvSpPr>
            <a:spLocks noGrp="1"/>
          </p:cNvSpPr>
          <p:nvPr>
            <p:ph type="sldNum" sz="quarter" idx="12"/>
          </p:nvPr>
        </p:nvSpPr>
        <p:spPr/>
        <p:txBody>
          <a:bodyPr/>
          <a:lstStyle/>
          <a:p>
            <a:fld id="{DED10D29-52B0-4D66-A3BF-67AD12F9FF34}" type="slidenum">
              <a:rPr lang="en-US" smtClean="0"/>
              <a:t>3</a:t>
            </a:fld>
            <a:endParaRPr lang="en-US" dirty="0"/>
          </a:p>
        </p:txBody>
      </p:sp>
    </p:spTree>
    <p:extLst>
      <p:ext uri="{BB962C8B-B14F-4D97-AF65-F5344CB8AC3E}">
        <p14:creationId xmlns:p14="http://schemas.microsoft.com/office/powerpoint/2010/main" val="1126181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30E28-B036-1AAB-C2B6-E5C93DCA260C}"/>
              </a:ext>
            </a:extLst>
          </p:cNvPr>
          <p:cNvSpPr>
            <a:spLocks noGrp="1"/>
          </p:cNvSpPr>
          <p:nvPr>
            <p:ph type="title"/>
          </p:nvPr>
        </p:nvSpPr>
        <p:spPr/>
        <p:txBody>
          <a:bodyPr/>
          <a:lstStyle/>
          <a:p>
            <a:pPr algn="just"/>
            <a:r>
              <a:rPr lang="en-US" dirty="0"/>
              <a:t>             What is a record?</a:t>
            </a:r>
          </a:p>
        </p:txBody>
      </p:sp>
      <p:sp>
        <p:nvSpPr>
          <p:cNvPr id="3" name="Content Placeholder 2">
            <a:extLst>
              <a:ext uri="{FF2B5EF4-FFF2-40B4-BE49-F238E27FC236}">
                <a16:creationId xmlns:a16="http://schemas.microsoft.com/office/drawing/2014/main" id="{C7F5BD41-6423-AEE6-2143-3A473489F285}"/>
              </a:ext>
            </a:extLst>
          </p:cNvPr>
          <p:cNvSpPr>
            <a:spLocks noGrp="1"/>
          </p:cNvSpPr>
          <p:nvPr>
            <p:ph idx="1"/>
          </p:nvPr>
        </p:nvSpPr>
        <p:spPr>
          <a:xfrm>
            <a:off x="457200" y="1447800"/>
            <a:ext cx="8229600" cy="4876800"/>
          </a:xfrm>
        </p:spPr>
        <p:txBody>
          <a:bodyPr>
            <a:noAutofit/>
          </a:bodyPr>
          <a:lstStyle/>
          <a:p>
            <a:pPr marL="0" indent="0">
              <a:buNone/>
            </a:pPr>
            <a:r>
              <a:rPr lang="en-US" sz="2800" dirty="0"/>
              <a:t>Recorded information, regardless of medium or characteristics, created or received by an organization that is evidence of its operations, and has value requiring its retention for a specified period of time. (ARMA International)</a:t>
            </a:r>
          </a:p>
          <a:p>
            <a:pPr marL="0" indent="0">
              <a:buNone/>
            </a:pPr>
            <a:r>
              <a:rPr lang="en-US" sz="2800" dirty="0"/>
              <a:t>Four key points:</a:t>
            </a:r>
          </a:p>
          <a:p>
            <a:r>
              <a:rPr lang="en-US" sz="2800" dirty="0"/>
              <a:t>Informational content</a:t>
            </a:r>
          </a:p>
          <a:p>
            <a:r>
              <a:rPr lang="en-US" sz="2800" dirty="0"/>
              <a:t>Any medium</a:t>
            </a:r>
          </a:p>
          <a:p>
            <a:r>
              <a:rPr lang="en-US" sz="2800" dirty="0"/>
              <a:t>Created or received </a:t>
            </a:r>
          </a:p>
          <a:p>
            <a:r>
              <a:rPr lang="en-US" sz="2800" dirty="0"/>
              <a:t>Maintained and retained    </a:t>
            </a:r>
          </a:p>
        </p:txBody>
      </p:sp>
      <p:sp>
        <p:nvSpPr>
          <p:cNvPr id="4" name="Slide Number Placeholder 3">
            <a:extLst>
              <a:ext uri="{FF2B5EF4-FFF2-40B4-BE49-F238E27FC236}">
                <a16:creationId xmlns:a16="http://schemas.microsoft.com/office/drawing/2014/main" id="{61E5502F-B0A3-2757-6278-2781DC674E04}"/>
              </a:ext>
            </a:extLst>
          </p:cNvPr>
          <p:cNvSpPr>
            <a:spLocks noGrp="1"/>
          </p:cNvSpPr>
          <p:nvPr>
            <p:ph type="sldNum" sz="quarter" idx="12"/>
          </p:nvPr>
        </p:nvSpPr>
        <p:spPr/>
        <p:txBody>
          <a:bodyPr/>
          <a:lstStyle/>
          <a:p>
            <a:fld id="{9980EA68-5315-4D1D-B6BF-0752CB2AC6AD}" type="slidenum">
              <a:rPr lang="en-US" smtClean="0"/>
              <a:t>4</a:t>
            </a:fld>
            <a:endParaRPr lang="en-US" dirty="0"/>
          </a:p>
        </p:txBody>
      </p:sp>
    </p:spTree>
    <p:extLst>
      <p:ext uri="{BB962C8B-B14F-4D97-AF65-F5344CB8AC3E}">
        <p14:creationId xmlns:p14="http://schemas.microsoft.com/office/powerpoint/2010/main" val="690433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C9C65-2C3F-3B4A-3F77-CA7BED36DFD5}"/>
              </a:ext>
            </a:extLst>
          </p:cNvPr>
          <p:cNvSpPr>
            <a:spLocks noGrp="1"/>
          </p:cNvSpPr>
          <p:nvPr>
            <p:ph type="title"/>
          </p:nvPr>
        </p:nvSpPr>
        <p:spPr/>
        <p:txBody>
          <a:bodyPr/>
          <a:lstStyle/>
          <a:p>
            <a:r>
              <a:rPr lang="en-US" dirty="0"/>
              <a:t>Other Characteristics of a Record</a:t>
            </a:r>
          </a:p>
        </p:txBody>
      </p:sp>
      <p:sp>
        <p:nvSpPr>
          <p:cNvPr id="3" name="Content Placeholder 2">
            <a:extLst>
              <a:ext uri="{FF2B5EF4-FFF2-40B4-BE49-F238E27FC236}">
                <a16:creationId xmlns:a16="http://schemas.microsoft.com/office/drawing/2014/main" id="{D8F48D60-6D27-0844-59EC-DFB0C6285EB5}"/>
              </a:ext>
            </a:extLst>
          </p:cNvPr>
          <p:cNvSpPr>
            <a:spLocks noGrp="1"/>
          </p:cNvSpPr>
          <p:nvPr>
            <p:ph idx="1"/>
          </p:nvPr>
        </p:nvSpPr>
        <p:spPr/>
        <p:txBody>
          <a:bodyPr/>
          <a:lstStyle/>
          <a:p>
            <a:pPr marL="0" indent="0">
              <a:buNone/>
            </a:pPr>
            <a:endParaRPr lang="en-US" dirty="0"/>
          </a:p>
          <a:p>
            <a:r>
              <a:rPr lang="en-US" sz="2800" dirty="0"/>
              <a:t>Content (The what)</a:t>
            </a:r>
          </a:p>
          <a:p>
            <a:pPr marL="0" indent="0">
              <a:buNone/>
            </a:pPr>
            <a:endParaRPr lang="en-US" sz="2800" dirty="0"/>
          </a:p>
          <a:p>
            <a:r>
              <a:rPr lang="en-US" sz="2800" dirty="0"/>
              <a:t>Context (The who, when, where, how, and why)</a:t>
            </a:r>
          </a:p>
          <a:p>
            <a:endParaRPr lang="en-US" sz="2800" dirty="0"/>
          </a:p>
          <a:p>
            <a:r>
              <a:rPr lang="en-US" sz="2800" dirty="0"/>
              <a:t>Structure (The organization) </a:t>
            </a:r>
          </a:p>
          <a:p>
            <a:endParaRPr lang="en-US" dirty="0"/>
          </a:p>
          <a:p>
            <a:endParaRPr lang="en-US" dirty="0"/>
          </a:p>
        </p:txBody>
      </p:sp>
      <p:sp>
        <p:nvSpPr>
          <p:cNvPr id="4" name="Slide Number Placeholder 3">
            <a:extLst>
              <a:ext uri="{FF2B5EF4-FFF2-40B4-BE49-F238E27FC236}">
                <a16:creationId xmlns:a16="http://schemas.microsoft.com/office/drawing/2014/main" id="{FBFC2702-1E04-0566-47A7-502C8BCFCAB7}"/>
              </a:ext>
            </a:extLst>
          </p:cNvPr>
          <p:cNvSpPr>
            <a:spLocks noGrp="1"/>
          </p:cNvSpPr>
          <p:nvPr>
            <p:ph type="sldNum" sz="quarter" idx="12"/>
          </p:nvPr>
        </p:nvSpPr>
        <p:spPr/>
        <p:txBody>
          <a:bodyPr/>
          <a:lstStyle/>
          <a:p>
            <a:fld id="{9980EA68-5315-4D1D-B6BF-0752CB2AC6AD}" type="slidenum">
              <a:rPr lang="en-US" smtClean="0"/>
              <a:t>5</a:t>
            </a:fld>
            <a:endParaRPr lang="en-US" dirty="0"/>
          </a:p>
        </p:txBody>
      </p:sp>
    </p:spTree>
    <p:extLst>
      <p:ext uri="{BB962C8B-B14F-4D97-AF65-F5344CB8AC3E}">
        <p14:creationId xmlns:p14="http://schemas.microsoft.com/office/powerpoint/2010/main" val="999204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7C907-54D0-617A-19D6-DE0118C5CE2D}"/>
              </a:ext>
            </a:extLst>
          </p:cNvPr>
          <p:cNvSpPr>
            <a:spLocks noGrp="1"/>
          </p:cNvSpPr>
          <p:nvPr>
            <p:ph type="title"/>
          </p:nvPr>
        </p:nvSpPr>
        <p:spPr/>
        <p:txBody>
          <a:bodyPr/>
          <a:lstStyle/>
          <a:p>
            <a:r>
              <a:rPr lang="en-US" dirty="0"/>
              <a:t>What is information?</a:t>
            </a:r>
          </a:p>
        </p:txBody>
      </p:sp>
      <p:sp>
        <p:nvSpPr>
          <p:cNvPr id="3" name="Content Placeholder 2">
            <a:extLst>
              <a:ext uri="{FF2B5EF4-FFF2-40B4-BE49-F238E27FC236}">
                <a16:creationId xmlns:a16="http://schemas.microsoft.com/office/drawing/2014/main" id="{F82E993B-C4A1-8397-FFC2-112DB49B92F7}"/>
              </a:ext>
            </a:extLst>
          </p:cNvPr>
          <p:cNvSpPr>
            <a:spLocks noGrp="1"/>
          </p:cNvSpPr>
          <p:nvPr>
            <p:ph idx="1"/>
          </p:nvPr>
        </p:nvSpPr>
        <p:spPr/>
        <p:txBody>
          <a:bodyPr>
            <a:normAutofit/>
          </a:bodyPr>
          <a:lstStyle/>
          <a:p>
            <a:r>
              <a:rPr lang="en-US" sz="2800" dirty="0"/>
              <a:t>Data that has been given value through analysis, interpretation, or compilation in a meaningful form. (ARMA International)</a:t>
            </a:r>
          </a:p>
        </p:txBody>
      </p:sp>
      <p:sp>
        <p:nvSpPr>
          <p:cNvPr id="4" name="Slide Number Placeholder 3">
            <a:extLst>
              <a:ext uri="{FF2B5EF4-FFF2-40B4-BE49-F238E27FC236}">
                <a16:creationId xmlns:a16="http://schemas.microsoft.com/office/drawing/2014/main" id="{F28E8449-7D49-7F1B-E7C9-F3E11941DC70}"/>
              </a:ext>
            </a:extLst>
          </p:cNvPr>
          <p:cNvSpPr>
            <a:spLocks noGrp="1"/>
          </p:cNvSpPr>
          <p:nvPr>
            <p:ph type="sldNum" sz="quarter" idx="12"/>
          </p:nvPr>
        </p:nvSpPr>
        <p:spPr/>
        <p:txBody>
          <a:bodyPr/>
          <a:lstStyle/>
          <a:p>
            <a:fld id="{9980EA68-5315-4D1D-B6BF-0752CB2AC6AD}" type="slidenum">
              <a:rPr lang="en-US" smtClean="0"/>
              <a:t>6</a:t>
            </a:fld>
            <a:endParaRPr lang="en-US" dirty="0"/>
          </a:p>
        </p:txBody>
      </p:sp>
    </p:spTree>
    <p:extLst>
      <p:ext uri="{BB962C8B-B14F-4D97-AF65-F5344CB8AC3E}">
        <p14:creationId xmlns:p14="http://schemas.microsoft.com/office/powerpoint/2010/main" val="3850025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224B8-FFB5-F1A5-C594-ACC18E497FA0}"/>
              </a:ext>
            </a:extLst>
          </p:cNvPr>
          <p:cNvSpPr>
            <a:spLocks noGrp="1"/>
          </p:cNvSpPr>
          <p:nvPr>
            <p:ph type="title"/>
          </p:nvPr>
        </p:nvSpPr>
        <p:spPr/>
        <p:txBody>
          <a:bodyPr>
            <a:normAutofit/>
          </a:bodyPr>
          <a:lstStyle/>
          <a:p>
            <a:pPr algn="ctr"/>
            <a:r>
              <a:rPr lang="en-US" dirty="0"/>
              <a:t>What is a record retention rule?</a:t>
            </a:r>
          </a:p>
        </p:txBody>
      </p:sp>
      <p:sp>
        <p:nvSpPr>
          <p:cNvPr id="3" name="Content Placeholder 2">
            <a:extLst>
              <a:ext uri="{FF2B5EF4-FFF2-40B4-BE49-F238E27FC236}">
                <a16:creationId xmlns:a16="http://schemas.microsoft.com/office/drawing/2014/main" id="{8F791564-E15B-BD55-0205-CC8A34CEF742}"/>
              </a:ext>
            </a:extLst>
          </p:cNvPr>
          <p:cNvSpPr>
            <a:spLocks noGrp="1"/>
          </p:cNvSpPr>
          <p:nvPr>
            <p:ph idx="1"/>
          </p:nvPr>
        </p:nvSpPr>
        <p:spPr/>
        <p:txBody>
          <a:bodyPr>
            <a:normAutofit fontScale="92500" lnSpcReduction="10000"/>
          </a:bodyPr>
          <a:lstStyle/>
          <a:p>
            <a:pPr marL="0" indent="0">
              <a:buNone/>
            </a:pPr>
            <a:r>
              <a:rPr lang="en-US" dirty="0"/>
              <a:t>Guidance that provides specific and </a:t>
            </a:r>
            <a:r>
              <a:rPr lang="en-US" u="sng" dirty="0"/>
              <a:t>mandatory</a:t>
            </a:r>
            <a:r>
              <a:rPr lang="en-US" dirty="0"/>
              <a:t> instructions for   what to do with a record that is no longer needed for current         business.</a:t>
            </a:r>
          </a:p>
          <a:p>
            <a:pPr marL="0" indent="0">
              <a:buNone/>
            </a:pPr>
            <a:r>
              <a:rPr lang="en-US" dirty="0"/>
              <a:t>or</a:t>
            </a:r>
          </a:p>
          <a:p>
            <a:pPr marL="0" indent="0">
              <a:buNone/>
            </a:pPr>
            <a:r>
              <a:rPr lang="en-US" dirty="0"/>
              <a:t>A specific item described in a records schedule that defines a record series and its disposition. 	</a:t>
            </a:r>
          </a:p>
          <a:p>
            <a:pPr marL="0" indent="0">
              <a:buNone/>
            </a:pPr>
            <a:endParaRPr lang="en-US" dirty="0"/>
          </a:p>
          <a:p>
            <a:pPr marL="0" indent="0">
              <a:buNone/>
            </a:pPr>
            <a:r>
              <a:rPr lang="en-US" dirty="0"/>
              <a:t>May be referred to as any of the following terms:</a:t>
            </a:r>
          </a:p>
          <a:p>
            <a:r>
              <a:rPr lang="en-US" dirty="0"/>
              <a:t>Retention rule</a:t>
            </a:r>
          </a:p>
          <a:p>
            <a:r>
              <a:rPr lang="en-US" dirty="0"/>
              <a:t>Records schedule item</a:t>
            </a:r>
          </a:p>
          <a:p>
            <a:r>
              <a:rPr lang="en-US" dirty="0"/>
              <a:t>Records control schedule item</a:t>
            </a:r>
          </a:p>
          <a:p>
            <a:r>
              <a:rPr lang="en-US" dirty="0"/>
              <a:t>Records disposition authority</a:t>
            </a:r>
          </a:p>
          <a:p>
            <a:r>
              <a:rPr lang="en-US" dirty="0"/>
              <a:t>Disposition authority</a:t>
            </a:r>
          </a:p>
          <a:p>
            <a:endParaRPr lang="en-US" dirty="0"/>
          </a:p>
        </p:txBody>
      </p:sp>
      <p:sp>
        <p:nvSpPr>
          <p:cNvPr id="4" name="Slide Number Placeholder 3">
            <a:extLst>
              <a:ext uri="{FF2B5EF4-FFF2-40B4-BE49-F238E27FC236}">
                <a16:creationId xmlns:a16="http://schemas.microsoft.com/office/drawing/2014/main" id="{91934F63-507B-CADE-E477-6F8CD14C8294}"/>
              </a:ext>
            </a:extLst>
          </p:cNvPr>
          <p:cNvSpPr>
            <a:spLocks noGrp="1"/>
          </p:cNvSpPr>
          <p:nvPr>
            <p:ph type="sldNum" sz="quarter" idx="12"/>
          </p:nvPr>
        </p:nvSpPr>
        <p:spPr/>
        <p:txBody>
          <a:bodyPr/>
          <a:lstStyle/>
          <a:p>
            <a:fld id="{9980EA68-5315-4D1D-B6BF-0752CB2AC6AD}" type="slidenum">
              <a:rPr lang="en-US" smtClean="0"/>
              <a:t>7</a:t>
            </a:fld>
            <a:endParaRPr lang="en-US" dirty="0"/>
          </a:p>
        </p:txBody>
      </p:sp>
    </p:spTree>
    <p:extLst>
      <p:ext uri="{BB962C8B-B14F-4D97-AF65-F5344CB8AC3E}">
        <p14:creationId xmlns:p14="http://schemas.microsoft.com/office/powerpoint/2010/main" val="1667284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lstStyle/>
          <a:p>
            <a:r>
              <a:rPr lang="en-US" dirty="0"/>
              <a:t>Basic Types of Record Retentions </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p:txBody>
          <a:bodyPr>
            <a:normAutofit/>
          </a:bodyPr>
          <a:lstStyle/>
          <a:p>
            <a:r>
              <a:rPr lang="en-US" sz="2800" dirty="0"/>
              <a:t>Temporary (98-100%?)</a:t>
            </a:r>
          </a:p>
          <a:p>
            <a:endParaRPr lang="en-US" sz="2800" dirty="0"/>
          </a:p>
          <a:p>
            <a:r>
              <a:rPr lang="en-US" sz="2800" dirty="0"/>
              <a:t>Permanent/Archival/Life of Organization (0-2%?)</a:t>
            </a:r>
          </a:p>
          <a:p>
            <a:endParaRPr lang="en-US" sz="2800" dirty="0"/>
          </a:p>
          <a:p>
            <a:r>
              <a:rPr lang="en-US" sz="2800" dirty="0"/>
              <a:t>Transitory (short-term interest or value) </a:t>
            </a:r>
          </a:p>
          <a:p>
            <a:endParaRPr lang="en-US" sz="2800" dirty="0"/>
          </a:p>
          <a:p>
            <a:r>
              <a:rPr lang="en-US" sz="2800" dirty="0"/>
              <a:t>R.O.T. (contingent until someone decides to         </a:t>
            </a:r>
          </a:p>
          <a:p>
            <a:pPr marL="0" indent="0">
              <a:buNone/>
            </a:pPr>
            <a:r>
              <a:rPr lang="en-US" sz="2800" dirty="0"/>
              <a:t>              dispose of, also known as “file and  </a:t>
            </a:r>
          </a:p>
          <a:p>
            <a:pPr marL="0" indent="0">
              <a:buNone/>
            </a:pPr>
            <a:r>
              <a:rPr lang="en-US" sz="2800" dirty="0"/>
              <a:t>              forget”) </a:t>
            </a:r>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8</a:t>
            </a:fld>
            <a:endParaRPr lang="en-US" dirty="0"/>
          </a:p>
        </p:txBody>
      </p:sp>
    </p:spTree>
    <p:extLst>
      <p:ext uri="{BB962C8B-B14F-4D97-AF65-F5344CB8AC3E}">
        <p14:creationId xmlns:p14="http://schemas.microsoft.com/office/powerpoint/2010/main" val="2806698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1F602-DC9C-7348-BC30-C21BF6E46847}"/>
              </a:ext>
            </a:extLst>
          </p:cNvPr>
          <p:cNvSpPr>
            <a:spLocks noGrp="1"/>
          </p:cNvSpPr>
          <p:nvPr>
            <p:ph type="title"/>
          </p:nvPr>
        </p:nvSpPr>
        <p:spPr/>
        <p:txBody>
          <a:bodyPr>
            <a:normAutofit/>
          </a:bodyPr>
          <a:lstStyle/>
          <a:p>
            <a:r>
              <a:rPr lang="en-US" dirty="0"/>
              <a:t>               Record Values</a:t>
            </a:r>
          </a:p>
        </p:txBody>
      </p:sp>
      <p:sp>
        <p:nvSpPr>
          <p:cNvPr id="3" name="Content Placeholder 2">
            <a:extLst>
              <a:ext uri="{FF2B5EF4-FFF2-40B4-BE49-F238E27FC236}">
                <a16:creationId xmlns:a16="http://schemas.microsoft.com/office/drawing/2014/main" id="{5A6E0154-A5B1-F478-374A-50E96A181549}"/>
              </a:ext>
            </a:extLst>
          </p:cNvPr>
          <p:cNvSpPr>
            <a:spLocks noGrp="1"/>
          </p:cNvSpPr>
          <p:nvPr>
            <p:ph idx="1"/>
          </p:nvPr>
        </p:nvSpPr>
        <p:spPr/>
        <p:txBody>
          <a:bodyPr/>
          <a:lstStyle/>
          <a:p>
            <a:r>
              <a:rPr lang="en-US" sz="4000" dirty="0"/>
              <a:t>Primary</a:t>
            </a:r>
          </a:p>
          <a:p>
            <a:endParaRPr lang="en-US" sz="2800" dirty="0"/>
          </a:p>
          <a:p>
            <a:r>
              <a:rPr lang="en-US" sz="4000" dirty="0"/>
              <a:t>Secondary</a:t>
            </a:r>
          </a:p>
          <a:p>
            <a:endParaRPr lang="en-US" sz="2800" dirty="0"/>
          </a:p>
          <a:p>
            <a:endParaRPr lang="en-US" sz="2800" dirty="0"/>
          </a:p>
          <a:p>
            <a:endParaRPr lang="en-US" sz="2800" dirty="0"/>
          </a:p>
          <a:p>
            <a:endParaRPr lang="en-US" dirty="0"/>
          </a:p>
        </p:txBody>
      </p:sp>
      <p:sp>
        <p:nvSpPr>
          <p:cNvPr id="4" name="Slide Number Placeholder 3">
            <a:extLst>
              <a:ext uri="{FF2B5EF4-FFF2-40B4-BE49-F238E27FC236}">
                <a16:creationId xmlns:a16="http://schemas.microsoft.com/office/drawing/2014/main" id="{DB8FC152-AAAE-C1C3-8F5D-092F38DB8BA9}"/>
              </a:ext>
            </a:extLst>
          </p:cNvPr>
          <p:cNvSpPr>
            <a:spLocks noGrp="1"/>
          </p:cNvSpPr>
          <p:nvPr>
            <p:ph type="sldNum" sz="quarter" idx="12"/>
          </p:nvPr>
        </p:nvSpPr>
        <p:spPr/>
        <p:txBody>
          <a:bodyPr/>
          <a:lstStyle/>
          <a:p>
            <a:fld id="{9980EA68-5315-4D1D-B6BF-0752CB2AC6AD}" type="slidenum">
              <a:rPr lang="en-US" smtClean="0"/>
              <a:t>9</a:t>
            </a:fld>
            <a:endParaRPr lang="en-US" dirty="0"/>
          </a:p>
        </p:txBody>
      </p:sp>
    </p:spTree>
    <p:extLst>
      <p:ext uri="{BB962C8B-B14F-4D97-AF65-F5344CB8AC3E}">
        <p14:creationId xmlns:p14="http://schemas.microsoft.com/office/powerpoint/2010/main" val="34753938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9.0&quot;&gt;&lt;object type=&quot;1&quot; unique_id=&quot;10001&quot;&gt;&lt;object type=&quot;8&quot; unique_id=&quot;31944&quot;&gt;&lt;/object&gt;&lt;object type=&quot;2&quot; unique_id=&quot;31945&quot;&gt;&lt;object type=&quot;3&quot; unique_id=&quot;31946&quot;&gt;&lt;property id=&quot;20148&quot; value=&quot;5&quot;/&gt;&lt;property id=&quot;20300&quot; value=&quot;Slide 1 - &amp;quot;Skills to Manage Information Governance&amp;quot;&quot;/&gt;&lt;property id=&quot;20307&quot; value=&quot;257&quot;/&gt;&lt;/object&gt;&lt;object type=&quot;3&quot; unique_id=&quot;31947&quot;&gt;&lt;property id=&quot;20148&quot; value=&quot;5&quot;/&gt;&lt;property id=&quot;20300&quot; value=&quot;Slide 3&quot;/&gt;&lt;property id=&quot;20307&quot; value=&quot;278&quot;/&gt;&lt;/object&gt;&lt;object type=&quot;3&quot; unique_id=&quot;31948&quot;&gt;&lt;property id=&quot;20148&quot; value=&quot;5&quot;/&gt;&lt;property id=&quot;20300&quot; value=&quot;Slide 4 - &amp;quot;Two Kinds of Information Silos&amp;quot;&quot;/&gt;&lt;property id=&quot;20307&quot; value=&quot;279&quot;/&gt;&lt;/object&gt;&lt;object type=&quot;3&quot; unique_id=&quot;31949&quot;&gt;&lt;property id=&quot;20148&quot; value=&quot;5&quot;/&gt;&lt;property id=&quot;20300&quot; value=&quot;Slide 5 - &amp;quot;Information Governance Reference Model (IGRM)&amp;quot;&quot;/&gt;&lt;property id=&quot;20307&quot; value=&quot;280&quot;/&gt;&lt;/object&gt;&lt;object type=&quot;3&quot; unique_id=&quot;31950&quot;&gt;&lt;property id=&quot;20148&quot; value=&quot;5&quot;/&gt;&lt;property id=&quot;20300&quot; value=&quot;Slide 2 - &amp;quot;Learning Objective &amp;quot;&quot;/&gt;&lt;property id=&quot;20307&quot; value=&quot;258&quot;/&gt;&lt;/object&gt;&lt;object type=&quot;3&quot; unique_id=&quot;31951&quot;&gt;&lt;property id=&quot;20148&quot; value=&quot;5&quot;/&gt;&lt;property id=&quot;20300&quot; value=&quot;Slide 9 - &amp;quot;Information Governance Professional&amp;quot;&quot;/&gt;&lt;property id=&quot;20307&quot; value=&quot;259&quot;/&gt;&lt;/object&gt;&lt;object type=&quot;3&quot; unique_id=&quot;31952&quot;&gt;&lt;property id=&quot;20148&quot; value=&quot;5&quot;/&gt;&lt;property id=&quot;20300&quot; value=&quot;Slide 10 - &amp;quot;IGP DACUM&amp;quot;&quot;/&gt;&lt;property id=&quot;20307&quot; value=&quot;260&quot;/&gt;&lt;/object&gt;&lt;object type=&quot;3&quot; unique_id=&quot;31953&quot;&gt;&lt;property id=&quot;20148&quot; value=&quot;5&quot;/&gt;&lt;property id=&quot;20300&quot; value=&quot;Slide 11 - &amp;quot;Inward-Facing Activity &amp;amp; Strategy&amp;quot;&quot;/&gt;&lt;property id=&quot;20307&quot; value=&quot;261&quot;/&gt;&lt;/object&gt;&lt;object type=&quot;3&quot; unique_id=&quot;31954&quot;&gt;&lt;property id=&quot;20148&quot; value=&quot;5&quot;/&gt;&lt;property id=&quot;20300&quot; value=&quot;Slide 12 - &amp;quot;Areas of Mastery&amp;quot;&quot;/&gt;&lt;property id=&quot;20307&quot; value=&quot;262&quot;/&gt;&lt;/object&gt;&lt;object type=&quot;3&quot; unique_id=&quot;31955&quot;&gt;&lt;property id=&quot;20148&quot; value=&quot;5&quot;/&gt;&lt;property id=&quot;20300&quot; value=&quot;Slide 13&quot;/&gt;&lt;property id=&quot;20307&quot; value=&quot;263&quot;/&gt;&lt;/object&gt;&lt;object type=&quot;3&quot; unique_id=&quot;31956&quot;&gt;&lt;property id=&quot;20148&quot; value=&quot;5&quot;/&gt;&lt;property id=&quot;20300&quot; value=&quot;Slide 14&quot;/&gt;&lt;property id=&quot;20307&quot; value=&quot;264&quot;/&gt;&lt;/object&gt;&lt;object type=&quot;3&quot; unique_id=&quot;31957&quot;&gt;&lt;property id=&quot;20148&quot; value=&quot;5&quot;/&gt;&lt;property id=&quot;20300&quot; value=&quot;Slide 15 - &amp;quot;Collaborating and Monitoring&amp;quot;&quot;/&gt;&lt;property id=&quot;20307&quot; value=&quot;265&quot;/&gt;&lt;/object&gt;&lt;object type=&quot;3&quot; unique_id=&quot;31958&quot;&gt;&lt;property id=&quot;20148&quot; value=&quot;5&quot;/&gt;&lt;property id=&quot;20300&quot; value=&quot;Slide 16 - &amp;quot;Gather Information&amp;quot;&quot;/&gt;&lt;property id=&quot;20307&quot; value=&quot;266&quot;/&gt;&lt;/object&gt;&lt;object type=&quot;3&quot; unique_id=&quot;31959&quot;&gt;&lt;property id=&quot;20148&quot; value=&quot;5&quot;/&gt;&lt;property id=&quot;20300&quot; value=&quot;Slide 17 - &amp;quot;Analyze&amp;quot;&quot;/&gt;&lt;property id=&quot;20307&quot; value=&quot;267&quot;/&gt;&lt;/object&gt;&lt;object type=&quot;3&quot; unique_id=&quot;31960&quot;&gt;&lt;property id=&quot;20148&quot; value=&quot;5&quot;/&gt;&lt;property id=&quot;20300&quot; value=&quot;Slide 18 - &amp;quot;Develop&amp;quot;&quot;/&gt;&lt;property id=&quot;20307&quot; value=&quot;268&quot;/&gt;&lt;/object&gt;&lt;object type=&quot;3&quot; unique_id=&quot;31961&quot;&gt;&lt;property id=&quot;20148&quot; value=&quot;5&quot;/&gt;&lt;property id=&quot;20300&quot; value=&quot;Slide 19 - &amp;quot;Conduct and Implement&amp;quot;&quot;/&gt;&lt;property id=&quot;20307&quot; value=&quot;269&quot;/&gt;&lt;/object&gt;&lt;object type=&quot;3&quot; unique_id=&quot;31962&quot;&gt;&lt;property id=&quot;20148&quot; value=&quot;5&quot;/&gt;&lt;property id=&quot;20300&quot; value=&quot;Slide 20 - &amp;quot;Align, Guide, and Manage&amp;quot;&quot;/&gt;&lt;property id=&quot;20307&quot; value=&quot;270&quot;/&gt;&lt;/object&gt;&lt;object type=&quot;3&quot; unique_id=&quot;31963&quot;&gt;&lt;property id=&quot;20148&quot; value=&quot;5&quot;/&gt;&lt;property id=&quot;20300&quot; value=&quot;Slide 21 - &amp;quot;IGP DACUM Bingo&amp;quot;&quot;/&gt;&lt;property id=&quot;20307&quot; value=&quot;271&quot;/&gt;&lt;/object&gt;&lt;object type=&quot;3&quot; unique_id=&quot;31964&quot;&gt;&lt;property id=&quot;20148&quot; value=&quot;5&quot;/&gt;&lt;property id=&quot;20300&quot; value=&quot;Slide 22&quot;/&gt;&lt;property id=&quot;20307&quot; value=&quot;272&quot;/&gt;&lt;/object&gt;&lt;object type=&quot;3&quot; unique_id=&quot;31965&quot;&gt;&lt;property id=&quot;20148&quot; value=&quot;5&quot;/&gt;&lt;property id=&quot;20300&quot; value=&quot;Slide 23 - &amp;quot;Start at the Beginning&amp;quot;&quot;/&gt;&lt;property id=&quot;20307&quot; value=&quot;273&quot;/&gt;&lt;/object&gt;&lt;object type=&quot;3&quot; unique_id=&quot;31966&quot;&gt;&lt;property id=&quot;20148&quot; value=&quot;5&quot;/&gt;&lt;property id=&quot;20300&quot; value=&quot;Slide 24 - &amp;quot;Measurement is the Language of Business&amp;quot;&quot;/&gt;&lt;property id=&quot;20307&quot; value=&quot;274&quot;/&gt;&lt;/object&gt;&lt;object type=&quot;3&quot; unique_id=&quot;31967&quot;&gt;&lt;property id=&quot;20148&quot; value=&quot;5&quot;/&gt;&lt;property id=&quot;20300&quot; value=&quot;Slide 25 - &amp;quot;With Whom Do You Collaborate?&amp;quot;&quot;/&gt;&lt;property id=&quot;20307&quot; value=&quot;275&quot;/&gt;&lt;/object&gt;&lt;object type=&quot;3&quot; unique_id=&quot;31969&quot;&gt;&lt;property id=&quot;20148&quot; value=&quot;5&quot;/&gt;&lt;property id=&quot;20300&quot; value=&quot;Slide 26 - &amp;quot;What Do You Discuss With Them?&amp;quot;&quot;/&gt;&lt;property id=&quot;20307&quot; value=&quot;277&quot;/&gt;&lt;/object&gt;&lt;object type=&quot;3&quot; unique_id=&quot;32230&quot;&gt;&lt;property id=&quot;20148&quot; value=&quot;5&quot;/&gt;&lt;property id=&quot;20300&quot; value=&quot;Slide 6&quot;/&gt;&lt;property id=&quot;20307&quot; value=&quot;281&quot;/&gt;&lt;/object&gt;&lt;object type=&quot;3&quot; unique_id=&quot;32231&quot;&gt;&lt;property id=&quot;20148&quot; value=&quot;5&quot;/&gt;&lt;property id=&quot;20300&quot; value=&quot;Slide 7 - &amp;quot;Information Governance Maturity Model Levels for  IG Tools&amp;quot;&quot;/&gt;&lt;property id=&quot;20307&quot; value=&quot;282&quot;/&gt;&lt;/object&gt;&lt;object type=&quot;3&quot; unique_id=&quot;32232&quot;&gt;&lt;property id=&quot;20148&quot; value=&quot;5&quot;/&gt;&lt;property id=&quot;20300&quot; value=&quot;Slide 8&quot;/&gt;&lt;property id=&quot;20307&quot; value=&quot;283&quot;/&gt;&lt;/object&gt;&lt;object type=&quot;3&quot; unique_id=&quot;32900&quot;&gt;&lt;property id=&quot;20148&quot; value=&quot;5&quot;/&gt;&lt;property id=&quot;20300&quot; value=&quot;Slide 27 - &amp;quot;Plan&amp;quot;&quot;/&gt;&lt;property id=&quot;20307&quot; value=&quot;284&quot;/&gt;&lt;/object&gt;&lt;object type=&quot;3&quot; unique_id=&quot;33105&quot;&gt;&lt;property id=&quot;20148&quot; value=&quot;5&quot;/&gt;&lt;property id=&quot;20300&quot; value=&quot;Slide 28 - &amp;quot;Do&amp;quot;&quot;/&gt;&lt;property id=&quot;20307&quot; value=&quot;285&quot;/&gt;&lt;/object&gt;&lt;object type=&quot;3&quot; unique_id=&quot;33196&quot;&gt;&lt;property id=&quot;20148&quot; value=&quot;5&quot;/&gt;&lt;property id=&quot;20300&quot; value=&quot;Slide 29 - &amp;quot;Study, Act&amp;quot;&quot;/&gt;&lt;property id=&quot;20307&quot; value=&quot;286&quot;/&gt;&lt;/object&gt;&lt;object type=&quot;3&quot; unique_id=&quot;33321&quot;&gt;&lt;property id=&quot;20148&quot; value=&quot;5&quot;/&gt;&lt;property id=&quot;20300&quot; value=&quot;Slide 30 - &amp;quot;Repeat&amp;quot;&quot;/&gt;&lt;property id=&quot;20307&quot; value=&quot;288&quot;/&gt;&lt;/object&gt;&lt;object type=&quot;3&quot; unique_id=&quot;33322&quot;&gt;&lt;property id=&quot;20148&quot; value=&quot;5&quot;/&gt;&lt;property id=&quot;20300&quot; value=&quot;Slide 31&quot;/&gt;&lt;property id=&quot;20307&quot; value=&quot;287&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1228</TotalTime>
  <Words>1574</Words>
  <Application>Microsoft Office PowerPoint</Application>
  <PresentationFormat>On-screen Show (4:3)</PresentationFormat>
  <Paragraphs>226</Paragraphs>
  <Slides>24</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Arial Black</vt:lpstr>
      <vt:lpstr>Calibri</vt:lpstr>
      <vt:lpstr>Times New Roman</vt:lpstr>
      <vt:lpstr>Clarity</vt:lpstr>
      <vt:lpstr>ReCord Values, Record RetentionS, and the RECORD RETENTIoN Rule Approval PROCESS</vt:lpstr>
      <vt:lpstr>Learning Objectives </vt:lpstr>
      <vt:lpstr>           Things to Remember    </vt:lpstr>
      <vt:lpstr>             What is a record?</vt:lpstr>
      <vt:lpstr>Other Characteristics of a Record</vt:lpstr>
      <vt:lpstr>What is information?</vt:lpstr>
      <vt:lpstr>What is a record retention rule?</vt:lpstr>
      <vt:lpstr>Basic Types of Record Retentions </vt:lpstr>
      <vt:lpstr>               Record Values</vt:lpstr>
      <vt:lpstr> Primary Values: The Organization’s Use</vt:lpstr>
      <vt:lpstr> Primary Values: The Organization’s Use</vt:lpstr>
      <vt:lpstr>      What is Administrative Value?</vt:lpstr>
      <vt:lpstr>An Example of Administrative Value</vt:lpstr>
      <vt:lpstr>          What is Financial Value?</vt:lpstr>
      <vt:lpstr>Another Example of Financial Value</vt:lpstr>
      <vt:lpstr>          What is Legal Value?</vt:lpstr>
      <vt:lpstr>  Secondary Values: The Organization’s Legacy</vt:lpstr>
      <vt:lpstr>    What is Informational Value?</vt:lpstr>
      <vt:lpstr>        What is Evidential Value?</vt:lpstr>
      <vt:lpstr>        What is Evidential Value?</vt:lpstr>
      <vt:lpstr>An Example of Evidential Value</vt:lpstr>
      <vt:lpstr>      The Retention Rule Review and Approval Process</vt:lpstr>
      <vt:lpstr>      The Retention Rule Review and Approval Process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Skills to Manage Information Governance</dc:title>
  <dc:creator>Choksy</dc:creator>
  <cp:lastModifiedBy>JSuster</cp:lastModifiedBy>
  <cp:revision>202</cp:revision>
  <dcterms:created xsi:type="dcterms:W3CDTF">2015-02-08T23:24:36Z</dcterms:created>
  <dcterms:modified xsi:type="dcterms:W3CDTF">2025-05-19T16:21:31Z</dcterms:modified>
</cp:coreProperties>
</file>