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076137428" r:id="rId6"/>
    <p:sldId id="2076137431" r:id="rId7"/>
    <p:sldId id="2076137432" r:id="rId8"/>
    <p:sldId id="2076137433" r:id="rId9"/>
    <p:sldId id="2076137434" r:id="rId10"/>
    <p:sldId id="257" r:id="rId11"/>
    <p:sldId id="258" r:id="rId12"/>
    <p:sldId id="260" r:id="rId13"/>
    <p:sldId id="276" r:id="rId14"/>
    <p:sldId id="259" r:id="rId15"/>
    <p:sldId id="273" r:id="rId16"/>
    <p:sldId id="261" r:id="rId17"/>
    <p:sldId id="264" r:id="rId18"/>
    <p:sldId id="265" r:id="rId19"/>
    <p:sldId id="474" r:id="rId20"/>
    <p:sldId id="491" r:id="rId21"/>
    <p:sldId id="492" r:id="rId22"/>
    <p:sldId id="493" r:id="rId23"/>
    <p:sldId id="2076137420" r:id="rId24"/>
    <p:sldId id="262" r:id="rId25"/>
    <p:sldId id="268" r:id="rId26"/>
    <p:sldId id="270" r:id="rId27"/>
    <p:sldId id="271" r:id="rId28"/>
    <p:sldId id="272" r:id="rId29"/>
    <p:sldId id="269" r:id="rId30"/>
    <p:sldId id="274" r:id="rId31"/>
    <p:sldId id="275" r:id="rId32"/>
    <p:sldId id="263" r:id="rId33"/>
    <p:sldId id="2076137421" r:id="rId34"/>
    <p:sldId id="2076137422" r:id="rId35"/>
    <p:sldId id="2076137423" r:id="rId36"/>
    <p:sldId id="2076137424" r:id="rId37"/>
    <p:sldId id="2076137425" r:id="rId38"/>
    <p:sldId id="2076137426" r:id="rId39"/>
    <p:sldId id="2076137429" r:id="rId40"/>
    <p:sldId id="207613743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18C913-322D-4040-A4A5-156E92052866}">
          <p14:sldIdLst>
            <p14:sldId id="256"/>
            <p14:sldId id="2076137428"/>
            <p14:sldId id="2076137431"/>
            <p14:sldId id="2076137432"/>
            <p14:sldId id="2076137433"/>
            <p14:sldId id="2076137434"/>
            <p14:sldId id="257"/>
            <p14:sldId id="258"/>
            <p14:sldId id="260"/>
            <p14:sldId id="276"/>
            <p14:sldId id="259"/>
            <p14:sldId id="273"/>
          </p14:sldIdLst>
        </p14:section>
        <p14:section name="Personal Engagement" id="{70314A5E-C8C5-4569-A388-4495F68C07E9}">
          <p14:sldIdLst>
            <p14:sldId id="261"/>
            <p14:sldId id="264"/>
            <p14:sldId id="265"/>
            <p14:sldId id="474"/>
            <p14:sldId id="491"/>
            <p14:sldId id="492"/>
            <p14:sldId id="493"/>
            <p14:sldId id="2076137420"/>
          </p14:sldIdLst>
        </p14:section>
        <p14:section name="Content Access" id="{CBCA1D7D-8C6C-4E7D-8D86-0EC2C53ACC9A}">
          <p14:sldIdLst>
            <p14:sldId id="262"/>
            <p14:sldId id="268"/>
            <p14:sldId id="270"/>
            <p14:sldId id="271"/>
            <p14:sldId id="272"/>
            <p14:sldId id="269"/>
            <p14:sldId id="274"/>
            <p14:sldId id="275"/>
          </p14:sldIdLst>
        </p14:section>
        <p14:section name="Content Hygiene" id="{E325DBB6-7F93-4E42-A721-0BCB41F8C33B}">
          <p14:sldIdLst>
            <p14:sldId id="263"/>
            <p14:sldId id="2076137421"/>
            <p14:sldId id="2076137422"/>
            <p14:sldId id="2076137423"/>
            <p14:sldId id="2076137424"/>
            <p14:sldId id="2076137425"/>
            <p14:sldId id="2076137426"/>
            <p14:sldId id="2076137429"/>
            <p14:sldId id="2076137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Lheureau" initials="DL" lastIdx="1" clrIdx="0">
    <p:extLst>
      <p:ext uri="{19B8F6BF-5375-455C-9EA6-DF929625EA0E}">
        <p15:presenceInfo xmlns:p15="http://schemas.microsoft.com/office/powerpoint/2012/main" userId="S-1-5-21-682003330-1708537768-1060284298-5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7A468D-9050-4A5C-AE7A-9696F3019F08}" v="33" dt="2024-05-20T12:40:02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916" autoAdjust="0"/>
  </p:normalViewPr>
  <p:slideViewPr>
    <p:cSldViewPr snapToGrid="0" showGuides="1">
      <p:cViewPr>
        <p:scale>
          <a:sx n="96" d="100"/>
          <a:sy n="96" d="100"/>
        </p:scale>
        <p:origin x="5370" y="17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horprojects.sharepoint.com/sites/Marketing/Presentations/Conferences/ARMA/2020/Reference/Seat%20Belts/SeatBeltUsag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1686843832020998E-2"/>
                  <c:y val="9.00056999133419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43-4116-9A8B-2EE27F4FE8BB}"/>
                </c:ext>
              </c:extLst>
            </c:dLbl>
            <c:dLbl>
              <c:idx val="1"/>
              <c:layout>
                <c:manualLayout>
                  <c:x val="8.8118274278215197E-2"/>
                  <c:y val="5.8724855457109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43-4116-9A8B-2EE27F4FE8BB}"/>
                </c:ext>
              </c:extLst>
            </c:dLbl>
            <c:dLbl>
              <c:idx val="2"/>
              <c:layout>
                <c:manualLayout>
                  <c:x val="2.6498769685039371E-2"/>
                  <c:y val="5.40373365467099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43-4116-9A8B-2EE27F4FE8BB}"/>
                </c:ext>
              </c:extLst>
            </c:dLbl>
            <c:dLbl>
              <c:idx val="3"/>
              <c:layout>
                <c:manualLayout>
                  <c:x val="1.8735728346456693E-2"/>
                  <c:y val="0.125074967202532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43-4116-9A8B-2EE27F4FE8BB}"/>
                </c:ext>
              </c:extLst>
            </c:dLbl>
            <c:dLbl>
              <c:idx val="4"/>
              <c:layout>
                <c:manualLayout>
                  <c:x val="7.7150590551180913E-3"/>
                  <c:y val="0.1051879710102028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43-4116-9A8B-2EE27F4FE8BB}"/>
                </c:ext>
              </c:extLst>
            </c:dLbl>
            <c:dLbl>
              <c:idx val="5"/>
              <c:layout>
                <c:manualLayout>
                  <c:x val="-3.139271653543307E-3"/>
                  <c:y val="6.90358805826596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43-4116-9A8B-2EE27F4FE8BB}"/>
                </c:ext>
              </c:extLst>
            </c:dLbl>
            <c:dLbl>
              <c:idx val="6"/>
              <c:layout>
                <c:manualLayout>
                  <c:x val="7.9159530839894979E-2"/>
                  <c:y val="4.70144425509539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43-4116-9A8B-2EE27F4FE8BB}"/>
                </c:ext>
              </c:extLst>
            </c:dLbl>
            <c:dLbl>
              <c:idx val="7"/>
              <c:layout>
                <c:manualLayout>
                  <c:x val="-0.19105552821522309"/>
                  <c:y val="2.4809131643209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43-4116-9A8B-2EE27F4FE8BB}"/>
                </c:ext>
              </c:extLst>
            </c:dLbl>
            <c:dLbl>
              <c:idx val="8"/>
              <c:layout>
                <c:manualLayout>
                  <c:x val="-0.21654625984251968"/>
                  <c:y val="5.57563510872486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43-4116-9A8B-2EE27F4FE8BB}"/>
                </c:ext>
              </c:extLst>
            </c:dLbl>
            <c:dLbl>
              <c:idx val="9"/>
              <c:layout>
                <c:manualLayout>
                  <c:x val="-0.24280930118110236"/>
                  <c:y val="3.94712801795392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43-4116-9A8B-2EE27F4FE8BB}"/>
                </c:ext>
              </c:extLst>
            </c:dLbl>
            <c:dLbl>
              <c:idx val="10"/>
              <c:layout>
                <c:manualLayout>
                  <c:x val="-0.26865608595800528"/>
                  <c:y val="2.78117567529536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543-4116-9A8B-2EE27F4FE8BB}"/>
                </c:ext>
              </c:extLst>
            </c:dLbl>
            <c:dLbl>
              <c:idx val="11"/>
              <c:layout>
                <c:manualLayout>
                  <c:x val="-9.166666666666666E-2"/>
                  <c:y val="7.42069224565357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543-4116-9A8B-2EE27F4FE8BB}"/>
                </c:ext>
              </c:extLst>
            </c:dLbl>
            <c:dLbl>
              <c:idx val="12"/>
              <c:layout>
                <c:manualLayout>
                  <c:x val="-0.32028239829396327"/>
                  <c:y val="-5.39864470671401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543-4116-9A8B-2EE27F4FE8BB}"/>
                </c:ext>
              </c:extLst>
            </c:dLbl>
            <c:dLbl>
              <c:idx val="13"/>
              <c:layout>
                <c:manualLayout>
                  <c:x val="-3.548400590551181E-2"/>
                  <c:y val="0.113946794101311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543-4116-9A8B-2EE27F4FE8BB}"/>
                </c:ext>
              </c:extLst>
            </c:dLbl>
            <c:dLbl>
              <c:idx val="14"/>
              <c:layout>
                <c:manualLayout>
                  <c:x val="-0.37249327427821521"/>
                  <c:y val="-0.13143061117390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543-4116-9A8B-2EE27F4FE8BB}"/>
                </c:ext>
              </c:extLst>
            </c:dLbl>
            <c:dLbl>
              <c:idx val="15"/>
              <c:layout>
                <c:manualLayout>
                  <c:x val="-0.24899196194225723"/>
                  <c:y val="-0.1675856179039979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543-4116-9A8B-2EE27F4FE8BB}"/>
                </c:ext>
              </c:extLst>
            </c:dLbl>
            <c:dLbl>
              <c:idx val="16"/>
              <c:layout>
                <c:manualLayout>
                  <c:x val="-0.1530576607611549"/>
                  <c:y val="-0.148883223809160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543-4116-9A8B-2EE27F4FE8BB}"/>
                </c:ext>
              </c:extLst>
            </c:dLbl>
            <c:dLbl>
              <c:idx val="17"/>
              <c:layout>
                <c:manualLayout>
                  <c:x val="-7.2298392388451441E-2"/>
                  <c:y val="-0.113864845999540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543-4116-9A8B-2EE27F4FE8BB}"/>
                </c:ext>
              </c:extLst>
            </c:dLbl>
            <c:dLbl>
              <c:idx val="18"/>
              <c:layout>
                <c:manualLayout>
                  <c:x val="-0.10826599409448819"/>
                  <c:y val="0.144226763520962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543-4116-9A8B-2EE27F4FE8BB}"/>
                </c:ext>
              </c:extLst>
            </c:dLbl>
            <c:dLbl>
              <c:idx val="19"/>
              <c:layout>
                <c:manualLayout>
                  <c:x val="-7.8286171259842524E-2"/>
                  <c:y val="0.2262256089567816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543-4116-9A8B-2EE27F4FE8BB}"/>
                </c:ext>
              </c:extLst>
            </c:dLbl>
            <c:dLbl>
              <c:idx val="20"/>
              <c:layout>
                <c:manualLayout>
                  <c:x val="-5.7096784776902887E-2"/>
                  <c:y val="0.3226887318006316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543-4116-9A8B-2EE27F4FE8BB}"/>
                </c:ext>
              </c:extLst>
            </c:dLbl>
            <c:dLbl>
              <c:idx val="21"/>
              <c:layout>
                <c:manualLayout>
                  <c:x val="-2.6411991469816348E-2"/>
                  <c:y val="0.251535178118281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543-4116-9A8B-2EE27F4FE8BB}"/>
                </c:ext>
              </c:extLst>
            </c:dLbl>
            <c:dLbl>
              <c:idx val="22"/>
              <c:layout>
                <c:manualLayout>
                  <c:x val="-0.17660687335958006"/>
                  <c:y val="-8.32993705598382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543-4116-9A8B-2EE27F4FE8BB}"/>
                </c:ext>
              </c:extLst>
            </c:dLbl>
            <c:dLbl>
              <c:idx val="23"/>
              <c:layout>
                <c:manualLayout>
                  <c:x val="-9.6398540026246718E-2"/>
                  <c:y val="-0.104653704382284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543-4116-9A8B-2EE27F4FE8BB}"/>
                </c:ext>
              </c:extLst>
            </c:dLbl>
            <c:dLbl>
              <c:idx val="24"/>
              <c:layout>
                <c:manualLayout>
                  <c:x val="1.0604412729658869E-2"/>
                  <c:y val="-0.1009329397685826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543-4116-9A8B-2EE27F4FE8BB}"/>
                </c:ext>
              </c:extLst>
            </c:dLbl>
            <c:dLbl>
              <c:idx val="25"/>
              <c:layout>
                <c:manualLayout>
                  <c:x val="-9.4899770341207348E-2"/>
                  <c:y val="6.8818178596993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543-4116-9A8B-2EE27F4FE8BB}"/>
                </c:ext>
              </c:extLst>
            </c:dLbl>
            <c:dLbl>
              <c:idx val="26"/>
              <c:layout>
                <c:manualLayout>
                  <c:x val="-0.11309883530183734"/>
                  <c:y val="0.136635627972532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543-4116-9A8B-2EE27F4FE8BB}"/>
                </c:ext>
              </c:extLst>
            </c:dLbl>
            <c:dLbl>
              <c:idx val="27"/>
              <c:layout>
                <c:manualLayout>
                  <c:x val="-0.1250142716535434"/>
                  <c:y val="0.20210064189277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543-4116-9A8B-2EE27F4FE8BB}"/>
                </c:ext>
              </c:extLst>
            </c:dLbl>
            <c:dLbl>
              <c:idx val="28"/>
              <c:layout>
                <c:manualLayout>
                  <c:x val="-0.10945652887139115"/>
                  <c:y val="0.250231882506836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543-4116-9A8B-2EE27F4FE8BB}"/>
                </c:ext>
              </c:extLst>
            </c:dLbl>
            <c:dLbl>
              <c:idx val="29"/>
              <c:layout>
                <c:manualLayout>
                  <c:x val="-0.1309081364829397"/>
                  <c:y val="0.3262906570852518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543-4116-9A8B-2EE27F4FE8BB}"/>
                </c:ext>
              </c:extLst>
            </c:dLbl>
            <c:dLbl>
              <c:idx val="30"/>
              <c:layout>
                <c:manualLayout>
                  <c:x val="-0.15340141076115485"/>
                  <c:y val="0.39377433563346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543-4116-9A8B-2EE27F4FE8BB}"/>
                </c:ext>
              </c:extLst>
            </c:dLbl>
            <c:dLbl>
              <c:idx val="31"/>
              <c:layout>
                <c:manualLayout>
                  <c:x val="-0.19340813648293964"/>
                  <c:y val="0.446109718009582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543-4116-9A8B-2EE27F4FE8BB}"/>
                </c:ext>
              </c:extLst>
            </c:dLbl>
            <c:dLbl>
              <c:idx val="32"/>
              <c:layout>
                <c:manualLayout>
                  <c:x val="-0.22068635170603673"/>
                  <c:y val="0.519816202947827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543-4116-9A8B-2EE27F4FE8BB}"/>
                </c:ext>
              </c:extLst>
            </c:dLbl>
            <c:dLbl>
              <c:idx val="33"/>
              <c:layout>
                <c:manualLayout>
                  <c:x val="-0.23071333661417337"/>
                  <c:y val="0.5916709815793207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543-4116-9A8B-2EE27F4FE8BB}"/>
                </c:ext>
              </c:extLst>
            </c:dLbl>
            <c:dLbl>
              <c:idx val="34"/>
              <c:layout>
                <c:manualLayout>
                  <c:x val="-0.22903912401574802"/>
                  <c:y val="0.6546876136902324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543-4116-9A8B-2EE27F4FE8BB}"/>
                </c:ext>
              </c:extLst>
            </c:dLbl>
            <c:dLbl>
              <c:idx val="35"/>
              <c:layout>
                <c:manualLayout>
                  <c:x val="-0.23275582349081358"/>
                  <c:y val="0.74009065909750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543-4116-9A8B-2EE27F4FE8BB}"/>
                </c:ext>
              </c:extLst>
            </c:dLbl>
            <c:dLbl>
              <c:idx val="36"/>
              <c:layout>
                <c:manualLayout>
                  <c:x val="-1.3185613517060367E-2"/>
                  <c:y val="0.395829891488756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543-4116-9A8B-2EE27F4FE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cat>
            <c:numRef>
              <c:f>Data!$A$2:$A$38</c:f>
              <c:numCache>
                <c:formatCode>General</c:formatCode>
                <c:ptCount val="37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</c:numCache>
            </c:numRef>
          </c:cat>
          <c:val>
            <c:numRef>
              <c:f>Data!$B$2:$B$38</c:f>
              <c:numCache>
                <c:formatCode>General</c:formatCode>
                <c:ptCount val="37"/>
                <c:pt idx="0">
                  <c:v>14</c:v>
                </c:pt>
                <c:pt idx="1">
                  <c:v>14</c:v>
                </c:pt>
                <c:pt idx="2">
                  <c:v>21</c:v>
                </c:pt>
                <c:pt idx="3">
                  <c:v>37</c:v>
                </c:pt>
                <c:pt idx="4">
                  <c:v>42</c:v>
                </c:pt>
                <c:pt idx="5">
                  <c:v>45</c:v>
                </c:pt>
                <c:pt idx="6">
                  <c:v>46</c:v>
                </c:pt>
                <c:pt idx="7">
                  <c:v>49</c:v>
                </c:pt>
                <c:pt idx="8">
                  <c:v>59</c:v>
                </c:pt>
                <c:pt idx="9">
                  <c:v>62</c:v>
                </c:pt>
                <c:pt idx="10">
                  <c:v>66</c:v>
                </c:pt>
                <c:pt idx="11">
                  <c:v>58</c:v>
                </c:pt>
                <c:pt idx="12">
                  <c:v>68</c:v>
                </c:pt>
                <c:pt idx="13">
                  <c:v>61</c:v>
                </c:pt>
                <c:pt idx="14">
                  <c:v>69</c:v>
                </c:pt>
                <c:pt idx="15">
                  <c:v>65</c:v>
                </c:pt>
                <c:pt idx="16">
                  <c:v>67</c:v>
                </c:pt>
                <c:pt idx="17">
                  <c:v>71</c:v>
                </c:pt>
                <c:pt idx="18">
                  <c:v>73</c:v>
                </c:pt>
                <c:pt idx="19">
                  <c:v>75</c:v>
                </c:pt>
                <c:pt idx="20">
                  <c:v>79</c:v>
                </c:pt>
                <c:pt idx="21">
                  <c:v>80</c:v>
                </c:pt>
                <c:pt idx="22">
                  <c:v>82</c:v>
                </c:pt>
                <c:pt idx="23">
                  <c:v>81</c:v>
                </c:pt>
                <c:pt idx="24">
                  <c:v>82</c:v>
                </c:pt>
                <c:pt idx="25">
                  <c:v>83</c:v>
                </c:pt>
                <c:pt idx="26">
                  <c:v>84</c:v>
                </c:pt>
                <c:pt idx="27">
                  <c:v>85</c:v>
                </c:pt>
                <c:pt idx="28">
                  <c:v>84</c:v>
                </c:pt>
                <c:pt idx="29">
                  <c:v>86</c:v>
                </c:pt>
                <c:pt idx="30">
                  <c:v>87</c:v>
                </c:pt>
                <c:pt idx="31">
                  <c:v>86.7</c:v>
                </c:pt>
                <c:pt idx="32">
                  <c:v>88.5</c:v>
                </c:pt>
                <c:pt idx="33">
                  <c:v>90.1</c:v>
                </c:pt>
                <c:pt idx="34">
                  <c:v>89.7</c:v>
                </c:pt>
                <c:pt idx="35">
                  <c:v>89.6</c:v>
                </c:pt>
                <c:pt idx="36">
                  <c:v>90.7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F543-4116-9A8B-2EE27F4FE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551455"/>
        <c:axId val="205218143"/>
      </c:lineChart>
      <c:catAx>
        <c:axId val="144551455"/>
        <c:scaling>
          <c:orientation val="minMax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18143"/>
        <c:crosses val="autoZero"/>
        <c:auto val="0"/>
        <c:lblAlgn val="ctr"/>
        <c:lblOffset val="100"/>
        <c:tickMarkSkip val="1"/>
        <c:noMultiLvlLbl val="0"/>
      </c:catAx>
      <c:valAx>
        <c:axId val="205218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55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946CB-7A1C-4615-BDD4-26EB41D63183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1E8E5-2FDE-46F0-BA2E-C93B6DBC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6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Exact Prompt: </a:t>
            </a:r>
          </a:p>
          <a:p>
            <a:r>
              <a:rPr lang="en-US" dirty="0"/>
              <a:t>Write a twelve-page term paper for a university-level social psychology class using at least 15 references, formatted in APA style on When and why do people cheat? Consider the social circumstances involved in dishonesty and provide a thoughtful response to the topic of cheating. Address various forms of cheating (personal, at work, etc.) and how each of these can be rationalized by a social culture of cheating.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6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ensure that the permissions for content – which aren’t always role based make it into the engine?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31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Festomger</a:t>
            </a:r>
            <a:r>
              <a:rPr lang="en-US" dirty="0"/>
              <a:t> (Leon) Cognitive Dissonance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0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generative AI (LLMs) are party tricks.  They look good – but there’s a limit to what they can deliver.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6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know that what you’ve generated from a public AI model isn’t partially or completely plagiarized?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6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A87BF-08E0-416C-BC06-3C64BE7F7F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Ralph Nader wrote about the lack of safety in automobiles in “Unsafe at any speed.”  That kicked off a push to make cars safer but decades after his book people still weren’t wearing seatbelts.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625C5-E2C9-4F5C-B634-D7FF991BE8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get to what we can get to we need to cover the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2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consistent identity across systems?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95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DLP  What can you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E8E5-2FDE-46F0-BA2E-C93B6DBC3C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2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53B9-0C2E-1FDF-F7B9-E22A8E0D4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BFEC4-5E02-5934-DBD3-FBAD3548C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B238-71E1-DF56-3A6E-A32BE3AF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4D8C-1FE8-C530-EECA-187C05F0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E51D3-310F-615F-F67E-0A98D28D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8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7467-9CD4-488A-BFCE-67C5E6D9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3740B-85E1-F70E-62A4-F83CDDF07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EA251-37FA-7F54-7816-19FD3A7C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8A7E3-5F4E-9EA2-D23F-4643A98D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254B2-4DE4-D9FA-7148-5ECD9652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3E3D4-88EC-24F6-FD66-21B7A7719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8A992-3C44-086F-3FEC-99C5C6C30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9715-C5E9-4C12-A959-6C4D357A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4C147-19AC-B96D-77DB-B0A77735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AD67F-AC23-0439-58F7-459EB435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E516-13BD-4BAD-8397-B3728475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F8525-BD40-92D9-A003-D60B4D5E2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09CF2-67F0-B4E7-FE2D-4A211EF6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6EB78-FB4A-87E3-B741-04F937B30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7B334-01BA-88E7-DF87-5ABFBEFE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4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2784-D031-12B3-29E3-82C20680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22EB0-23F2-03BF-4B24-B613ED04C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BFC3B-E849-505D-3682-C1A945F3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0AB1E-1745-EC2D-9D8C-D7C95B08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11FD-607E-1A93-5D19-833039C8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7499-820F-C45D-D6F3-87E6A224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8E035-BF93-B2B4-8082-084A2048D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AAA42-AAE4-6358-840E-964DD0499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C62AB-C979-D0C1-3615-2E499439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46BDE-CDF7-E6D8-F5A2-1A44FDE4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02B1A-14FD-B505-D537-93BAA2B6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A0C7-0626-757A-355C-544B3FFB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EC1C6-A4B9-8971-2951-5F0A55EE9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BBAFD-A767-48AC-21A3-F6C5A1A18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B1557-2C38-472B-BCEC-8A3D04E4D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C5BA4-21EC-420C-12ED-D55A27926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C32B8-1870-2F48-3A14-BF94BDB2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702080-1275-12B5-02A9-FFEA68C4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6EC67-4379-B769-F6E8-86951CBA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2CD8-77A4-4257-99EC-252F0D6C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77887-65E9-5A89-41C9-5718685B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2FA9-3CDE-6D21-D60E-B0A71ED7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D2F4-EA52-EAE0-8D4E-7C287DC6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1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B10B4-BC88-D78C-8A9A-3D8FF999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41313-7DF9-E15C-BF7F-1388C1F1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A9297-3416-4AD7-5C11-092942A6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EB61-7021-BE60-22AF-442D4F5B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FEBB2-D1F4-F770-C003-ECCF8CD6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D24B4-EEBB-9AEB-479A-B4C03B2B0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75420-A65C-D1E7-A1E4-98379771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D66F0-A026-D3F8-9C56-F0CB7D7D6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AF45C-1107-A1D2-7AD3-D87D2638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2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0B29-70F9-91F6-3542-5F32B798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AFD28-BACF-6A75-EF12-5A5D1DAB4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6A37B-CB9C-63AB-8888-839F6CBE4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0FB4E-D499-2586-110E-1B178B3B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69362-F572-4F83-A6EA-5A4A55932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C269D-7008-7D2E-6FF5-5B01CF3B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60706-8C1B-E5C8-0DF0-8609DC5D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D7340-E0D2-8098-0863-80CF6D9C7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B04A-45CA-C43A-DB3D-E9DB34812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BAB99-8C26-4607-B355-48A2A7EDCAA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4F1DA-5224-E7A6-36A4-8C64C1D94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64F38-F472-9D1A-13D6-872C53C50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90E73-DCA1-41FF-8CEE-EF1FB31D3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29.jpg"/><Relationship Id="rId21" Type="http://schemas.openxmlformats.org/officeDocument/2006/relationships/image" Target="../media/image47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png"/><Relationship Id="rId2" Type="http://schemas.openxmlformats.org/officeDocument/2006/relationships/image" Target="../media/image28.jpg"/><Relationship Id="rId16" Type="http://schemas.openxmlformats.org/officeDocument/2006/relationships/image" Target="../media/image42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19" Type="http://schemas.openxmlformats.org/officeDocument/2006/relationships/image" Target="../media/image45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jpg"/><Relationship Id="rId22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botic arm with wires&#10;&#10;Description automatically generated">
            <a:extLst>
              <a:ext uri="{FF2B5EF4-FFF2-40B4-BE49-F238E27FC236}">
                <a16:creationId xmlns:a16="http://schemas.microsoft.com/office/drawing/2014/main" id="{CF466C3E-9E99-2A4B-AE44-FD5E8E582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388C6-B97B-0995-05D2-8394045C9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929" y="510535"/>
            <a:ext cx="9144000" cy="2387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Preparing Your Organization for Generative 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31F9C-B09A-7027-AEE6-E6D27A7D8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053" y="4693020"/>
            <a:ext cx="6135538" cy="17714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Robert </a:t>
            </a:r>
            <a:r>
              <a:rPr lang="en-US" sz="3200" dirty="0" err="1">
                <a:solidFill>
                  <a:schemeClr val="bg1"/>
                </a:solidFill>
              </a:rPr>
              <a:t>Bogue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Rob.Bogue@ThorProjects.com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(317) 506-4977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C189F-C19B-C6DC-055B-FEBA77AB4CDE}"/>
              </a:ext>
            </a:extLst>
          </p:cNvPr>
          <p:cNvSpPr txBox="1"/>
          <p:nvPr/>
        </p:nvSpPr>
        <p:spPr>
          <a:xfrm>
            <a:off x="9270982" y="6409113"/>
            <a:ext cx="279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Copyright 2024 AvailTek LLC</a:t>
            </a:r>
          </a:p>
        </p:txBody>
      </p:sp>
    </p:spTree>
    <p:extLst>
      <p:ext uri="{BB962C8B-B14F-4D97-AF65-F5344CB8AC3E}">
        <p14:creationId xmlns:p14="http://schemas.microsoft.com/office/powerpoint/2010/main" val="14066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uilding with a tower in the background&#10;&#10;Description automatically generated">
            <a:extLst>
              <a:ext uri="{FF2B5EF4-FFF2-40B4-BE49-F238E27FC236}">
                <a16:creationId xmlns:a16="http://schemas.microsoft.com/office/drawing/2014/main" id="{BB35C2B6-5CFA-DCAE-B241-348DBD493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A56AA-5B9E-EF26-4185-8FE13B6A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Fictional Sources</a:t>
            </a:r>
          </a:p>
        </p:txBody>
      </p:sp>
    </p:spTree>
    <p:extLst>
      <p:ext uri="{BB962C8B-B14F-4D97-AF65-F5344CB8AC3E}">
        <p14:creationId xmlns:p14="http://schemas.microsoft.com/office/powerpoint/2010/main" val="94290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colorful liquid pouring from a spiral&#10;&#10;Description automatically generated">
            <a:extLst>
              <a:ext uri="{FF2B5EF4-FFF2-40B4-BE49-F238E27FC236}">
                <a16:creationId xmlns:a16="http://schemas.microsoft.com/office/drawing/2014/main" id="{DE9573ED-E1F0-D6C0-8BDE-949565A3D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4F1F6D-1E6B-056B-F1C2-5E3D40FA2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Powerful Advantage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AEEB2-6413-BAE4-DCFE-EA283FB2696C}"/>
              </a:ext>
            </a:extLst>
          </p:cNvPr>
          <p:cNvSpPr txBox="1"/>
          <p:nvPr/>
        </p:nvSpPr>
        <p:spPr>
          <a:xfrm>
            <a:off x="2852530" y="3886200"/>
            <a:ext cx="1756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Corporate</a:t>
            </a:r>
            <a:br>
              <a:rPr lang="en-US" sz="3000" dirty="0"/>
            </a:br>
            <a:r>
              <a:rPr lang="en-US" sz="3000" dirty="0"/>
              <a:t>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97AAC-1387-BAAA-6746-3483EDA3C8F0}"/>
              </a:ext>
            </a:extLst>
          </p:cNvPr>
          <p:cNvSpPr txBox="1"/>
          <p:nvPr/>
        </p:nvSpPr>
        <p:spPr>
          <a:xfrm>
            <a:off x="7289181" y="3886199"/>
            <a:ext cx="1894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Generative</a:t>
            </a:r>
            <a:br>
              <a:rPr lang="en-US" sz="3000" dirty="0"/>
            </a:br>
            <a:r>
              <a:rPr lang="en-US" sz="300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06839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houette of a person evolution&#10;&#10;Description automatically generated">
            <a:extLst>
              <a:ext uri="{FF2B5EF4-FFF2-40B4-BE49-F238E27FC236}">
                <a16:creationId xmlns:a16="http://schemas.microsoft.com/office/drawing/2014/main" id="{E5259739-7ECE-06E6-E99D-910F5E33B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02B31-1959-89B0-0E8D-1D1F228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55A02A6-5B5C-4A3D-EDE3-42B0CEBC4BD2}"/>
              </a:ext>
            </a:extLst>
          </p:cNvPr>
          <p:cNvSpPr/>
          <p:nvPr/>
        </p:nvSpPr>
        <p:spPr>
          <a:xfrm>
            <a:off x="3571" y="1404671"/>
            <a:ext cx="4351734" cy="1740693"/>
          </a:xfrm>
          <a:custGeom>
            <a:avLst/>
            <a:gdLst>
              <a:gd name="connsiteX0" fmla="*/ 0 w 4351734"/>
              <a:gd name="connsiteY0" fmla="*/ 0 h 1740693"/>
              <a:gd name="connsiteX1" fmla="*/ 3481388 w 4351734"/>
              <a:gd name="connsiteY1" fmla="*/ 0 h 1740693"/>
              <a:gd name="connsiteX2" fmla="*/ 4351734 w 4351734"/>
              <a:gd name="connsiteY2" fmla="*/ 870347 h 1740693"/>
              <a:gd name="connsiteX3" fmla="*/ 3481388 w 4351734"/>
              <a:gd name="connsiteY3" fmla="*/ 1740693 h 1740693"/>
              <a:gd name="connsiteX4" fmla="*/ 0 w 4351734"/>
              <a:gd name="connsiteY4" fmla="*/ 1740693 h 1740693"/>
              <a:gd name="connsiteX5" fmla="*/ 870347 w 4351734"/>
              <a:gd name="connsiteY5" fmla="*/ 870347 h 1740693"/>
              <a:gd name="connsiteX6" fmla="*/ 0 w 4351734"/>
              <a:gd name="connsiteY6" fmla="*/ 0 h 174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734" h="1740693">
                <a:moveTo>
                  <a:pt x="0" y="0"/>
                </a:moveTo>
                <a:lnTo>
                  <a:pt x="3481388" y="0"/>
                </a:lnTo>
                <a:lnTo>
                  <a:pt x="4351734" y="870347"/>
                </a:lnTo>
                <a:lnTo>
                  <a:pt x="3481388" y="1740693"/>
                </a:lnTo>
                <a:lnTo>
                  <a:pt x="0" y="1740693"/>
                </a:lnTo>
                <a:lnTo>
                  <a:pt x="870347" y="8703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367" tIns="52007" rIns="922353" bIns="52007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Search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79CF33-CFBC-79D3-5C87-BFE483B98307}"/>
              </a:ext>
            </a:extLst>
          </p:cNvPr>
          <p:cNvSpPr/>
          <p:nvPr/>
        </p:nvSpPr>
        <p:spPr>
          <a:xfrm>
            <a:off x="3920132" y="1404671"/>
            <a:ext cx="4351734" cy="1740693"/>
          </a:xfrm>
          <a:custGeom>
            <a:avLst/>
            <a:gdLst>
              <a:gd name="connsiteX0" fmla="*/ 0 w 4351734"/>
              <a:gd name="connsiteY0" fmla="*/ 0 h 1740693"/>
              <a:gd name="connsiteX1" fmla="*/ 3481388 w 4351734"/>
              <a:gd name="connsiteY1" fmla="*/ 0 h 1740693"/>
              <a:gd name="connsiteX2" fmla="*/ 4351734 w 4351734"/>
              <a:gd name="connsiteY2" fmla="*/ 870347 h 1740693"/>
              <a:gd name="connsiteX3" fmla="*/ 3481388 w 4351734"/>
              <a:gd name="connsiteY3" fmla="*/ 1740693 h 1740693"/>
              <a:gd name="connsiteX4" fmla="*/ 0 w 4351734"/>
              <a:gd name="connsiteY4" fmla="*/ 1740693 h 1740693"/>
              <a:gd name="connsiteX5" fmla="*/ 870347 w 4351734"/>
              <a:gd name="connsiteY5" fmla="*/ 870347 h 1740693"/>
              <a:gd name="connsiteX6" fmla="*/ 0 w 4351734"/>
              <a:gd name="connsiteY6" fmla="*/ 0 h 174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734" h="1740693">
                <a:moveTo>
                  <a:pt x="0" y="0"/>
                </a:moveTo>
                <a:lnTo>
                  <a:pt x="3481388" y="0"/>
                </a:lnTo>
                <a:lnTo>
                  <a:pt x="4351734" y="870347"/>
                </a:lnTo>
                <a:lnTo>
                  <a:pt x="3481388" y="1740693"/>
                </a:lnTo>
                <a:lnTo>
                  <a:pt x="0" y="1740693"/>
                </a:lnTo>
                <a:lnTo>
                  <a:pt x="870347" y="8703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367" tIns="52007" rIns="922353" bIns="52007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Social Network Analysis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63B959-3D53-6F49-05C9-26DF99A56D5E}"/>
              </a:ext>
            </a:extLst>
          </p:cNvPr>
          <p:cNvSpPr/>
          <p:nvPr/>
        </p:nvSpPr>
        <p:spPr>
          <a:xfrm>
            <a:off x="7836693" y="1404671"/>
            <a:ext cx="4351734" cy="1740693"/>
          </a:xfrm>
          <a:custGeom>
            <a:avLst/>
            <a:gdLst>
              <a:gd name="connsiteX0" fmla="*/ 0 w 4351734"/>
              <a:gd name="connsiteY0" fmla="*/ 0 h 1740693"/>
              <a:gd name="connsiteX1" fmla="*/ 3481388 w 4351734"/>
              <a:gd name="connsiteY1" fmla="*/ 0 h 1740693"/>
              <a:gd name="connsiteX2" fmla="*/ 4351734 w 4351734"/>
              <a:gd name="connsiteY2" fmla="*/ 870347 h 1740693"/>
              <a:gd name="connsiteX3" fmla="*/ 3481388 w 4351734"/>
              <a:gd name="connsiteY3" fmla="*/ 1740693 h 1740693"/>
              <a:gd name="connsiteX4" fmla="*/ 0 w 4351734"/>
              <a:gd name="connsiteY4" fmla="*/ 1740693 h 1740693"/>
              <a:gd name="connsiteX5" fmla="*/ 870347 w 4351734"/>
              <a:gd name="connsiteY5" fmla="*/ 870347 h 1740693"/>
              <a:gd name="connsiteX6" fmla="*/ 0 w 4351734"/>
              <a:gd name="connsiteY6" fmla="*/ 0 h 174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734" h="1740693">
                <a:moveTo>
                  <a:pt x="0" y="0"/>
                </a:moveTo>
                <a:lnTo>
                  <a:pt x="3481388" y="0"/>
                </a:lnTo>
                <a:lnTo>
                  <a:pt x="4351734" y="870347"/>
                </a:lnTo>
                <a:lnTo>
                  <a:pt x="3481388" y="1740693"/>
                </a:lnTo>
                <a:lnTo>
                  <a:pt x="0" y="1740693"/>
                </a:lnTo>
                <a:lnTo>
                  <a:pt x="870347" y="8703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367" tIns="52007" rIns="922353" bIns="52007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6235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shirt&#10;&#10;Description automatically generated">
            <a:extLst>
              <a:ext uri="{FF2B5EF4-FFF2-40B4-BE49-F238E27FC236}">
                <a16:creationId xmlns:a16="http://schemas.microsoft.com/office/drawing/2014/main" id="{5CFA50D4-4396-2A8D-4FBF-EA4B4CAD0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CAF2EC-9AE1-A173-AC6D-5776E8B9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2" y="291130"/>
            <a:ext cx="10515600" cy="9544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Employee Engagement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EEBE5-C422-BF75-8CF0-3AC489610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2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earing glasses and a bow tie&#10;&#10;Description automatically generated">
            <a:extLst>
              <a:ext uri="{FF2B5EF4-FFF2-40B4-BE49-F238E27FC236}">
                <a16:creationId xmlns:a16="http://schemas.microsoft.com/office/drawing/2014/main" id="{6A1ACB8E-5C7C-ABA3-9218-6CE6D4108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2"/>
          <a:stretch/>
        </p:blipFill>
        <p:spPr>
          <a:xfrm>
            <a:off x="2193637" y="0"/>
            <a:ext cx="9998363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112B73-837D-0245-B040-88EDF7C2B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11" y="315912"/>
            <a:ext cx="10515600" cy="1704975"/>
          </a:xfrm>
        </p:spPr>
        <p:txBody>
          <a:bodyPr/>
          <a:lstStyle/>
          <a:p>
            <a:r>
              <a:rPr lang="en-US" dirty="0"/>
              <a:t>It’s Not About the 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76E03C-F330-F03A-29CD-8FC32F101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911" y="2435225"/>
            <a:ext cx="2808111" cy="4106863"/>
          </a:xfrm>
        </p:spPr>
        <p:txBody>
          <a:bodyPr/>
          <a:lstStyle/>
          <a:p>
            <a:r>
              <a:rPr lang="en-US" dirty="0"/>
              <a:t>Today we buy services, not products</a:t>
            </a:r>
          </a:p>
          <a:p>
            <a:r>
              <a:rPr lang="en-US" dirty="0"/>
              <a:t>Service providers provide the technical expertise</a:t>
            </a:r>
          </a:p>
        </p:txBody>
      </p:sp>
    </p:spTree>
    <p:extLst>
      <p:ext uri="{BB962C8B-B14F-4D97-AF65-F5344CB8AC3E}">
        <p14:creationId xmlns:p14="http://schemas.microsoft.com/office/powerpoint/2010/main" val="22166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young child sitting on a white surface&#10;&#10;Description automatically generated">
            <a:extLst>
              <a:ext uri="{FF2B5EF4-FFF2-40B4-BE49-F238E27FC236}">
                <a16:creationId xmlns:a16="http://schemas.microsoft.com/office/drawing/2014/main" id="{401571DC-3A92-E257-7988-D6F0C1BF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65C26-5BAE-4DE6-1119-4DE4F91D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Can’t Make Them</a:t>
            </a:r>
          </a:p>
        </p:txBody>
      </p:sp>
    </p:spTree>
    <p:extLst>
      <p:ext uri="{BB962C8B-B14F-4D97-AF65-F5344CB8AC3E}">
        <p14:creationId xmlns:p14="http://schemas.microsoft.com/office/powerpoint/2010/main" val="282998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Handwashing Compliance Rates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37142" y="5193436"/>
            <a:ext cx="4473606" cy="1526960"/>
          </a:xfrm>
        </p:spPr>
        <p:txBody>
          <a:bodyPr/>
          <a:lstStyle/>
          <a:p>
            <a:r>
              <a:rPr lang="en-US" dirty="0"/>
              <a:t>Acute Care (Hospitals)</a:t>
            </a:r>
          </a:p>
          <a:p>
            <a:pPr lvl="1"/>
            <a:r>
              <a:rPr lang="en-US" dirty="0"/>
              <a:t>Worldwide ~20%</a:t>
            </a:r>
          </a:p>
          <a:p>
            <a:pPr lvl="1"/>
            <a:r>
              <a:rPr lang="en-US" dirty="0"/>
              <a:t>US ~50%-80%</a:t>
            </a:r>
          </a:p>
        </p:txBody>
      </p:sp>
    </p:spTree>
    <p:extLst>
      <p:ext uri="{BB962C8B-B14F-4D97-AF65-F5344CB8AC3E}">
        <p14:creationId xmlns:p14="http://schemas.microsoft.com/office/powerpoint/2010/main" val="16701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eddy bear sitting on top of a stuffed animal&#10;&#10;Description automatically generated">
            <a:extLst>
              <a:ext uri="{FF2B5EF4-FFF2-40B4-BE49-F238E27FC236}">
                <a16:creationId xmlns:a16="http://schemas.microsoft.com/office/drawing/2014/main" id="{75217F62-6ECE-4FDA-B30C-9F40509B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ADFF9-23EA-4A18-830D-FFB72F3B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5563"/>
            <a:ext cx="10515600" cy="1325563"/>
          </a:xfrm>
        </p:spPr>
        <p:txBody>
          <a:bodyPr/>
          <a:lstStyle/>
          <a:p>
            <a:r>
              <a:rPr lang="en-US" dirty="0"/>
              <a:t>Seatbelts</a:t>
            </a:r>
          </a:p>
        </p:txBody>
      </p:sp>
    </p:spTree>
    <p:extLst>
      <p:ext uri="{BB962C8B-B14F-4D97-AF65-F5344CB8AC3E}">
        <p14:creationId xmlns:p14="http://schemas.microsoft.com/office/powerpoint/2010/main" val="367881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B39B-7CBA-4C8F-BD9C-5BD81360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5BB9F6-8EC2-4093-9787-91212459C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" y="0"/>
            <a:ext cx="10272408" cy="6351969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8C9A55-890B-46B8-B3C5-DA2981FCF02E}"/>
              </a:ext>
            </a:extLst>
          </p:cNvPr>
          <p:cNvGrpSpPr/>
          <p:nvPr/>
        </p:nvGrpSpPr>
        <p:grpSpPr>
          <a:xfrm>
            <a:off x="8767447" y="4735459"/>
            <a:ext cx="3424553" cy="2031325"/>
            <a:chOff x="8421769" y="3441680"/>
            <a:chExt cx="3424553" cy="20313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03F53-0EDC-4C34-BC4A-8797A76ACD1A}"/>
                </a:ext>
              </a:extLst>
            </p:cNvPr>
            <p:cNvSpPr txBox="1"/>
            <p:nvPr/>
          </p:nvSpPr>
          <p:spPr>
            <a:xfrm>
              <a:off x="8804325" y="3441680"/>
              <a:ext cx="3041997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457200" algn="l" rtl="0"/>
              <a:r>
                <a:rPr lang="en-US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No enforcement for adults (primary enforcement for minors)</a:t>
              </a:r>
            </a:p>
            <a:p>
              <a:pPr indent="-457200" algn="l" rtl="0"/>
              <a:r>
                <a:rPr lang="en-US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Secondary enforcement</a:t>
              </a:r>
            </a:p>
            <a:p>
              <a:pPr indent="-457200" algn="l" rtl="0"/>
              <a:r>
                <a:rPr lang="en-US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Secondary enforcement; primary under certain ages</a:t>
              </a:r>
            </a:p>
            <a:p>
              <a:pPr indent="-457200" algn="l" rtl="0"/>
              <a:r>
                <a:rPr lang="en-US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Primary enforcement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5EEA0-FC9F-46EC-8E57-D7E0CCB3A1A4}"/>
                </a:ext>
              </a:extLst>
            </p:cNvPr>
            <p:cNvSpPr/>
            <p:nvPr/>
          </p:nvSpPr>
          <p:spPr>
            <a:xfrm>
              <a:off x="8421772" y="3543714"/>
              <a:ext cx="382555" cy="22393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936DD9-632A-4BE5-894B-EA45547A105C}"/>
                </a:ext>
              </a:extLst>
            </p:cNvPr>
            <p:cNvSpPr/>
            <p:nvPr/>
          </p:nvSpPr>
          <p:spPr>
            <a:xfrm>
              <a:off x="8421769" y="4345374"/>
              <a:ext cx="382555" cy="223935"/>
            </a:xfrm>
            <a:prstGeom prst="rect">
              <a:avLst/>
            </a:prstGeom>
            <a:solidFill>
              <a:srgbClr val="FFD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64F175-69C3-43D8-A762-0E512BA1A404}"/>
                </a:ext>
              </a:extLst>
            </p:cNvPr>
            <p:cNvSpPr/>
            <p:nvPr/>
          </p:nvSpPr>
          <p:spPr>
            <a:xfrm>
              <a:off x="8421769" y="4623689"/>
              <a:ext cx="382555" cy="223935"/>
            </a:xfrm>
            <a:prstGeom prst="rect">
              <a:avLst/>
            </a:prstGeom>
            <a:solidFill>
              <a:srgbClr val="FF8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B65564-1BFD-45B7-B54E-8E141CE2C7A5}"/>
                </a:ext>
              </a:extLst>
            </p:cNvPr>
            <p:cNvSpPr/>
            <p:nvPr/>
          </p:nvSpPr>
          <p:spPr>
            <a:xfrm>
              <a:off x="8421769" y="5164293"/>
              <a:ext cx="382555" cy="2239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2024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9F53-BD17-4D8C-85B3-ADE5A14A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8" y="1"/>
            <a:ext cx="10515600" cy="924128"/>
          </a:xfrm>
        </p:spPr>
        <p:txBody>
          <a:bodyPr/>
          <a:lstStyle/>
          <a:p>
            <a:r>
              <a:rPr lang="en-US" dirty="0"/>
              <a:t>% Seat Belt Usage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4A3D95-23AF-4961-B975-5CE6DE60BC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531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53C98E-B3AC-9D71-CF7E-E730EBF3B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13747-F877-BD36-1439-E4F66BD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4" y="933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Download the Whitepaper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22E17B-44A5-4A29-84A3-E0DCBF9756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4" y="1124664"/>
            <a:ext cx="5004039" cy="5564492"/>
          </a:xfrm>
        </p:spPr>
      </p:pic>
    </p:spTree>
    <p:extLst>
      <p:ext uri="{BB962C8B-B14F-4D97-AF65-F5344CB8AC3E}">
        <p14:creationId xmlns:p14="http://schemas.microsoft.com/office/powerpoint/2010/main" val="2036410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EE29-B670-4F0F-A838-32418595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8" y="88576"/>
            <a:ext cx="10515600" cy="864243"/>
          </a:xfrm>
        </p:spPr>
        <p:txBody>
          <a:bodyPr>
            <a:normAutofit/>
          </a:bodyPr>
          <a:lstStyle/>
          <a:p>
            <a:r>
              <a:rPr lang="en-US" dirty="0"/>
              <a:t>Pick a Model…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EA1B1-9BA8-402B-B26B-1136AA581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41" y="4849310"/>
            <a:ext cx="3017520" cy="100584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FFA0465-9E3A-4E93-A872-43837C768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39" y="2829270"/>
            <a:ext cx="3017520" cy="1005840"/>
          </a:xfrm>
          <a:prstGeom prst="rect">
            <a:avLst/>
          </a:prstGeom>
        </p:spPr>
      </p:pic>
      <p:pic>
        <p:nvPicPr>
          <p:cNvPr id="8" name="Picture 7" descr="A picture containing outdoor, mountain, water sport, swimming&#10;&#10;Description automatically generated">
            <a:extLst>
              <a:ext uri="{FF2B5EF4-FFF2-40B4-BE49-F238E27FC236}">
                <a16:creationId xmlns:a16="http://schemas.microsoft.com/office/drawing/2014/main" id="{02D1ED36-F9B1-42BD-A308-4F4649F36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5852934"/>
            <a:ext cx="3017520" cy="1005840"/>
          </a:xfrm>
          <a:prstGeom prst="rect">
            <a:avLst/>
          </a:prstGeom>
        </p:spPr>
      </p:pic>
      <p:pic>
        <p:nvPicPr>
          <p:cNvPr id="10" name="Picture 9" descr="Letter&#10;&#10;Description automatically generated">
            <a:extLst>
              <a:ext uri="{FF2B5EF4-FFF2-40B4-BE49-F238E27FC236}">
                <a16:creationId xmlns:a16="http://schemas.microsoft.com/office/drawing/2014/main" id="{4C170EB8-6540-4287-9803-8F993B750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41" y="3846929"/>
            <a:ext cx="3017520" cy="1005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99C6533-335E-4DEF-889D-747E93A20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46" y="2833063"/>
            <a:ext cx="3017520" cy="1005840"/>
          </a:xfrm>
          <a:prstGeom prst="rect">
            <a:avLst/>
          </a:prstGeom>
        </p:spPr>
      </p:pic>
      <p:pic>
        <p:nvPicPr>
          <p:cNvPr id="14" name="Picture 13" descr="A picture containing text, mountain, aircraft&#10;&#10;Description automatically generated">
            <a:extLst>
              <a:ext uri="{FF2B5EF4-FFF2-40B4-BE49-F238E27FC236}">
                <a16:creationId xmlns:a16="http://schemas.microsoft.com/office/drawing/2014/main" id="{1A839375-41D6-4F53-BA5C-F100B0977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5" y="2840755"/>
            <a:ext cx="3017520" cy="100584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CA235E2-E672-49BF-BD98-C97A71AA9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" y="1829908"/>
            <a:ext cx="3017520" cy="100584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F28FE48-360A-42F6-B8CC-95A10D9D3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37" y="4846625"/>
            <a:ext cx="3017516" cy="100584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DF4894EE-6B6B-462C-9101-4FB61C125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61" y="3837795"/>
            <a:ext cx="3017520" cy="1005840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53B48662-3CC9-4586-8BF7-1D66860920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795"/>
            <a:ext cx="3017520" cy="10058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FC103B-41E4-43B6-B9D8-9D953C4995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7868"/>
            <a:ext cx="3017520" cy="100584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52572D51-B0A1-4E6F-81F7-A46412660F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72" y="5852160"/>
            <a:ext cx="3017520" cy="1005840"/>
          </a:xfrm>
          <a:prstGeom prst="rect">
            <a:avLst/>
          </a:prstGeom>
        </p:spPr>
      </p:pic>
      <p:pic>
        <p:nvPicPr>
          <p:cNvPr id="28" name="Picture 27" descr="Diagram, timeline&#10;&#10;Description automatically generated">
            <a:extLst>
              <a:ext uri="{FF2B5EF4-FFF2-40B4-BE49-F238E27FC236}">
                <a16:creationId xmlns:a16="http://schemas.microsoft.com/office/drawing/2014/main" id="{935F59C1-0232-4D8F-B455-673AB1D8B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72" y="3840737"/>
            <a:ext cx="3017520" cy="1005840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C4BA6D14-DAC1-42B0-BB38-DC73C79C19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" y="2835976"/>
            <a:ext cx="3017520" cy="1005840"/>
          </a:xfrm>
          <a:prstGeom prst="rect">
            <a:avLst/>
          </a:prstGeom>
        </p:spPr>
      </p:pic>
      <p:pic>
        <p:nvPicPr>
          <p:cNvPr id="32" name="Picture 31" descr="Chart, pie chart&#10;&#10;Description automatically generated">
            <a:extLst>
              <a:ext uri="{FF2B5EF4-FFF2-40B4-BE49-F238E27FC236}">
                <a16:creationId xmlns:a16="http://schemas.microsoft.com/office/drawing/2014/main" id="{23CF0B58-A423-4677-A95C-259B273A49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53" y="4853543"/>
            <a:ext cx="3017522" cy="1005840"/>
          </a:xfrm>
          <a:prstGeom prst="rect">
            <a:avLst/>
          </a:prstGeom>
        </p:spPr>
      </p:pic>
      <p:pic>
        <p:nvPicPr>
          <p:cNvPr id="34" name="Picture 3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DADA46-E8D5-471F-8DB5-D76477888E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160"/>
            <a:ext cx="3017520" cy="1005840"/>
          </a:xfrm>
          <a:prstGeom prst="rect">
            <a:avLst/>
          </a:prstGeom>
        </p:spPr>
      </p:pic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D03DA279-259A-4AA0-B761-9A54E6005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17" y="5852934"/>
            <a:ext cx="3017520" cy="10058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9388B41-A2F8-4970-9955-FF017E06A3C6}"/>
              </a:ext>
            </a:extLst>
          </p:cNvPr>
          <p:cNvSpPr txBox="1"/>
          <p:nvPr/>
        </p:nvSpPr>
        <p:spPr>
          <a:xfrm>
            <a:off x="3296392" y="1388953"/>
            <a:ext cx="580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https://ConfidentChangeManagement.com/Change-Models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3A33D09-AE62-443E-96A9-535BFE8183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99" y="812589"/>
            <a:ext cx="3017520" cy="100584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47E3BA1-3402-41C1-8940-1DC35C45A4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94" y="1819947"/>
            <a:ext cx="3017520" cy="1005840"/>
          </a:xfrm>
          <a:prstGeom prst="rect">
            <a:avLst/>
          </a:prstGeom>
        </p:spPr>
      </p:pic>
      <p:pic>
        <p:nvPicPr>
          <p:cNvPr id="21" name="Picture 20" descr="Chart, bubble chart&#10;&#10;Description automatically generated">
            <a:extLst>
              <a:ext uri="{FF2B5EF4-FFF2-40B4-BE49-F238E27FC236}">
                <a16:creationId xmlns:a16="http://schemas.microsoft.com/office/drawing/2014/main" id="{CB34FD3F-7110-425B-A4DF-26949CD57C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05" y="1825881"/>
            <a:ext cx="3017520" cy="1005840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0FFD67EA-C274-49C3-82D6-6D9BF05D4E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92" y="1833573"/>
            <a:ext cx="301752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3C053-33E7-2376-2463-C96970E6B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A8146-A2D4-0EC1-1B23-E33EA179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99" y="658621"/>
            <a:ext cx="11630425" cy="10272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D18AC-D13F-1071-EC95-411903EA1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900" y="5658555"/>
            <a:ext cx="10515600" cy="8969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0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hild wearing a mask pointing at a face mask&#10;&#10;Description automatically generated">
            <a:extLst>
              <a:ext uri="{FF2B5EF4-FFF2-40B4-BE49-F238E27FC236}">
                <a16:creationId xmlns:a16="http://schemas.microsoft.com/office/drawing/2014/main" id="{4E743A95-2549-089B-78A7-78F230CC1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E03FD7-BC31-6C3F-6DA4-567302EA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91" y="391822"/>
            <a:ext cx="10515600" cy="1325563"/>
          </a:xfrm>
        </p:spPr>
        <p:txBody>
          <a:bodyPr/>
          <a:lstStyle/>
          <a:p>
            <a:r>
              <a:rPr lang="en-US" dirty="0"/>
              <a:t>Restrictions</a:t>
            </a:r>
          </a:p>
        </p:txBody>
      </p:sp>
    </p:spTree>
    <p:extLst>
      <p:ext uri="{BB962C8B-B14F-4D97-AF65-F5344CB8AC3E}">
        <p14:creationId xmlns:p14="http://schemas.microsoft.com/office/powerpoint/2010/main" val="180493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1ABF77-BDF4-49EF-11A0-5926F39D2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2DF759-22C3-086F-E931-98E30A0082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9F83B-669F-E915-E68D-A5729FF9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70" y="793585"/>
            <a:ext cx="629950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Identity</a:t>
            </a:r>
          </a:p>
        </p:txBody>
      </p:sp>
    </p:spTree>
    <p:extLst>
      <p:ext uri="{BB962C8B-B14F-4D97-AF65-F5344CB8AC3E}">
        <p14:creationId xmlns:p14="http://schemas.microsoft.com/office/powerpoint/2010/main" val="351296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ater splashing water on a pipe&#10;&#10;Description automatically generated">
            <a:extLst>
              <a:ext uri="{FF2B5EF4-FFF2-40B4-BE49-F238E27FC236}">
                <a16:creationId xmlns:a16="http://schemas.microsoft.com/office/drawing/2014/main" id="{219620DD-C56C-C7EF-A83B-C7B704A8E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DFAA8-C8B4-28C9-612D-A0E31452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1126448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combination lock&#10;&#10;Description automatically generated">
            <a:extLst>
              <a:ext uri="{FF2B5EF4-FFF2-40B4-BE49-F238E27FC236}">
                <a16:creationId xmlns:a16="http://schemas.microsoft.com/office/drawing/2014/main" id="{0CAE4CFA-1E71-D4E5-A4D6-B1BF90C9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5D921-4577-85EC-4F93-BB7BBF19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Permissions</a:t>
            </a:r>
          </a:p>
        </p:txBody>
      </p:sp>
    </p:spTree>
    <p:extLst>
      <p:ext uri="{BB962C8B-B14F-4D97-AF65-F5344CB8AC3E}">
        <p14:creationId xmlns:p14="http://schemas.microsoft.com/office/powerpoint/2010/main" val="297368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ee on a purple flower&#10;&#10;Description automatically generated">
            <a:extLst>
              <a:ext uri="{FF2B5EF4-FFF2-40B4-BE49-F238E27FC236}">
                <a16:creationId xmlns:a16="http://schemas.microsoft.com/office/drawing/2014/main" id="{2C265206-E7A4-6F9C-5F76-D8EB57B5C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CD3D95-A802-068E-B7E5-FE088B21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 Crawling</a:t>
            </a:r>
          </a:p>
        </p:txBody>
      </p:sp>
    </p:spTree>
    <p:extLst>
      <p:ext uri="{BB962C8B-B14F-4D97-AF65-F5344CB8AC3E}">
        <p14:creationId xmlns:p14="http://schemas.microsoft.com/office/powerpoint/2010/main" val="355537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close up of a animal&#10;&#10;Description generated with high confidence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Crawling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88319"/>
            <a:ext cx="11887200" cy="3535738"/>
          </a:xfrm>
          <a:solidFill>
            <a:schemeClr val="bg1">
              <a:alpha val="7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9177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machine&#10;&#10;Description generated with very high confidence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" y="0"/>
            <a:ext cx="12191088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Processing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5625"/>
            <a:ext cx="11887200" cy="3439772"/>
          </a:xfrm>
          <a:solidFill>
            <a:schemeClr val="bg1">
              <a:alpha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642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shing their hands&#10;&#10;Description automatically generated">
            <a:extLst>
              <a:ext uri="{FF2B5EF4-FFF2-40B4-BE49-F238E27FC236}">
                <a16:creationId xmlns:a16="http://schemas.microsoft.com/office/drawing/2014/main" id="{5E865DCE-BDA1-865A-7D59-84CDCF908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7AEA4-530D-0B07-4A4F-589D4D18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40823"/>
          </a:xfrm>
        </p:spPr>
        <p:txBody>
          <a:bodyPr/>
          <a:lstStyle/>
          <a:p>
            <a:r>
              <a:rPr lang="en-US" dirty="0"/>
              <a:t>Content Hygiene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9D748-2FB7-5D23-5D1D-B67ABE1FC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BDD3-A968-6AF0-CF4C-1C17436F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Test</a:t>
            </a:r>
          </a:p>
        </p:txBody>
      </p:sp>
      <p:pic>
        <p:nvPicPr>
          <p:cNvPr id="6" name="Content Placeholder 5" descr="A book cover with text&#10;&#10;Description automatically generated">
            <a:extLst>
              <a:ext uri="{FF2B5EF4-FFF2-40B4-BE49-F238E27FC236}">
                <a16:creationId xmlns:a16="http://schemas.microsoft.com/office/drawing/2014/main" id="{1A0A30B3-7C91-38C3-47BB-200ED91D17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3" y="1690688"/>
            <a:ext cx="2889288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6FC07-06A8-65A7-2786-603E6FC97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7709" y="365125"/>
            <a:ext cx="7952509" cy="612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and why do people cheat? Consider the social circumstances involved in dishonesty and provide a thoughtful response to the topic of cheating. Address various forms of cheating (personal, at work, etc.) and how each of these can be rationalized by a social culture of cheating.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requested a twelve-page term paper for a university-level social psychology class, using fifteen references, formatted in American Psychological Association (APA) style, to be completed in two weeks. This was, to our minds, a pretty basic and conventional request. The essay mills charged us from $150 to $216 per paper in advance.</a:t>
            </a:r>
          </a:p>
        </p:txBody>
      </p:sp>
    </p:spTree>
    <p:extLst>
      <p:ext uri="{BB962C8B-B14F-4D97-AF65-F5344CB8AC3E}">
        <p14:creationId xmlns:p14="http://schemas.microsoft.com/office/powerpoint/2010/main" val="2570595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covering her mouth with her hands&#10;&#10;Description automatically generated">
            <a:extLst>
              <a:ext uri="{FF2B5EF4-FFF2-40B4-BE49-F238E27FC236}">
                <a16:creationId xmlns:a16="http://schemas.microsoft.com/office/drawing/2014/main" id="{58AC11FC-8EC8-50C7-9065-35581133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8D66E5-4DDF-9873-ECEE-531A9805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0" y="311337"/>
            <a:ext cx="4809565" cy="2942851"/>
          </a:xfrm>
        </p:spPr>
        <p:txBody>
          <a:bodyPr/>
          <a:lstStyle/>
          <a:p>
            <a:r>
              <a:rPr lang="en-US" dirty="0"/>
              <a:t>Inappropriate Language</a:t>
            </a:r>
          </a:p>
        </p:txBody>
      </p:sp>
    </p:spTree>
    <p:extLst>
      <p:ext uri="{BB962C8B-B14F-4D97-AF65-F5344CB8AC3E}">
        <p14:creationId xmlns:p14="http://schemas.microsoft.com/office/powerpoint/2010/main" val="2610163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wood on a hill&#10;&#10;Description automatically generated">
            <a:extLst>
              <a:ext uri="{FF2B5EF4-FFF2-40B4-BE49-F238E27FC236}">
                <a16:creationId xmlns:a16="http://schemas.microsoft.com/office/drawing/2014/main" id="{21BF5A60-1CF1-54DE-07D6-14F8F18C7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7"/>
          <a:stretch/>
        </p:blipFill>
        <p:spPr>
          <a:xfrm>
            <a:off x="1975831" y="0"/>
            <a:ext cx="10216169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D050EA-6F41-8465-1988-9918B69B39A6}"/>
              </a:ext>
            </a:extLst>
          </p:cNvPr>
          <p:cNvSpPr/>
          <p:nvPr/>
        </p:nvSpPr>
        <p:spPr>
          <a:xfrm>
            <a:off x="1936376" y="0"/>
            <a:ext cx="415962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51B45-D63F-9EC5-DB02-A32F31EA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7" y="526490"/>
            <a:ext cx="3169024" cy="6076016"/>
          </a:xfrm>
        </p:spPr>
        <p:txBody>
          <a:bodyPr/>
          <a:lstStyle/>
          <a:p>
            <a:r>
              <a:rPr lang="en-US" dirty="0"/>
              <a:t>Redundant, Outdated, and Trivial (ROT)</a:t>
            </a:r>
          </a:p>
        </p:txBody>
      </p:sp>
    </p:spTree>
    <p:extLst>
      <p:ext uri="{BB962C8B-B14F-4D97-AF65-F5344CB8AC3E}">
        <p14:creationId xmlns:p14="http://schemas.microsoft.com/office/powerpoint/2010/main" val="1119552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ad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21A286F9-B7FF-4A52-AE34-AA0D4EF19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0E50EC-8546-BA0D-A224-A057F2799C05}"/>
              </a:ext>
            </a:extLst>
          </p:cNvPr>
          <p:cNvSpPr/>
          <p:nvPr/>
        </p:nvSpPr>
        <p:spPr>
          <a:xfrm>
            <a:off x="0" y="0"/>
            <a:ext cx="12192000" cy="212463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09C2F-A0F7-C0DC-8DAB-437FD793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1" y="19031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Taxonomy</a:t>
            </a:r>
          </a:p>
        </p:txBody>
      </p:sp>
    </p:spTree>
    <p:extLst>
      <p:ext uri="{BB962C8B-B14F-4D97-AF65-F5344CB8AC3E}">
        <p14:creationId xmlns:p14="http://schemas.microsoft.com/office/powerpoint/2010/main" val="3405329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many sticky notes on his face&#10;&#10;Description automatically generated">
            <a:extLst>
              <a:ext uri="{FF2B5EF4-FFF2-40B4-BE49-F238E27FC236}">
                <a16:creationId xmlns:a16="http://schemas.microsoft.com/office/drawing/2014/main" id="{E72D9514-63A0-7FA0-6173-1E560FEF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BBC84-6E1A-BBA6-9B99-66B377EF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717" y="1844302"/>
            <a:ext cx="3621741" cy="1325563"/>
          </a:xfrm>
        </p:spPr>
        <p:txBody>
          <a:bodyPr/>
          <a:lstStyle/>
          <a:p>
            <a:r>
              <a:rPr lang="en-US" dirty="0"/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3200654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ller and a color swatch&#10;&#10;Description automatically generated">
            <a:extLst>
              <a:ext uri="{FF2B5EF4-FFF2-40B4-BE49-F238E27FC236}">
                <a16:creationId xmlns:a16="http://schemas.microsoft.com/office/drawing/2014/main" id="{DC16C427-F6F9-DD62-AAC7-8163A62D3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B9B0C-A657-999E-ACC9-00EFA685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" y="1387101"/>
            <a:ext cx="10515600" cy="1325563"/>
          </a:xfrm>
        </p:spPr>
        <p:txBody>
          <a:bodyPr/>
          <a:lstStyle/>
          <a:p>
            <a:r>
              <a:rPr lang="en-US" dirty="0"/>
              <a:t>Data Catalog</a:t>
            </a:r>
          </a:p>
        </p:txBody>
      </p:sp>
    </p:spTree>
    <p:extLst>
      <p:ext uri="{BB962C8B-B14F-4D97-AF65-F5344CB8AC3E}">
        <p14:creationId xmlns:p14="http://schemas.microsoft.com/office/powerpoint/2010/main" val="427811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695C35-371E-6DE2-9561-8137303A4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E0E7E-7505-538D-E3A3-D669DDF6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70" y="576263"/>
            <a:ext cx="10515600" cy="285273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098494-B49E-815F-19B4-3AAA5A744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A1EE1C8-4B17-A592-21D6-9DD335EB6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5656B-834C-B3AA-6826-D2A967DFB833}"/>
              </a:ext>
            </a:extLst>
          </p:cNvPr>
          <p:cNvSpPr/>
          <p:nvPr/>
        </p:nvSpPr>
        <p:spPr>
          <a:xfrm>
            <a:off x="0" y="0"/>
            <a:ext cx="12192000" cy="219221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F4CF82-9035-6942-2C93-4B3038A5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72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Conversations</a:t>
            </a:r>
          </a:p>
        </p:txBody>
      </p:sp>
    </p:spTree>
    <p:extLst>
      <p:ext uri="{BB962C8B-B14F-4D97-AF65-F5344CB8AC3E}">
        <p14:creationId xmlns:p14="http://schemas.microsoft.com/office/powerpoint/2010/main" val="1317193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2E08FF-30DB-3192-D60C-3ABB3E4E83DB}"/>
              </a:ext>
            </a:extLst>
          </p:cNvPr>
          <p:cNvSpPr/>
          <p:nvPr/>
        </p:nvSpPr>
        <p:spPr>
          <a:xfrm>
            <a:off x="0" y="0"/>
            <a:ext cx="307206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181F3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34A5E3-534A-FACB-7D04-2C7A266AA6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8"/>
          <a:stretch/>
        </p:blipFill>
        <p:spPr>
          <a:xfrm>
            <a:off x="3072063" y="0"/>
            <a:ext cx="9119937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EC7203-691C-117A-8A8D-1F7F9424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473410"/>
            <a:ext cx="4335379" cy="26066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Thank You, 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247C0-A6A9-6A20-51A2-BE709078B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788" y="3080085"/>
            <a:ext cx="7916779" cy="368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Robert Bogue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Rob.Bogue@ThorProjects.com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(317) 844-5310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https://ThorProjects.com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https://ConfidentChangeManagement.com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https://ExtinguishBurnout.com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https://ChangeInspired.com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https://RobustFutures.org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1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AF51-CB76-7FDC-3528-92BDEA3D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1" y="-1325563"/>
            <a:ext cx="10515600" cy="1325563"/>
          </a:xfrm>
        </p:spPr>
        <p:txBody>
          <a:bodyPr/>
          <a:lstStyle/>
          <a:p>
            <a:r>
              <a:rPr lang="en-US" dirty="0"/>
              <a:t>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C7D1F-2AC5-5F1F-1951-EE9E3D056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64" y="365124"/>
            <a:ext cx="5825836" cy="63127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I’m sorry for the misunderstanding, but I can’t write a full twelve-page term paper here. However, I can certainly help you get started by providing an outline and some key points to consider for each section of your paper.</a:t>
            </a:r>
          </a:p>
          <a:p>
            <a:pPr marL="0" indent="0">
              <a:buNone/>
            </a:pPr>
            <a:r>
              <a:rPr lang="en-US" sz="1600" dirty="0"/>
              <a:t>Title: When and Why Do People Cheat? An Examination of the Social Circumstances Involved in Dishonesty</a:t>
            </a:r>
          </a:p>
          <a:p>
            <a:pPr marL="0" indent="0">
              <a:buNone/>
            </a:pPr>
            <a:r>
              <a:rPr lang="en-US" sz="1600" b="1" dirty="0"/>
              <a:t>I. Introduction</a:t>
            </a:r>
          </a:p>
          <a:p>
            <a:pPr marL="0" indent="0">
              <a:buNone/>
            </a:pPr>
            <a:r>
              <a:rPr lang="en-US" sz="1600" dirty="0"/>
              <a:t>Definition of cheating and its prevalence in society12.</a:t>
            </a:r>
          </a:p>
          <a:p>
            <a:pPr marL="0" indent="0">
              <a:buNone/>
            </a:pPr>
            <a:r>
              <a:rPr lang="en-US" sz="1600" dirty="0"/>
              <a:t>Brief overview of the different forms of cheating (personal, at work, etc.)34567.</a:t>
            </a:r>
          </a:p>
          <a:p>
            <a:pPr marL="0" indent="0">
              <a:buNone/>
            </a:pPr>
            <a:r>
              <a:rPr lang="en-US" sz="1600" dirty="0"/>
              <a:t>Importance of understanding the social circumstances involved in dishonesty8910.</a:t>
            </a:r>
          </a:p>
          <a:p>
            <a:pPr marL="0" indent="0">
              <a:buNone/>
            </a:pPr>
            <a:r>
              <a:rPr lang="en-US" sz="1600" b="1" dirty="0"/>
              <a:t>II. Why Do People Cheat?</a:t>
            </a:r>
          </a:p>
          <a:p>
            <a:pPr marL="0" indent="0">
              <a:buNone/>
            </a:pPr>
            <a:r>
              <a:rPr lang="en-US" sz="1600" dirty="0"/>
              <a:t>Discuss the main reasons why people cheat, such as lack of love, desire for variety, feeling neglected12.</a:t>
            </a:r>
          </a:p>
          <a:p>
            <a:pPr marL="0" indent="0">
              <a:buNone/>
            </a:pPr>
            <a:r>
              <a:rPr lang="en-US" sz="1600" dirty="0"/>
              <a:t>Explore the psychological factors that lead to dishonesty, such as perceived utility of lying, external disutility risk, and internal disutility9.</a:t>
            </a:r>
          </a:p>
          <a:p>
            <a:pPr marL="0" indent="0">
              <a:buNone/>
            </a:pPr>
            <a:r>
              <a:rPr lang="en-US" sz="1600" dirty="0"/>
              <a:t>Discuss the role of personality traits, low self-esteem, or an addiction to sex or romance in infidelity4.</a:t>
            </a:r>
          </a:p>
          <a:p>
            <a:pPr marL="0" indent="0">
              <a:buNone/>
            </a:pPr>
            <a:r>
              <a:rPr lang="en-US" sz="1600" b="1" dirty="0"/>
              <a:t>III. Forms of Cheating</a:t>
            </a:r>
          </a:p>
          <a:p>
            <a:pPr marL="0" indent="0">
              <a:buNone/>
            </a:pPr>
            <a:r>
              <a:rPr lang="en-US" sz="1600" dirty="0"/>
              <a:t>Detailed discussion on various forms of cheating, including physical infidelity, emotional cheating, cyber infidelity, object infidelity, and financial infidelity34567.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200F6-6D6F-8CCB-FBA9-142B2301B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4"/>
            <a:ext cx="5825836" cy="61277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Discuss how each form of cheating can be rationalized by individuals.</a:t>
            </a:r>
          </a:p>
          <a:p>
            <a:pPr marL="0" indent="0">
              <a:buNone/>
            </a:pPr>
            <a:r>
              <a:rPr lang="en-US" sz="1600" b="1" dirty="0"/>
              <a:t>IV. The Social Culture of Cheating</a:t>
            </a:r>
          </a:p>
          <a:p>
            <a:pPr marL="0" indent="0">
              <a:buNone/>
            </a:pPr>
            <a:r>
              <a:rPr lang="en-US" sz="1600" dirty="0"/>
              <a:t>Discuss how cultural factors can influence the perception of cheating1112131415.</a:t>
            </a:r>
          </a:p>
          <a:p>
            <a:pPr marL="0" indent="0">
              <a:buNone/>
            </a:pPr>
            <a:r>
              <a:rPr lang="en-US" sz="1600" dirty="0"/>
              <a:t>Explore how societal norms and values shape how individuals perceive cheating13.</a:t>
            </a:r>
          </a:p>
          <a:p>
            <a:pPr marL="0" indent="0">
              <a:buNone/>
            </a:pPr>
            <a:r>
              <a:rPr lang="en-US" sz="1600" dirty="0"/>
              <a:t>Discuss the concept of a “cheating culture” and how it is rationalized in society1415.</a:t>
            </a:r>
          </a:p>
          <a:p>
            <a:pPr marL="0" indent="0">
              <a:buNone/>
            </a:pPr>
            <a:r>
              <a:rPr lang="en-US" sz="1600" b="1" dirty="0"/>
              <a:t>V. The Impact of Cheating</a:t>
            </a:r>
          </a:p>
          <a:p>
            <a:pPr marL="0" indent="0">
              <a:buNone/>
            </a:pPr>
            <a:r>
              <a:rPr lang="en-US" sz="1600" dirty="0"/>
              <a:t>Discuss the consequences of dishonesty, such as the impact on emotional intelligence8.</a:t>
            </a:r>
          </a:p>
          <a:p>
            <a:pPr marL="0" indent="0">
              <a:buNone/>
            </a:pPr>
            <a:r>
              <a:rPr lang="en-US" sz="1600" dirty="0"/>
              <a:t>Explore the effects of cheating on relationships and mental health124.</a:t>
            </a:r>
          </a:p>
          <a:p>
            <a:pPr marL="0" indent="0">
              <a:buNone/>
            </a:pPr>
            <a:r>
              <a:rPr lang="en-US" sz="1600" b="1" dirty="0"/>
              <a:t>VI. Conclusion</a:t>
            </a:r>
          </a:p>
          <a:p>
            <a:pPr marL="0" indent="0">
              <a:buNone/>
            </a:pPr>
            <a:r>
              <a:rPr lang="en-US" sz="1600" dirty="0"/>
              <a:t>Summarize the main points discussed in the paper.</a:t>
            </a:r>
          </a:p>
          <a:p>
            <a:pPr marL="0" indent="0">
              <a:buNone/>
            </a:pPr>
            <a:r>
              <a:rPr lang="en-US" sz="1600" dirty="0"/>
              <a:t>Discuss the implications of the findings and suggest areas for future research.</a:t>
            </a:r>
          </a:p>
          <a:p>
            <a:pPr marL="0" indent="0">
              <a:buNone/>
            </a:pPr>
            <a:r>
              <a:rPr lang="en-US" sz="1600" dirty="0"/>
              <a:t>Remember to cite your sources in APA format and ensure that your arguments are well-supported by the evidence. Good luck with your paper! If you need more help, feel free to ask.</a:t>
            </a:r>
          </a:p>
        </p:txBody>
      </p:sp>
    </p:spTree>
    <p:extLst>
      <p:ext uri="{BB962C8B-B14F-4D97-AF65-F5344CB8AC3E}">
        <p14:creationId xmlns:p14="http://schemas.microsoft.com/office/powerpoint/2010/main" val="264733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document with text on it&#10;&#10;Description automatically generated">
            <a:extLst>
              <a:ext uri="{FF2B5EF4-FFF2-40B4-BE49-F238E27FC236}">
                <a16:creationId xmlns:a16="http://schemas.microsoft.com/office/drawing/2014/main" id="{579E5B8E-B703-E443-F212-A85A97E6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82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8E32D-38AF-C868-EFE4-850C1AA2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94" y="140851"/>
            <a:ext cx="10515600" cy="1325563"/>
          </a:xfrm>
        </p:spPr>
        <p:txBody>
          <a:bodyPr/>
          <a:lstStyle/>
          <a:p>
            <a:r>
              <a:rPr lang="en-US" dirty="0"/>
              <a:t>Word</a:t>
            </a:r>
          </a:p>
        </p:txBody>
      </p:sp>
      <p:pic>
        <p:nvPicPr>
          <p:cNvPr id="22" name="Picture 21" descr="A close-up of a document&#10;&#10;Description automatically generated">
            <a:extLst>
              <a:ext uri="{FF2B5EF4-FFF2-40B4-BE49-F238E27FC236}">
                <a16:creationId xmlns:a16="http://schemas.microsoft.com/office/drawing/2014/main" id="{07BDB882-A3B7-D5FC-99E6-C2D43EE59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88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close-up of a document&#10;&#10;Description automatically generated">
            <a:extLst>
              <a:ext uri="{FF2B5EF4-FFF2-40B4-BE49-F238E27FC236}">
                <a16:creationId xmlns:a16="http://schemas.microsoft.com/office/drawing/2014/main" id="{E9ABF050-44DD-BBCD-E9B6-4F5670263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77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screenshot of a paper&#10;&#10;Description automatically generated">
            <a:extLst>
              <a:ext uri="{FF2B5EF4-FFF2-40B4-BE49-F238E27FC236}">
                <a16:creationId xmlns:a16="http://schemas.microsoft.com/office/drawing/2014/main" id="{219A5015-7FDC-D651-7121-A6D44657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60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close-up of a document&#10;&#10;Description automatically generated">
            <a:extLst>
              <a:ext uri="{FF2B5EF4-FFF2-40B4-BE49-F238E27FC236}">
                <a16:creationId xmlns:a16="http://schemas.microsoft.com/office/drawing/2014/main" id="{B52DC406-8701-BC53-A86E-3C5BE034A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49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document with text on it&#10;&#10;Description automatically generated">
            <a:extLst>
              <a:ext uri="{FF2B5EF4-FFF2-40B4-BE49-F238E27FC236}">
                <a16:creationId xmlns:a16="http://schemas.microsoft.com/office/drawing/2014/main" id="{56CD3637-29DC-E608-9B9D-070842EC1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38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C062F242-0391-6CB3-BA49-C6382F5BB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60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document with text on it&#10;&#10;Description automatically generated">
            <a:extLst>
              <a:ext uri="{FF2B5EF4-FFF2-40B4-BE49-F238E27FC236}">
                <a16:creationId xmlns:a16="http://schemas.microsoft.com/office/drawing/2014/main" id="{9C2203EF-7BF7-0402-FCC3-50407133D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61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966A9837-5B80-1CAC-EB65-7B82E336D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9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25362938-749C-226C-7A81-2456B1137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7" y="1230749"/>
            <a:ext cx="423949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9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B5A8-2C1F-2859-2A35-9A54C53F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41863-04C1-E3B7-FEB8-D9692EA061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AI Can’t Count (10 pages, not 12)</a:t>
            </a:r>
          </a:p>
          <a:p>
            <a:r>
              <a:rPr lang="en-US" dirty="0"/>
              <a:t>Not Proper References</a:t>
            </a:r>
          </a:p>
          <a:p>
            <a:pPr lvl="1"/>
            <a:r>
              <a:rPr lang="en-US" dirty="0"/>
              <a:t>Not Word References</a:t>
            </a:r>
          </a:p>
          <a:p>
            <a:pPr lvl="1"/>
            <a:r>
              <a:rPr lang="en-US" dirty="0"/>
              <a:t>Missing Information</a:t>
            </a:r>
          </a:p>
          <a:p>
            <a:pPr lvl="1"/>
            <a:r>
              <a:rPr lang="en-US" dirty="0"/>
              <a:t>Not Always On-Target</a:t>
            </a:r>
          </a:p>
          <a:p>
            <a:r>
              <a:rPr lang="en-US" dirty="0"/>
              <a:t>The first draft failed – perhaps because it referenced </a:t>
            </a:r>
            <a:r>
              <a:rPr lang="en-US" dirty="0" err="1"/>
              <a:t>Ariely’s</a:t>
            </a:r>
            <a:r>
              <a:rPr lang="en-US" dirty="0"/>
              <a:t> book</a:t>
            </a:r>
          </a:p>
          <a:p>
            <a:endParaRPr lang="en-US" dirty="0"/>
          </a:p>
        </p:txBody>
      </p:sp>
      <p:pic>
        <p:nvPicPr>
          <p:cNvPr id="6" name="Content Placeholder 5" descr="A document with text on it&#10;&#10;Description automatically generated">
            <a:extLst>
              <a:ext uri="{FF2B5EF4-FFF2-40B4-BE49-F238E27FC236}">
                <a16:creationId xmlns:a16="http://schemas.microsoft.com/office/drawing/2014/main" id="{C9A2A22F-6510-0E2E-124A-BCFED09E1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8" r="32027" b="29710"/>
          <a:stretch/>
        </p:blipFill>
        <p:spPr>
          <a:xfrm>
            <a:off x="6243320" y="1992796"/>
            <a:ext cx="5948680" cy="28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4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stone pillars&#10;&#10;Description automatically generated">
            <a:extLst>
              <a:ext uri="{FF2B5EF4-FFF2-40B4-BE49-F238E27FC236}">
                <a16:creationId xmlns:a16="http://schemas.microsoft.com/office/drawing/2014/main" id="{162DEC34-C845-0BDD-E736-580530F64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16A2FC-2B85-9EC7-EFF5-1425FFC56D20}"/>
              </a:ext>
            </a:extLst>
          </p:cNvPr>
          <p:cNvSpPr/>
          <p:nvPr/>
        </p:nvSpPr>
        <p:spPr>
          <a:xfrm>
            <a:off x="0" y="0"/>
            <a:ext cx="591378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67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6E7F16-0CA0-3F9C-8B3E-83F11376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2" y="514212"/>
            <a:ext cx="3177208" cy="1573005"/>
          </a:xfrm>
        </p:spPr>
        <p:txBody>
          <a:bodyPr/>
          <a:lstStyle/>
          <a:p>
            <a:r>
              <a:rPr lang="en-US" dirty="0"/>
              <a:t>Three Pillars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432DA-0675-0982-3E5E-17955A9FA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392" y="2372277"/>
            <a:ext cx="2908851" cy="4351338"/>
          </a:xfrm>
        </p:spPr>
        <p:txBody>
          <a:bodyPr/>
          <a:lstStyle/>
          <a:p>
            <a:r>
              <a:rPr lang="en-US" dirty="0"/>
              <a:t>Employee Engagement</a:t>
            </a:r>
          </a:p>
          <a:p>
            <a:r>
              <a:rPr lang="en-US" dirty="0"/>
              <a:t>Content Access</a:t>
            </a:r>
          </a:p>
          <a:p>
            <a:r>
              <a:rPr lang="en-US" dirty="0"/>
              <a:t>Content Hygiene</a:t>
            </a:r>
          </a:p>
        </p:txBody>
      </p:sp>
    </p:spTree>
    <p:extLst>
      <p:ext uri="{BB962C8B-B14F-4D97-AF65-F5344CB8AC3E}">
        <p14:creationId xmlns:p14="http://schemas.microsoft.com/office/powerpoint/2010/main" val="27088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7E7A6C-4514-CAAA-AE0C-FECFB5E8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E276B-7885-62B1-6110-0130DCD1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Party Tricks</a:t>
            </a:r>
          </a:p>
        </p:txBody>
      </p:sp>
    </p:spTree>
    <p:extLst>
      <p:ext uri="{BB962C8B-B14F-4D97-AF65-F5344CB8AC3E}">
        <p14:creationId xmlns:p14="http://schemas.microsoft.com/office/powerpoint/2010/main" val="10123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light in a machine&#10;&#10;Description automatically generated">
            <a:extLst>
              <a:ext uri="{FF2B5EF4-FFF2-40B4-BE49-F238E27FC236}">
                <a16:creationId xmlns:a16="http://schemas.microsoft.com/office/drawing/2014/main" id="{3802F6EA-A2BC-EE6C-9EDF-105098248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C825D-C0BC-C0A9-76F6-F968A5673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192" y="123585"/>
            <a:ext cx="7799717" cy="1325563"/>
          </a:xfrm>
        </p:spPr>
        <p:txBody>
          <a:bodyPr/>
          <a:lstStyle/>
          <a:p>
            <a:r>
              <a:rPr lang="en-US" dirty="0"/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2867396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55649358EDB49AF7B9C8D65E920AD" ma:contentTypeVersion="20" ma:contentTypeDescription="Create a new document." ma:contentTypeScope="" ma:versionID="0f0f50d8f7794f9a055dfdc37bba66bc">
  <xsd:schema xmlns:xsd="http://www.w3.org/2001/XMLSchema" xmlns:xs="http://www.w3.org/2001/XMLSchema" xmlns:p="http://schemas.microsoft.com/office/2006/metadata/properties" xmlns:ns1="http://schemas.microsoft.com/sharepoint/v3" xmlns:ns2="cff7576e-0c32-4550-83d1-954d61a5c791" xmlns:ns3="2d0b85ff-d6ad-4c7f-8938-18b100166205" targetNamespace="http://schemas.microsoft.com/office/2006/metadata/properties" ma:root="true" ma:fieldsID="8f6f223e2252529f45e615770f300429" ns1:_="" ns2:_="" ns3:_="">
    <xsd:import namespace="http://schemas.microsoft.com/sharepoint/v3"/>
    <xsd:import namespace="cff7576e-0c32-4550-83d1-954d61a5c791"/>
    <xsd:import namespace="2d0b85ff-d6ad-4c7f-8938-18b1001662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7576e-0c32-4550-83d1-954d61a5c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d0c054-9102-40e9-9bda-00c524a2d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b85ff-d6ad-4c7f-8938-18b10016620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3ac95e3-f53e-4121-90b3-f413a238d864}" ma:internalName="TaxCatchAll" ma:showField="CatchAllData" ma:web="2d0b85ff-d6ad-4c7f-8938-18b1001662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f7576e-0c32-4550-83d1-954d61a5c791">
      <Terms xmlns="http://schemas.microsoft.com/office/infopath/2007/PartnerControls"/>
    </lcf76f155ced4ddcb4097134ff3c332f>
    <TaxCatchAll xmlns="2d0b85ff-d6ad-4c7f-8938-18b100166205" xsi:nil="true"/>
    <SharedWithUsers xmlns="2d0b85ff-d6ad-4c7f-8938-18b100166205">
      <UserInfo>
        <DisplayName>Robert Bogue</DisplayName>
        <AccountId>10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9FB3DB7-D0C0-43C9-A53E-93AABF5CC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ff7576e-0c32-4550-83d1-954d61a5c791"/>
    <ds:schemaRef ds:uri="2d0b85ff-d6ad-4c7f-8938-18b1001662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9227D1-DF0A-4DD2-AA82-4A948B32B6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E02572-272D-4691-B27E-BA761BE50BAC}">
  <ds:schemaRefs>
    <ds:schemaRef ds:uri="http://schemas.microsoft.com/office/2006/metadata/properties"/>
    <ds:schemaRef ds:uri="http://www.w3.org/2000/xmlns/"/>
    <ds:schemaRef ds:uri="98e5ff98-91d5-4232-8944-ea0a64178cb8"/>
    <ds:schemaRef ds:uri="http://schemas.microsoft.com/office/infopath/2007/PartnerControls"/>
    <ds:schemaRef ds:uri="9767d055-9703-4f12-81c8-988ac55f350a"/>
    <ds:schemaRef ds:uri="http://www.w3.org/2001/XMLSchema-instance"/>
    <ds:schemaRef ds:uri="cff7576e-0c32-4550-83d1-954d61a5c791"/>
    <ds:schemaRef ds:uri="2d0b85ff-d6ad-4c7f-8938-18b100166205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950</Words>
  <Application>Microsoft Office PowerPoint</Application>
  <PresentationFormat>Widescreen</PresentationFormat>
  <Paragraphs>112</Paragraphs>
  <Slides>37</Slides>
  <Notes>11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Preparing Your Organization for Generative Artificial Intelligence</vt:lpstr>
      <vt:lpstr>Download the Whitepaper</vt:lpstr>
      <vt:lpstr>The Test</vt:lpstr>
      <vt:lpstr>Bing</vt:lpstr>
      <vt:lpstr>Word</vt:lpstr>
      <vt:lpstr>The Problems</vt:lpstr>
      <vt:lpstr>Three Pillars</vt:lpstr>
      <vt:lpstr>Public Party Tricks</vt:lpstr>
      <vt:lpstr>Plagiarism</vt:lpstr>
      <vt:lpstr>Fictional Sources</vt:lpstr>
      <vt:lpstr>Powerful Advantage</vt:lpstr>
      <vt:lpstr>Evolution</vt:lpstr>
      <vt:lpstr>Employee Engagement</vt:lpstr>
      <vt:lpstr>It’s Not About the  Technology</vt:lpstr>
      <vt:lpstr>You Can’t Make Them</vt:lpstr>
      <vt:lpstr>Handwashing Compliance Rates</vt:lpstr>
      <vt:lpstr>Seatbelts</vt:lpstr>
      <vt:lpstr>PowerPoint Presentation</vt:lpstr>
      <vt:lpstr>% Seat Belt Usage</vt:lpstr>
      <vt:lpstr>Pick a Model…</vt:lpstr>
      <vt:lpstr>Content Access</vt:lpstr>
      <vt:lpstr>Restrictions</vt:lpstr>
      <vt:lpstr>Identity</vt:lpstr>
      <vt:lpstr>Sensitivity</vt:lpstr>
      <vt:lpstr>Permissions</vt:lpstr>
      <vt:lpstr>Content Crawling</vt:lpstr>
      <vt:lpstr>Crawling</vt:lpstr>
      <vt:lpstr>Content Processing</vt:lpstr>
      <vt:lpstr>Content Hygiene</vt:lpstr>
      <vt:lpstr>Inappropriate Language</vt:lpstr>
      <vt:lpstr>Redundant, Outdated, and Trivial (ROT)</vt:lpstr>
      <vt:lpstr>Taxonomy</vt:lpstr>
      <vt:lpstr>Metadata</vt:lpstr>
      <vt:lpstr>Data Catalog</vt:lpstr>
      <vt:lpstr>Conclusion</vt:lpstr>
      <vt:lpstr>Conversations</vt:lpstr>
      <vt:lpstr>Thank You,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Organizational Readiness for Generative Artificial Intelligence</dc:title>
  <dc:creator>Robert Bogue</dc:creator>
  <cp:lastModifiedBy>Robert Bogue</cp:lastModifiedBy>
  <cp:revision>3</cp:revision>
  <dcterms:created xsi:type="dcterms:W3CDTF">2024-01-30T14:18:11Z</dcterms:created>
  <dcterms:modified xsi:type="dcterms:W3CDTF">2024-05-28T14:50:05Z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0x010100C6D55649358EDB49AF7B9C8D65E920AD</vt:lpwstr>
  </property>
  <property fmtid="{D5CDD505-2E9C-101B-9397-08002B2CF9AE}" pid="3" name="MediaServiceImageTags">
    <vt:lpwstr/>
  </property>
</Properties>
</file>