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5" r:id="rId3"/>
    <p:sldId id="257" r:id="rId4"/>
    <p:sldId id="270" r:id="rId5"/>
    <p:sldId id="267" r:id="rId6"/>
    <p:sldId id="268" r:id="rId7"/>
    <p:sldId id="269" r:id="rId8"/>
    <p:sldId id="271" r:id="rId9"/>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3813" autoAdjust="0"/>
  </p:normalViewPr>
  <p:slideViewPr>
    <p:cSldViewPr snapToGrid="0">
      <p:cViewPr varScale="1">
        <p:scale>
          <a:sx n="57" d="100"/>
          <a:sy n="57" d="100"/>
        </p:scale>
        <p:origin x="845"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72E9CA17-685E-465D-86EF-0893C76B4067}" type="datetimeFigureOut">
              <a:rPr lang="en-US" smtClean="0"/>
              <a:t>5/23/2022</a:t>
            </a:fld>
            <a:endParaRPr lang="en-US"/>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C1AF8D6D-6107-4D47-AAA0-388C0CB750AC}" type="slidenum">
              <a:rPr lang="en-US" smtClean="0"/>
              <a:t>‹#›</a:t>
            </a:fld>
            <a:endParaRPr lang="en-US"/>
          </a:p>
        </p:txBody>
      </p:sp>
    </p:spTree>
    <p:extLst>
      <p:ext uri="{BB962C8B-B14F-4D97-AF65-F5344CB8AC3E}">
        <p14:creationId xmlns:p14="http://schemas.microsoft.com/office/powerpoint/2010/main" val="1103807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AF8D6D-6107-4D47-AAA0-388C0CB750AC}" type="slidenum">
              <a:rPr lang="en-US" smtClean="0"/>
              <a:t>1</a:t>
            </a:fld>
            <a:endParaRPr lang="en-US"/>
          </a:p>
        </p:txBody>
      </p:sp>
    </p:spTree>
    <p:extLst>
      <p:ext uri="{BB962C8B-B14F-4D97-AF65-F5344CB8AC3E}">
        <p14:creationId xmlns:p14="http://schemas.microsoft.com/office/powerpoint/2010/main" val="3797818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AF8D6D-6107-4D47-AAA0-388C0CB750AC}" type="slidenum">
              <a:rPr lang="en-US" smtClean="0"/>
              <a:t>2</a:t>
            </a:fld>
            <a:endParaRPr lang="en-US"/>
          </a:p>
        </p:txBody>
      </p:sp>
    </p:spTree>
    <p:extLst>
      <p:ext uri="{BB962C8B-B14F-4D97-AF65-F5344CB8AC3E}">
        <p14:creationId xmlns:p14="http://schemas.microsoft.com/office/powerpoint/2010/main" val="1653574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AF8D6D-6107-4D47-AAA0-388C0CB750AC}" type="slidenum">
              <a:rPr lang="en-US" smtClean="0"/>
              <a:t>3</a:t>
            </a:fld>
            <a:endParaRPr lang="en-US"/>
          </a:p>
        </p:txBody>
      </p:sp>
    </p:spTree>
    <p:extLst>
      <p:ext uri="{BB962C8B-B14F-4D97-AF65-F5344CB8AC3E}">
        <p14:creationId xmlns:p14="http://schemas.microsoft.com/office/powerpoint/2010/main" val="4154561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Our first speaker today is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Tera Ladner</a:t>
            </a:r>
            <a:r>
              <a:rPr lang="en-US" sz="1800" dirty="0">
                <a:effectLst/>
                <a:latin typeface="Calibri" panose="020F0502020204030204" pitchFamily="34" charset="0"/>
                <a:ea typeface="Calibri" panose="020F0502020204030204" pitchFamily="34" charset="0"/>
                <a:cs typeface="Times New Roman" panose="02020603050405020304" pitchFamily="18" charset="0"/>
              </a:rPr>
              <a:t>.  Tera is the Vice President for Information Risk Management &amp; Governance at Aflac Inc, and was a past president of ARMA International.  Focusing today on the critical skill of change management  --  for those of us who struggle to drive change, Tera will share how to “ride the waves” of interest to further your objectives by “taking small bites of the elephant”.  Please welcome Tera, thanks.</a:t>
            </a:r>
          </a:p>
          <a:p>
            <a:endParaRPr lang="en-US" dirty="0"/>
          </a:p>
        </p:txBody>
      </p:sp>
      <p:sp>
        <p:nvSpPr>
          <p:cNvPr id="4" name="Slide Number Placeholder 3"/>
          <p:cNvSpPr>
            <a:spLocks noGrp="1"/>
          </p:cNvSpPr>
          <p:nvPr>
            <p:ph type="sldNum" sz="quarter" idx="5"/>
          </p:nvPr>
        </p:nvSpPr>
        <p:spPr/>
        <p:txBody>
          <a:bodyPr/>
          <a:lstStyle/>
          <a:p>
            <a:fld id="{C1AF8D6D-6107-4D47-AAA0-388C0CB750AC}" type="slidenum">
              <a:rPr lang="en-US" smtClean="0"/>
              <a:t>4</a:t>
            </a:fld>
            <a:endParaRPr lang="en-US"/>
          </a:p>
        </p:txBody>
      </p:sp>
    </p:spTree>
    <p:extLst>
      <p:ext uri="{BB962C8B-B14F-4D97-AF65-F5344CB8AC3E}">
        <p14:creationId xmlns:p14="http://schemas.microsoft.com/office/powerpoint/2010/main" val="3282998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AF8D6D-6107-4D47-AAA0-388C0CB750AC}" type="slidenum">
              <a:rPr lang="en-US" smtClean="0"/>
              <a:t>5</a:t>
            </a:fld>
            <a:endParaRPr lang="en-US"/>
          </a:p>
        </p:txBody>
      </p:sp>
    </p:spTree>
    <p:extLst>
      <p:ext uri="{BB962C8B-B14F-4D97-AF65-F5344CB8AC3E}">
        <p14:creationId xmlns:p14="http://schemas.microsoft.com/office/powerpoint/2010/main" val="3430705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Our next speaker is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Leela </a:t>
            </a:r>
            <a:r>
              <a:rPr lang="en-US" sz="1800" b="1" dirty="0" err="1">
                <a:effectLst/>
                <a:latin typeface="Calibri" panose="020F0502020204030204" pitchFamily="34" charset="0"/>
                <a:ea typeface="Calibri" panose="020F0502020204030204" pitchFamily="34" charset="0"/>
                <a:cs typeface="Times New Roman" panose="02020603050405020304" pitchFamily="18" charset="0"/>
              </a:rPr>
              <a:t>Yellesetty</a:t>
            </a:r>
            <a:r>
              <a:rPr lang="en-US" sz="1800" dirty="0">
                <a:effectLst/>
                <a:latin typeface="Calibri" panose="020F0502020204030204" pitchFamily="34" charset="0"/>
                <a:ea typeface="Calibri" panose="020F0502020204030204" pitchFamily="34" charset="0"/>
                <a:cs typeface="Times New Roman" panose="02020603050405020304" pitchFamily="18" charset="0"/>
              </a:rPr>
              <a:t>, who is the Information Governance Officer at the Oregon Department of Environmental Quality.  Leela’s skills focus is on the transition from a RIM program to an Information Governance program, and thinking through what skills we need to succeed. 	</a:t>
            </a:r>
          </a:p>
          <a:p>
            <a:endParaRPr lang="en-US" dirty="0"/>
          </a:p>
        </p:txBody>
      </p:sp>
      <p:sp>
        <p:nvSpPr>
          <p:cNvPr id="4" name="Slide Number Placeholder 3"/>
          <p:cNvSpPr>
            <a:spLocks noGrp="1"/>
          </p:cNvSpPr>
          <p:nvPr>
            <p:ph type="sldNum" sz="quarter" idx="5"/>
          </p:nvPr>
        </p:nvSpPr>
        <p:spPr/>
        <p:txBody>
          <a:bodyPr/>
          <a:lstStyle/>
          <a:p>
            <a:fld id="{C1AF8D6D-6107-4D47-AAA0-388C0CB750AC}" type="slidenum">
              <a:rPr lang="en-US" smtClean="0"/>
              <a:t>6</a:t>
            </a:fld>
            <a:endParaRPr lang="en-US"/>
          </a:p>
        </p:txBody>
      </p:sp>
    </p:spTree>
    <p:extLst>
      <p:ext uri="{BB962C8B-B14F-4D97-AF65-F5344CB8AC3E}">
        <p14:creationId xmlns:p14="http://schemas.microsoft.com/office/powerpoint/2010/main" val="325589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Our last speaker today is a friend of the Chicago chapter who has joined us previously and we’re glad to have return to our city.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Robert Bogue</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President and CEO of Thor Projects LLC.  Today Robert is zooming out to show us the big picture of Information Governance, how the different set of perspectives, skills, and roles enable organizational effectiveness.  </a:t>
            </a:r>
          </a:p>
          <a:p>
            <a:endParaRPr lang="en-US" dirty="0"/>
          </a:p>
        </p:txBody>
      </p:sp>
      <p:sp>
        <p:nvSpPr>
          <p:cNvPr id="4" name="Slide Number Placeholder 3"/>
          <p:cNvSpPr>
            <a:spLocks noGrp="1"/>
          </p:cNvSpPr>
          <p:nvPr>
            <p:ph type="sldNum" sz="quarter" idx="5"/>
          </p:nvPr>
        </p:nvSpPr>
        <p:spPr/>
        <p:txBody>
          <a:bodyPr/>
          <a:lstStyle/>
          <a:p>
            <a:fld id="{C1AF8D6D-6107-4D47-AAA0-388C0CB750AC}" type="slidenum">
              <a:rPr lang="en-US" smtClean="0"/>
              <a:t>7</a:t>
            </a:fld>
            <a:endParaRPr lang="en-US"/>
          </a:p>
        </p:txBody>
      </p:sp>
    </p:spTree>
    <p:extLst>
      <p:ext uri="{BB962C8B-B14F-4D97-AF65-F5344CB8AC3E}">
        <p14:creationId xmlns:p14="http://schemas.microsoft.com/office/powerpoint/2010/main" val="2931422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AF8D6D-6107-4D47-AAA0-388C0CB750AC}" type="slidenum">
              <a:rPr lang="en-US" smtClean="0"/>
              <a:t>8</a:t>
            </a:fld>
            <a:endParaRPr lang="en-US"/>
          </a:p>
        </p:txBody>
      </p:sp>
    </p:spTree>
    <p:extLst>
      <p:ext uri="{BB962C8B-B14F-4D97-AF65-F5344CB8AC3E}">
        <p14:creationId xmlns:p14="http://schemas.microsoft.com/office/powerpoint/2010/main" val="4131472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DAFA4-0B3F-4FA0-9B84-FCCE0C0853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182E4B-81D6-494C-97B0-2FC167C53B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7B090B-6DA9-4929-B5AC-2FFC3FA28175}"/>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EB82FDCF-C12F-4E0A-BA79-127FC8C949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07ED56-3943-4E8F-866B-69AA9C380172}"/>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428549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CC1A-1A0C-4304-991B-6B5DCEB1F3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A579C6-87FD-4069-8C55-7A65349212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CD8FF2-FD1A-43E8-AFB7-3F9ECD0E7282}"/>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B5D499AB-7EB0-44D8-97A1-DD7D9D0092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29837A-171C-410A-8F5F-C990DDD26C65}"/>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3626378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9B88E6-DBD7-46E5-A1C1-BC50732055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E61847-A085-4506-B6B2-56BCE60B65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420211-2543-4F94-8476-396D90B1C712}"/>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309C61EA-815C-4B81-A48A-53FE8E61A5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BD64A-F8BB-4C17-85FC-72F2052C2ACF}"/>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279720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8D12-3220-4B01-B9AD-C52A7E8CBB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76B80C-93EF-4681-BD35-8E1A8ACC8D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0E96C6-3B09-47A6-BCD8-12B48F41926A}"/>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3927DBAA-4D0A-4852-BD4E-1792787F3B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DC99C1-968B-4369-BA21-E248D23A016E}"/>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872447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D7A6-FF0B-49B7-B192-C896D2679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3DAF47-7FFD-42DD-9C72-CC1CC08917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0B900F-D0E5-427A-8FC0-9EF181668393}"/>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B509A8C9-491D-45BB-B19A-ACE086743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49986F-8D08-493F-A973-9D23113C6683}"/>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2329392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36AA1-EB6D-448A-8633-CD99956E4C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A39892-7D0E-4E47-B9E7-C4F4186B9D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35DC62-B108-43DF-AA6B-E9B3ED67AC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AA2841-7894-4994-8567-128924C60CF5}"/>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6" name="Footer Placeholder 5">
            <a:extLst>
              <a:ext uri="{FF2B5EF4-FFF2-40B4-BE49-F238E27FC236}">
                <a16:creationId xmlns:a16="http://schemas.microsoft.com/office/drawing/2014/main" id="{1011BEE8-0DE1-4F38-9F43-74F30F6D79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6CE21D-DB85-4912-B1A3-F8B6DA0A0A9C}"/>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3259051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45DB1-C23E-4D99-845F-A961320C54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56F8BD-6E04-4C20-AC00-07021E4882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F6C165-9AFF-4BC9-9369-7F97EA136A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A95CE7-4502-4A16-98BD-BB56185CC0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EA3022-1034-4F98-B395-473A004AD2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6FA15C-469C-4B00-ADD9-770741DC1B6D}"/>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8" name="Footer Placeholder 7">
            <a:extLst>
              <a:ext uri="{FF2B5EF4-FFF2-40B4-BE49-F238E27FC236}">
                <a16:creationId xmlns:a16="http://schemas.microsoft.com/office/drawing/2014/main" id="{48839C77-9E47-45BF-83AE-13427F17D4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AD88EB-CC96-4131-85DD-17F59FE2BF8F}"/>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120450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DCEDE-F537-4986-8A48-FCE5DB9FB2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1929CF-75D9-4A18-99B0-D72A84BC83E0}"/>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4" name="Footer Placeholder 3">
            <a:extLst>
              <a:ext uri="{FF2B5EF4-FFF2-40B4-BE49-F238E27FC236}">
                <a16:creationId xmlns:a16="http://schemas.microsoft.com/office/drawing/2014/main" id="{1353845E-BEF1-4309-9153-6A740F8E6B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B9F171-3912-4AD9-9AA5-641A1160B26A}"/>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3325867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72F496-3060-4609-9FA1-2398A28F15A3}"/>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3" name="Footer Placeholder 2">
            <a:extLst>
              <a:ext uri="{FF2B5EF4-FFF2-40B4-BE49-F238E27FC236}">
                <a16:creationId xmlns:a16="http://schemas.microsoft.com/office/drawing/2014/main" id="{DC13835D-7489-4F72-91DE-CECCEDCD851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C7B18E-426D-4D16-9EFB-F0B665416F58}"/>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3048680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9824E-6F4E-41C0-A437-882AE3B96B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281A85-5416-4006-AA5B-4BE93FEAD9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DF5D21-393F-4B84-A60A-00921594B9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82979A-5F43-4122-A2E8-08795253E31B}"/>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6" name="Footer Placeholder 5">
            <a:extLst>
              <a:ext uri="{FF2B5EF4-FFF2-40B4-BE49-F238E27FC236}">
                <a16:creationId xmlns:a16="http://schemas.microsoft.com/office/drawing/2014/main" id="{CF6FF3A9-3359-48BC-91DB-1699B2C22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268A2E-CF4C-4C71-8DDC-CFC8F9653435}"/>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3817164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BCE56-BDAB-4008-BFC2-025DC3B1CC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23731E-2C90-4588-9B0B-03472A01A4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6A5413-ADB4-4A10-ABBA-4502592A4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DCC3F2-1717-4D61-ACFC-B6D886AEA615}"/>
              </a:ext>
            </a:extLst>
          </p:cNvPr>
          <p:cNvSpPr>
            <a:spLocks noGrp="1"/>
          </p:cNvSpPr>
          <p:nvPr>
            <p:ph type="dt" sz="half" idx="10"/>
          </p:nvPr>
        </p:nvSpPr>
        <p:spPr/>
        <p:txBody>
          <a:bodyPr/>
          <a:lstStyle/>
          <a:p>
            <a:fld id="{8FAE4D0B-188D-4EF0-8FCC-4383C590D818}" type="datetimeFigureOut">
              <a:rPr lang="en-US" smtClean="0"/>
              <a:t>5/23/2022</a:t>
            </a:fld>
            <a:endParaRPr lang="en-US"/>
          </a:p>
        </p:txBody>
      </p:sp>
      <p:sp>
        <p:nvSpPr>
          <p:cNvPr id="6" name="Footer Placeholder 5">
            <a:extLst>
              <a:ext uri="{FF2B5EF4-FFF2-40B4-BE49-F238E27FC236}">
                <a16:creationId xmlns:a16="http://schemas.microsoft.com/office/drawing/2014/main" id="{F9BCD3AC-E0EA-474C-8C87-E7F7DA183E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9E0AB3-A73D-46B8-B32D-8897328036FC}"/>
              </a:ext>
            </a:extLst>
          </p:cNvPr>
          <p:cNvSpPr>
            <a:spLocks noGrp="1"/>
          </p:cNvSpPr>
          <p:nvPr>
            <p:ph type="sldNum" sz="quarter" idx="12"/>
          </p:nvPr>
        </p:nvSpPr>
        <p:spPr/>
        <p:txBody>
          <a:bodyPr/>
          <a:lstStyle/>
          <a:p>
            <a:fld id="{E2780FBE-1324-4CA6-AF38-C843BAB67A91}" type="slidenum">
              <a:rPr lang="en-US" smtClean="0"/>
              <a:t>‹#›</a:t>
            </a:fld>
            <a:endParaRPr lang="en-US"/>
          </a:p>
        </p:txBody>
      </p:sp>
    </p:spTree>
    <p:extLst>
      <p:ext uri="{BB962C8B-B14F-4D97-AF65-F5344CB8AC3E}">
        <p14:creationId xmlns:p14="http://schemas.microsoft.com/office/powerpoint/2010/main" val="129927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0995CD-A308-4274-A183-51FB75CAF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559E0E-ECA2-4F1D-8E4C-159B9A4F80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ECA41A-0D72-4EEA-ABA3-F8A2485E0D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AE4D0B-188D-4EF0-8FCC-4383C590D818}" type="datetimeFigureOut">
              <a:rPr lang="en-US" smtClean="0"/>
              <a:t>5/23/2022</a:t>
            </a:fld>
            <a:endParaRPr lang="en-US"/>
          </a:p>
        </p:txBody>
      </p:sp>
      <p:sp>
        <p:nvSpPr>
          <p:cNvPr id="5" name="Footer Placeholder 4">
            <a:extLst>
              <a:ext uri="{FF2B5EF4-FFF2-40B4-BE49-F238E27FC236}">
                <a16:creationId xmlns:a16="http://schemas.microsoft.com/office/drawing/2014/main" id="{0DBE5B66-B594-4648-83D4-FB35FF8989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2388BA-ED03-41CA-A4ED-454CC24F45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80FBE-1324-4CA6-AF38-C843BAB67A91}" type="slidenum">
              <a:rPr lang="en-US" smtClean="0"/>
              <a:t>‹#›</a:t>
            </a:fld>
            <a:endParaRPr lang="en-US"/>
          </a:p>
        </p:txBody>
      </p:sp>
    </p:spTree>
    <p:extLst>
      <p:ext uri="{BB962C8B-B14F-4D97-AF65-F5344CB8AC3E}">
        <p14:creationId xmlns:p14="http://schemas.microsoft.com/office/powerpoint/2010/main" val="665594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mpaluch@pmdchicago.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0F4DC2-958F-4C1B-A3C4-8D2F587EF2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8994" y="2415812"/>
            <a:ext cx="3178161" cy="304481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23C95B0-4A3A-40F7-9B8C-36E1BB730074}"/>
              </a:ext>
            </a:extLst>
          </p:cNvPr>
          <p:cNvSpPr/>
          <p:nvPr/>
        </p:nvSpPr>
        <p:spPr>
          <a:xfrm>
            <a:off x="1256777" y="405912"/>
            <a:ext cx="8705333" cy="1754326"/>
          </a:xfrm>
          <a:prstGeom prst="rect">
            <a:avLst/>
          </a:prstGeom>
          <a:noFill/>
        </p:spPr>
        <p:txBody>
          <a:bodyPr wrap="none" lIns="91440" tIns="45720" rIns="91440" bIns="45720">
            <a:spAutoFit/>
          </a:bodyPr>
          <a:lstStyle/>
          <a:p>
            <a:pPr algn="ctr"/>
            <a:r>
              <a:rPr lang="en-US" sz="5400" dirty="0">
                <a:ln w="0"/>
                <a:solidFill>
                  <a:srgbClr val="00B0F0"/>
                </a:solidFill>
                <a:effectLst>
                  <a:outerShdw blurRad="38100" dist="19050" dir="2700000" algn="tl" rotWithShape="0">
                    <a:schemeClr val="dk1">
                      <a:alpha val="40000"/>
                    </a:schemeClr>
                  </a:outerShdw>
                </a:effectLst>
              </a:rPr>
              <a:t>ARMA Chicago Spring Seminar</a:t>
            </a:r>
          </a:p>
          <a:p>
            <a:pPr algn="ctr"/>
            <a:r>
              <a:rPr lang="en-US" sz="5400" dirty="0">
                <a:ln w="0"/>
                <a:solidFill>
                  <a:srgbClr val="00B0F0"/>
                </a:solidFill>
                <a:effectLst>
                  <a:outerShdw blurRad="38100" dist="19050" dir="2700000" algn="tl" rotWithShape="0">
                    <a:schemeClr val="dk1">
                      <a:alpha val="40000"/>
                    </a:schemeClr>
                  </a:outerShdw>
                </a:effectLst>
              </a:rPr>
              <a:t>May 24</a:t>
            </a:r>
            <a:r>
              <a:rPr lang="en-US" sz="5400" baseline="30000" dirty="0">
                <a:ln w="0"/>
                <a:solidFill>
                  <a:srgbClr val="00B0F0"/>
                </a:solidFill>
                <a:effectLst>
                  <a:outerShdw blurRad="38100" dist="19050" dir="2700000" algn="tl" rotWithShape="0">
                    <a:schemeClr val="dk1">
                      <a:alpha val="40000"/>
                    </a:schemeClr>
                  </a:outerShdw>
                </a:effectLst>
              </a:rPr>
              <a:t>th</a:t>
            </a:r>
            <a:r>
              <a:rPr lang="en-US" sz="5400" dirty="0">
                <a:ln w="0"/>
                <a:solidFill>
                  <a:srgbClr val="00B0F0"/>
                </a:solidFill>
                <a:effectLst>
                  <a:outerShdw blurRad="38100" dist="19050" dir="2700000" algn="tl" rotWithShape="0">
                    <a:schemeClr val="dk1">
                      <a:alpha val="40000"/>
                    </a:schemeClr>
                  </a:outerShdw>
                </a:effectLst>
              </a:rPr>
              <a:t> 2022</a:t>
            </a:r>
            <a:endParaRPr lang="en-US" sz="5400" b="0" cap="none" spc="0" dirty="0">
              <a:ln w="0"/>
              <a:solidFill>
                <a:srgbClr val="00B0F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84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97DCB0-9791-4A0A-9B1A-EA69BF812FE8}"/>
              </a:ext>
            </a:extLst>
          </p:cNvPr>
          <p:cNvPicPr>
            <a:picLocks noChangeAspect="1"/>
          </p:cNvPicPr>
          <p:nvPr/>
        </p:nvPicPr>
        <p:blipFill>
          <a:blip r:embed="rId3"/>
          <a:stretch>
            <a:fillRect/>
          </a:stretch>
        </p:blipFill>
        <p:spPr>
          <a:xfrm>
            <a:off x="140719" y="139856"/>
            <a:ext cx="1092463" cy="1048323"/>
          </a:xfrm>
          <a:prstGeom prst="rect">
            <a:avLst/>
          </a:prstGeom>
        </p:spPr>
      </p:pic>
      <p:sp>
        <p:nvSpPr>
          <p:cNvPr id="7" name="Rectangle 6">
            <a:extLst>
              <a:ext uri="{FF2B5EF4-FFF2-40B4-BE49-F238E27FC236}">
                <a16:creationId xmlns:a16="http://schemas.microsoft.com/office/drawing/2014/main" id="{8987BC77-592B-4963-A094-08114B588AB2}"/>
              </a:ext>
            </a:extLst>
          </p:cNvPr>
          <p:cNvSpPr/>
          <p:nvPr/>
        </p:nvSpPr>
        <p:spPr>
          <a:xfrm>
            <a:off x="1144301" y="1760391"/>
            <a:ext cx="9759487" cy="4770537"/>
          </a:xfrm>
          <a:prstGeom prst="rect">
            <a:avLst/>
          </a:prstGeom>
          <a:noFill/>
        </p:spPr>
        <p:txBody>
          <a:bodyPr wrap="square" lIns="91440" tIns="45720" rIns="91440" bIns="45720">
            <a:spAutoFit/>
          </a:bodyPr>
          <a:lstStyle/>
          <a:p>
            <a:pPr algn="ctr"/>
            <a:r>
              <a:rPr lang="en-US" sz="2000" b="1" cap="none" spc="0" dirty="0">
                <a:ln w="0"/>
                <a:solidFill>
                  <a:schemeClr val="accent1"/>
                </a:solidFill>
                <a:effectLst>
                  <a:outerShdw blurRad="38100" dist="25400" dir="5400000" algn="ctr" rotWithShape="0">
                    <a:srgbClr val="6E747A">
                      <a:alpha val="43000"/>
                    </a:srgbClr>
                  </a:outerShdw>
                </a:effectLst>
              </a:rPr>
              <a:t>Connect</a:t>
            </a:r>
            <a:r>
              <a:rPr lang="en-US" sz="2000" b="0" cap="none" spc="0" dirty="0">
                <a:ln w="0"/>
                <a:solidFill>
                  <a:schemeClr val="accent1"/>
                </a:solidFill>
                <a:effectLst>
                  <a:outerShdw blurRad="38100" dist="25400" dir="5400000" algn="ctr" rotWithShape="0">
                    <a:srgbClr val="6E747A">
                      <a:alpha val="43000"/>
                    </a:srgbClr>
                  </a:outerShdw>
                </a:effectLst>
              </a:rPr>
              <a:t> – Let’s say hello to our colleagues</a:t>
            </a:r>
            <a:r>
              <a:rPr lang="en-US" sz="2000" dirty="0">
                <a:ln w="0"/>
                <a:solidFill>
                  <a:schemeClr val="accent1"/>
                </a:solidFill>
                <a:effectLst>
                  <a:outerShdw blurRad="38100" dist="25400" dir="5400000" algn="ctr" rotWithShape="0">
                    <a:srgbClr val="6E747A">
                      <a:alpha val="43000"/>
                    </a:srgbClr>
                  </a:outerShdw>
                </a:effectLst>
              </a:rPr>
              <a:t>, it’s been a long time since we’ve met in person!</a:t>
            </a:r>
            <a:endParaRPr lang="en-US" sz="2000" b="0" cap="none" spc="0" dirty="0">
              <a:ln w="0"/>
              <a:solidFill>
                <a:schemeClr val="accent1"/>
              </a:solidFill>
              <a:effectLst>
                <a:outerShdw blurRad="38100" dist="25400" dir="5400000" algn="ctr" rotWithShape="0">
                  <a:srgbClr val="6E747A">
                    <a:alpha val="43000"/>
                  </a:srgbClr>
                </a:outerShdw>
              </a:effectLst>
            </a:endParaRPr>
          </a:p>
          <a:p>
            <a:pPr algn="ctr"/>
            <a:endParaRPr lang="en-US" sz="2000" b="1" dirty="0">
              <a:ln w="0"/>
              <a:solidFill>
                <a:schemeClr val="accent1"/>
              </a:solidFill>
              <a:effectLst>
                <a:outerShdw blurRad="38100" dist="25400" dir="5400000" algn="ctr" rotWithShape="0">
                  <a:srgbClr val="6E747A">
                    <a:alpha val="43000"/>
                  </a:srgbClr>
                </a:outerShdw>
              </a:effectLst>
            </a:endParaRPr>
          </a:p>
          <a:p>
            <a:pPr algn="ctr"/>
            <a:r>
              <a:rPr lang="en-US" sz="2000" b="1" dirty="0">
                <a:ln w="0"/>
                <a:solidFill>
                  <a:schemeClr val="accent1"/>
                </a:solidFill>
                <a:effectLst>
                  <a:outerShdw blurRad="38100" dist="25400" dir="5400000" algn="ctr" rotWithShape="0">
                    <a:srgbClr val="6E747A">
                      <a:alpha val="43000"/>
                    </a:srgbClr>
                  </a:outerShdw>
                </a:effectLst>
              </a:rPr>
              <a:t>Skills to Succeed </a:t>
            </a:r>
            <a:r>
              <a:rPr lang="en-US" sz="2000" dirty="0">
                <a:ln w="0"/>
                <a:solidFill>
                  <a:schemeClr val="accent1"/>
                </a:solidFill>
                <a:effectLst>
                  <a:outerShdw blurRad="38100" dist="25400" dir="5400000" algn="ctr" rotWithShape="0">
                    <a:srgbClr val="6E747A">
                      <a:alpha val="43000"/>
                    </a:srgbClr>
                  </a:outerShdw>
                </a:effectLst>
              </a:rPr>
              <a:t>– Let’s talk about the skills we need to develop or the skills we need to gain to navigate the changing landscape of the Records Management and Information Governance fields.</a:t>
            </a:r>
          </a:p>
          <a:p>
            <a:pPr algn="ctr"/>
            <a:endParaRPr lang="en-US" sz="2000" dirty="0">
              <a:ln w="0"/>
              <a:solidFill>
                <a:schemeClr val="accent1"/>
              </a:solidFill>
              <a:effectLst>
                <a:outerShdw blurRad="38100" dist="25400" dir="5400000" algn="ctr" rotWithShape="0">
                  <a:srgbClr val="6E747A">
                    <a:alpha val="43000"/>
                  </a:srgbClr>
                </a:outerShdw>
              </a:effectLst>
            </a:endParaRPr>
          </a:p>
          <a:p>
            <a:pPr algn="ctr"/>
            <a:r>
              <a:rPr lang="en-US" sz="2800" i="1" dirty="0">
                <a:ln w="0"/>
                <a:solidFill>
                  <a:schemeClr val="accent1"/>
                </a:solidFill>
                <a:effectLst>
                  <a:outerShdw blurRad="38100" dist="25400" dir="5400000" algn="ctr" rotWithShape="0">
                    <a:srgbClr val="6E747A">
                      <a:alpha val="43000"/>
                    </a:srgbClr>
                  </a:outerShdw>
                </a:effectLst>
              </a:rPr>
              <a:t>Tera Ladner</a:t>
            </a:r>
          </a:p>
          <a:p>
            <a:pPr algn="ctr"/>
            <a:r>
              <a:rPr lang="en-US" sz="2800" i="1" dirty="0">
                <a:ln w="0"/>
                <a:solidFill>
                  <a:schemeClr val="accent1"/>
                </a:solidFill>
                <a:effectLst>
                  <a:outerShdw blurRad="38100" dist="25400" dir="5400000" algn="ctr" rotWithShape="0">
                    <a:srgbClr val="6E747A">
                      <a:alpha val="43000"/>
                    </a:srgbClr>
                  </a:outerShdw>
                </a:effectLst>
              </a:rPr>
              <a:t>Leela </a:t>
            </a:r>
            <a:r>
              <a:rPr lang="en-US" sz="2800" i="1" dirty="0" err="1">
                <a:ln w="0"/>
                <a:solidFill>
                  <a:schemeClr val="accent1"/>
                </a:solidFill>
                <a:effectLst>
                  <a:outerShdw blurRad="38100" dist="25400" dir="5400000" algn="ctr" rotWithShape="0">
                    <a:srgbClr val="6E747A">
                      <a:alpha val="43000"/>
                    </a:srgbClr>
                  </a:outerShdw>
                </a:effectLst>
              </a:rPr>
              <a:t>Yellesetty</a:t>
            </a:r>
            <a:endParaRPr lang="en-US" sz="2800" i="1" dirty="0">
              <a:ln w="0"/>
              <a:solidFill>
                <a:schemeClr val="accent1"/>
              </a:solidFill>
              <a:effectLst>
                <a:outerShdw blurRad="38100" dist="25400" dir="5400000" algn="ctr" rotWithShape="0">
                  <a:srgbClr val="6E747A">
                    <a:alpha val="43000"/>
                  </a:srgbClr>
                </a:outerShdw>
              </a:effectLst>
            </a:endParaRPr>
          </a:p>
          <a:p>
            <a:pPr algn="ctr"/>
            <a:r>
              <a:rPr lang="en-US" sz="2800" i="1" dirty="0">
                <a:ln w="0"/>
                <a:solidFill>
                  <a:schemeClr val="accent1"/>
                </a:solidFill>
                <a:effectLst>
                  <a:outerShdw blurRad="38100" dist="25400" dir="5400000" algn="ctr" rotWithShape="0">
                    <a:srgbClr val="6E747A">
                      <a:alpha val="43000"/>
                    </a:srgbClr>
                  </a:outerShdw>
                </a:effectLst>
              </a:rPr>
              <a:t>Robert Bogue</a:t>
            </a:r>
          </a:p>
          <a:p>
            <a:pPr algn="ctr"/>
            <a:endParaRPr lang="en-US" sz="2000" dirty="0">
              <a:ln w="0"/>
              <a:solidFill>
                <a:schemeClr val="accent1"/>
              </a:solidFill>
              <a:effectLst>
                <a:outerShdw blurRad="38100" dist="25400" dir="5400000" algn="ctr" rotWithShape="0">
                  <a:srgbClr val="6E747A">
                    <a:alpha val="43000"/>
                  </a:srgbClr>
                </a:outerShdw>
              </a:effectLst>
            </a:endParaRPr>
          </a:p>
          <a:p>
            <a:pPr algn="ctr"/>
            <a:r>
              <a:rPr lang="en-US" sz="2000" dirty="0">
                <a:ln w="0"/>
                <a:solidFill>
                  <a:schemeClr val="accent1"/>
                </a:solidFill>
                <a:effectLst>
                  <a:outerShdw blurRad="38100" dist="25400" dir="5400000" algn="ctr" rotWithShape="0">
                    <a:srgbClr val="6E747A">
                      <a:alpha val="43000"/>
                    </a:srgbClr>
                  </a:outerShdw>
                </a:effectLst>
              </a:rPr>
              <a:t>Thanks to our Sponsors</a:t>
            </a:r>
          </a:p>
          <a:p>
            <a:pPr algn="ctr"/>
            <a:r>
              <a:rPr lang="en-US" sz="2000" i="1" dirty="0">
                <a:ln w="0"/>
                <a:solidFill>
                  <a:schemeClr val="accent1"/>
                </a:solidFill>
                <a:effectLst>
                  <a:outerShdw blurRad="38100" dist="25400" dir="5400000" algn="ctr" rotWithShape="0">
                    <a:srgbClr val="6E747A">
                      <a:alpha val="43000"/>
                    </a:srgbClr>
                  </a:outerShdw>
                </a:effectLst>
              </a:rPr>
              <a:t>R4</a:t>
            </a:r>
          </a:p>
          <a:p>
            <a:pPr algn="ctr"/>
            <a:r>
              <a:rPr lang="en-US" sz="2000" i="1" dirty="0">
                <a:ln w="0"/>
                <a:solidFill>
                  <a:schemeClr val="accent1"/>
                </a:solidFill>
                <a:effectLst>
                  <a:outerShdw blurRad="38100" dist="25400" dir="5400000" algn="ctr" rotWithShape="0">
                    <a:srgbClr val="6E747A">
                      <a:alpha val="43000"/>
                    </a:srgbClr>
                  </a:outerShdw>
                </a:effectLst>
              </a:rPr>
              <a:t>GRM</a:t>
            </a:r>
          </a:p>
          <a:p>
            <a:pPr algn="ctr"/>
            <a:r>
              <a:rPr lang="en-US" sz="2000" i="1" dirty="0">
                <a:ln w="0"/>
                <a:solidFill>
                  <a:schemeClr val="accent1"/>
                </a:solidFill>
                <a:effectLst>
                  <a:outerShdw blurRad="38100" dist="25400" dir="5400000" algn="ctr" rotWithShape="0">
                    <a:srgbClr val="6E747A">
                      <a:alpha val="43000"/>
                    </a:srgbClr>
                  </a:outerShdw>
                </a:effectLst>
              </a:rPr>
              <a:t>East Bank</a:t>
            </a:r>
          </a:p>
        </p:txBody>
      </p:sp>
      <p:sp>
        <p:nvSpPr>
          <p:cNvPr id="8" name="Rectangle 7">
            <a:extLst>
              <a:ext uri="{FF2B5EF4-FFF2-40B4-BE49-F238E27FC236}">
                <a16:creationId xmlns:a16="http://schemas.microsoft.com/office/drawing/2014/main" id="{7A4B57DE-2018-46DD-AE68-9327390870EA}"/>
              </a:ext>
            </a:extLst>
          </p:cNvPr>
          <p:cNvSpPr/>
          <p:nvPr/>
        </p:nvSpPr>
        <p:spPr>
          <a:xfrm>
            <a:off x="3698137" y="726514"/>
            <a:ext cx="4795736" cy="923330"/>
          </a:xfrm>
          <a:prstGeom prst="rect">
            <a:avLst/>
          </a:prstGeom>
          <a:noFill/>
        </p:spPr>
        <p:txBody>
          <a:bodyPr wrap="none" lIns="91440" tIns="45720" rIns="91440" bIns="45720">
            <a:spAutoFit/>
          </a:bodyPr>
          <a:lstStyle/>
          <a:p>
            <a:pPr algn="ctr"/>
            <a:r>
              <a:rPr lang="en-US" sz="5400" dirty="0">
                <a:ln w="0"/>
                <a:solidFill>
                  <a:srgbClr val="00B0F0"/>
                </a:solidFill>
                <a:effectLst>
                  <a:outerShdw blurRad="38100" dist="19050" dir="2700000" algn="tl" rotWithShape="0">
                    <a:schemeClr val="dk1">
                      <a:alpha val="40000"/>
                    </a:schemeClr>
                  </a:outerShdw>
                </a:effectLst>
              </a:rPr>
              <a:t>Today’s Program</a:t>
            </a:r>
            <a:endParaRPr lang="en-US" sz="5400" b="0" cap="none" spc="0" dirty="0">
              <a:ln w="0"/>
              <a:solidFill>
                <a:srgbClr val="00B0F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303958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30F099-DFA5-4EAE-B2B1-E607FEA33C1D}"/>
              </a:ext>
            </a:extLst>
          </p:cNvPr>
          <p:cNvSpPr/>
          <p:nvPr/>
        </p:nvSpPr>
        <p:spPr>
          <a:xfrm>
            <a:off x="2119458" y="240913"/>
            <a:ext cx="7013523" cy="923330"/>
          </a:xfrm>
          <a:prstGeom prst="rect">
            <a:avLst/>
          </a:prstGeom>
          <a:noFill/>
        </p:spPr>
        <p:txBody>
          <a:bodyPr wrap="none" lIns="91440" tIns="45720" rIns="91440" bIns="45720">
            <a:spAutoFit/>
          </a:bodyPr>
          <a:lstStyle/>
          <a:p>
            <a:pPr algn="ctr"/>
            <a:r>
              <a:rPr lang="en-US" sz="5400" dirty="0">
                <a:ln w="0"/>
                <a:solidFill>
                  <a:srgbClr val="FF0000"/>
                </a:solidFill>
                <a:effectLst>
                  <a:outerShdw blurRad="38100" dist="19050" dir="2700000" algn="tl" rotWithShape="0">
                    <a:schemeClr val="dk1">
                      <a:alpha val="40000"/>
                    </a:schemeClr>
                  </a:outerShdw>
                </a:effectLst>
              </a:rPr>
              <a:t>ARMA Chicago Sponsor</a:t>
            </a:r>
            <a:endParaRPr lang="en-US" sz="5400" b="0" cap="none" spc="0" dirty="0">
              <a:ln w="0"/>
              <a:solidFill>
                <a:srgbClr val="FF0000"/>
              </a:solidFill>
              <a:effectLst>
                <a:outerShdw blurRad="38100" dist="19050" dir="2700000" algn="tl" rotWithShape="0">
                  <a:schemeClr val="dk1">
                    <a:alpha val="40000"/>
                  </a:schemeClr>
                </a:outerShdw>
              </a:effectLst>
            </a:endParaRPr>
          </a:p>
        </p:txBody>
      </p:sp>
      <p:sp>
        <p:nvSpPr>
          <p:cNvPr id="7" name="TextBox 6">
            <a:extLst>
              <a:ext uri="{FF2B5EF4-FFF2-40B4-BE49-F238E27FC236}">
                <a16:creationId xmlns:a16="http://schemas.microsoft.com/office/drawing/2014/main" id="{891F5A6D-AADE-4847-A530-AB21C93E1BD7}"/>
              </a:ext>
            </a:extLst>
          </p:cNvPr>
          <p:cNvSpPr txBox="1"/>
          <p:nvPr/>
        </p:nvSpPr>
        <p:spPr>
          <a:xfrm>
            <a:off x="3861558" y="5257530"/>
            <a:ext cx="4468883" cy="1200329"/>
          </a:xfrm>
          <a:prstGeom prst="rect">
            <a:avLst/>
          </a:prstGeom>
          <a:noFill/>
        </p:spPr>
        <p:txBody>
          <a:bodyPr wrap="square">
            <a:spAutoFit/>
          </a:bodyPr>
          <a:lstStyle/>
          <a:p>
            <a:r>
              <a:rPr lang="en-US" sz="2400" b="1" i="0" dirty="0">
                <a:solidFill>
                  <a:srgbClr val="013668"/>
                </a:solidFill>
                <a:effectLst/>
                <a:latin typeface="Century Gothic" panose="020B0502020202020204" pitchFamily="34" charset="0"/>
              </a:rPr>
              <a:t>Karen Rugai Moran</a:t>
            </a:r>
            <a:br>
              <a:rPr lang="en-US" sz="2400" b="1" dirty="0"/>
            </a:br>
            <a:r>
              <a:rPr lang="en-US" sz="2400" b="1" i="0" dirty="0">
                <a:solidFill>
                  <a:srgbClr val="013668"/>
                </a:solidFill>
                <a:effectLst/>
                <a:latin typeface="Century Gothic" panose="020B0502020202020204" pitchFamily="34" charset="0"/>
              </a:rPr>
              <a:t>773-843-3900</a:t>
            </a:r>
            <a:br>
              <a:rPr lang="en-US" sz="2400" b="1" dirty="0"/>
            </a:br>
            <a:r>
              <a:rPr lang="en-US" sz="2400" b="1" i="0" dirty="0">
                <a:effectLst/>
                <a:latin typeface="Century Gothic" panose="020B0502020202020204" pitchFamily="34" charset="0"/>
              </a:rPr>
              <a:t>krugai@r4services.com</a:t>
            </a:r>
            <a:endParaRPr lang="en-US" sz="2400" b="1" dirty="0"/>
          </a:p>
        </p:txBody>
      </p:sp>
      <p:pic>
        <p:nvPicPr>
          <p:cNvPr id="1026" name="Picture 2" descr="Shred Nations">
            <a:extLst>
              <a:ext uri="{FF2B5EF4-FFF2-40B4-BE49-F238E27FC236}">
                <a16:creationId xmlns:a16="http://schemas.microsoft.com/office/drawing/2014/main" id="{4DB863CB-F78F-4820-A78D-F41991A750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253624"/>
            <a:ext cx="4572000" cy="1914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678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97DCB0-9791-4A0A-9B1A-EA69BF812FE8}"/>
              </a:ext>
            </a:extLst>
          </p:cNvPr>
          <p:cNvPicPr>
            <a:picLocks noChangeAspect="1"/>
          </p:cNvPicPr>
          <p:nvPr/>
        </p:nvPicPr>
        <p:blipFill>
          <a:blip r:embed="rId3"/>
          <a:stretch>
            <a:fillRect/>
          </a:stretch>
        </p:blipFill>
        <p:spPr>
          <a:xfrm>
            <a:off x="140719" y="139856"/>
            <a:ext cx="1092463" cy="1048323"/>
          </a:xfrm>
          <a:prstGeom prst="rect">
            <a:avLst/>
          </a:prstGeom>
        </p:spPr>
      </p:pic>
      <p:sp>
        <p:nvSpPr>
          <p:cNvPr id="7" name="Rectangle 6">
            <a:extLst>
              <a:ext uri="{FF2B5EF4-FFF2-40B4-BE49-F238E27FC236}">
                <a16:creationId xmlns:a16="http://schemas.microsoft.com/office/drawing/2014/main" id="{8987BC77-592B-4963-A094-08114B588AB2}"/>
              </a:ext>
            </a:extLst>
          </p:cNvPr>
          <p:cNvSpPr/>
          <p:nvPr/>
        </p:nvSpPr>
        <p:spPr>
          <a:xfrm>
            <a:off x="4833959" y="2299286"/>
            <a:ext cx="6339108" cy="1723549"/>
          </a:xfrm>
          <a:prstGeom prst="rect">
            <a:avLst/>
          </a:prstGeom>
          <a:noFill/>
        </p:spPr>
        <p:txBody>
          <a:bodyPr wrap="none" lIns="91440" tIns="45720" rIns="91440" bIns="45720">
            <a:spAutoFit/>
          </a:bodyPr>
          <a:lstStyle/>
          <a:p>
            <a:pPr algn="ctr"/>
            <a:r>
              <a:rPr lang="en-US" sz="5400" b="0" cap="none" spc="0" dirty="0">
                <a:ln w="0"/>
                <a:solidFill>
                  <a:schemeClr val="accent1"/>
                </a:solidFill>
                <a:effectLst>
                  <a:outerShdw blurRad="38100" dist="25400" dir="5400000" algn="ctr" rotWithShape="0">
                    <a:srgbClr val="6E747A">
                      <a:alpha val="43000"/>
                    </a:srgbClr>
                  </a:outerShdw>
                </a:effectLst>
              </a:rPr>
              <a:t>Tera Ladner</a:t>
            </a:r>
          </a:p>
          <a:p>
            <a:pPr algn="ctr"/>
            <a:r>
              <a:rPr lang="en-US" sz="3200" b="0" cap="none" spc="0" dirty="0">
                <a:ln w="0"/>
                <a:solidFill>
                  <a:schemeClr val="accent1"/>
                </a:solidFill>
                <a:effectLst>
                  <a:outerShdw blurRad="38100" dist="25400" dir="5400000" algn="ctr" rotWithShape="0">
                    <a:srgbClr val="6E747A">
                      <a:alpha val="43000"/>
                    </a:srgbClr>
                  </a:outerShdw>
                </a:effectLst>
              </a:rPr>
              <a:t>JD, CRM, IGP</a:t>
            </a:r>
          </a:p>
          <a:p>
            <a:pPr algn="ctr"/>
            <a:r>
              <a:rPr lang="en-US" sz="2000" dirty="0">
                <a:ln w="0"/>
                <a:solidFill>
                  <a:schemeClr val="accent1"/>
                </a:solidFill>
                <a:effectLst>
                  <a:outerShdw blurRad="38100" dist="25400" dir="5400000" algn="ctr" rotWithShape="0">
                    <a:srgbClr val="6E747A">
                      <a:alpha val="43000"/>
                    </a:srgbClr>
                  </a:outerShdw>
                </a:effectLst>
              </a:rPr>
              <a:t>VP, Information Risk Management &amp; Governance, Aflac Inc.</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sp>
        <p:nvSpPr>
          <p:cNvPr id="8" name="Rectangle 7">
            <a:extLst>
              <a:ext uri="{FF2B5EF4-FFF2-40B4-BE49-F238E27FC236}">
                <a16:creationId xmlns:a16="http://schemas.microsoft.com/office/drawing/2014/main" id="{7A4B57DE-2018-46DD-AE68-9327390870EA}"/>
              </a:ext>
            </a:extLst>
          </p:cNvPr>
          <p:cNvSpPr/>
          <p:nvPr/>
        </p:nvSpPr>
        <p:spPr>
          <a:xfrm>
            <a:off x="3194181" y="726514"/>
            <a:ext cx="5803641" cy="923330"/>
          </a:xfrm>
          <a:prstGeom prst="rect">
            <a:avLst/>
          </a:prstGeom>
          <a:noFill/>
        </p:spPr>
        <p:txBody>
          <a:bodyPr wrap="none" lIns="91440" tIns="45720" rIns="91440" bIns="45720">
            <a:spAutoFit/>
          </a:bodyPr>
          <a:lstStyle/>
          <a:p>
            <a:pPr algn="ctr"/>
            <a:r>
              <a:rPr lang="en-US" sz="5400" dirty="0">
                <a:ln w="0"/>
                <a:solidFill>
                  <a:srgbClr val="00B0F0"/>
                </a:solidFill>
                <a:effectLst>
                  <a:outerShdw blurRad="38100" dist="19050" dir="2700000" algn="tl" rotWithShape="0">
                    <a:schemeClr val="dk1">
                      <a:alpha val="40000"/>
                    </a:schemeClr>
                  </a:outerShdw>
                </a:effectLst>
              </a:rPr>
              <a:t>Kickoff Presentation</a:t>
            </a:r>
            <a:endParaRPr lang="en-US" sz="5400" b="0" cap="none" spc="0" dirty="0">
              <a:ln w="0"/>
              <a:solidFill>
                <a:srgbClr val="00B0F0"/>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4A333642-C791-44DE-9920-AFF0BB44F4AA}"/>
              </a:ext>
            </a:extLst>
          </p:cNvPr>
          <p:cNvSpPr/>
          <p:nvPr/>
        </p:nvSpPr>
        <p:spPr>
          <a:xfrm>
            <a:off x="5210222" y="4490596"/>
            <a:ext cx="5580182" cy="954107"/>
          </a:xfrm>
          <a:prstGeom prst="rect">
            <a:avLst/>
          </a:prstGeom>
          <a:noFill/>
        </p:spPr>
        <p:txBody>
          <a:bodyPr wrap="none" lIns="91440" tIns="45720" rIns="91440" bIns="45720">
            <a:spAutoFit/>
          </a:bodyPr>
          <a:lstStyle/>
          <a:p>
            <a:pPr algn="ctr"/>
            <a:r>
              <a:rPr lang="en-US" sz="3600" b="0" cap="none" spc="0" dirty="0">
                <a:ln w="0"/>
                <a:solidFill>
                  <a:schemeClr val="accent1"/>
                </a:solidFill>
                <a:effectLst>
                  <a:outerShdw blurRad="38100" dist="25400" dir="5400000" algn="ctr" rotWithShape="0">
                    <a:srgbClr val="6E747A">
                      <a:alpha val="43000"/>
                    </a:srgbClr>
                  </a:outerShdw>
                </a:effectLst>
              </a:rPr>
              <a:t>Driving Change</a:t>
            </a:r>
          </a:p>
          <a:p>
            <a:pPr algn="ctr"/>
            <a:r>
              <a:rPr lang="en-US" sz="2000" dirty="0">
                <a:ln w="0"/>
                <a:solidFill>
                  <a:schemeClr val="accent1"/>
                </a:solidFill>
                <a:effectLst>
                  <a:outerShdw blurRad="38100" dist="25400" dir="5400000" algn="ctr" rotWithShape="0">
                    <a:srgbClr val="6E747A">
                      <a:alpha val="43000"/>
                    </a:srgbClr>
                  </a:outerShdw>
                </a:effectLst>
              </a:rPr>
              <a:t>“Ride the waves” of success in change management</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pic>
        <p:nvPicPr>
          <p:cNvPr id="4" name="Picture 3">
            <a:extLst>
              <a:ext uri="{FF2B5EF4-FFF2-40B4-BE49-F238E27FC236}">
                <a16:creationId xmlns:a16="http://schemas.microsoft.com/office/drawing/2014/main" id="{0B7B66C9-01A8-4C1A-9BC0-96C0A95E0DBD}"/>
              </a:ext>
            </a:extLst>
          </p:cNvPr>
          <p:cNvPicPr>
            <a:picLocks noChangeAspect="1"/>
          </p:cNvPicPr>
          <p:nvPr/>
        </p:nvPicPr>
        <p:blipFill>
          <a:blip r:embed="rId4"/>
          <a:stretch>
            <a:fillRect/>
          </a:stretch>
        </p:blipFill>
        <p:spPr>
          <a:xfrm>
            <a:off x="1483846" y="2842794"/>
            <a:ext cx="2527802" cy="2360081"/>
          </a:xfrm>
          <a:prstGeom prst="rect">
            <a:avLst/>
          </a:prstGeom>
        </p:spPr>
      </p:pic>
    </p:spTree>
    <p:extLst>
      <p:ext uri="{BB962C8B-B14F-4D97-AF65-F5344CB8AC3E}">
        <p14:creationId xmlns:p14="http://schemas.microsoft.com/office/powerpoint/2010/main" val="636957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C7759ADA-DE7A-4EE0-B0B7-AEF6FE8622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0069" y="1402818"/>
            <a:ext cx="6972300" cy="38766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B30F099-DFA5-4EAE-B2B1-E607FEA33C1D}"/>
              </a:ext>
            </a:extLst>
          </p:cNvPr>
          <p:cNvSpPr/>
          <p:nvPr/>
        </p:nvSpPr>
        <p:spPr>
          <a:xfrm>
            <a:off x="2248980" y="240913"/>
            <a:ext cx="6754478" cy="923330"/>
          </a:xfrm>
          <a:prstGeom prst="rect">
            <a:avLst/>
          </a:prstGeom>
          <a:noFill/>
        </p:spPr>
        <p:txBody>
          <a:bodyPr wrap="none" lIns="91440" tIns="45720" rIns="91440" bIns="45720">
            <a:spAutoFit/>
          </a:bodyPr>
          <a:lstStyle/>
          <a:p>
            <a:pPr algn="ctr"/>
            <a:r>
              <a:rPr lang="en-US" sz="5400" dirty="0">
                <a:ln w="0"/>
                <a:solidFill>
                  <a:srgbClr val="FF0000"/>
                </a:solidFill>
                <a:effectLst>
                  <a:outerShdw blurRad="38100" dist="19050" dir="2700000" algn="tl" rotWithShape="0">
                    <a:schemeClr val="dk1">
                      <a:alpha val="40000"/>
                    </a:schemeClr>
                  </a:outerShdw>
                </a:effectLst>
              </a:rPr>
              <a:t>ARMA Chicago Sponsor</a:t>
            </a:r>
            <a:endParaRPr lang="en-US" sz="5400" b="0" cap="none" spc="0" dirty="0">
              <a:ln w="0"/>
              <a:solidFill>
                <a:srgbClr val="FF0000"/>
              </a:solidFill>
              <a:effectLst>
                <a:outerShdw blurRad="38100" dist="19050" dir="2700000" algn="tl" rotWithShape="0">
                  <a:schemeClr val="dk1">
                    <a:alpha val="40000"/>
                  </a:schemeClr>
                </a:outerShdw>
              </a:effectLst>
            </a:endParaRPr>
          </a:p>
        </p:txBody>
      </p:sp>
      <p:sp>
        <p:nvSpPr>
          <p:cNvPr id="7" name="TextBox 6">
            <a:extLst>
              <a:ext uri="{FF2B5EF4-FFF2-40B4-BE49-F238E27FC236}">
                <a16:creationId xmlns:a16="http://schemas.microsoft.com/office/drawing/2014/main" id="{891F5A6D-AADE-4847-A530-AB21C93E1BD7}"/>
              </a:ext>
            </a:extLst>
          </p:cNvPr>
          <p:cNvSpPr txBox="1"/>
          <p:nvPr/>
        </p:nvSpPr>
        <p:spPr>
          <a:xfrm>
            <a:off x="3391777" y="5518068"/>
            <a:ext cx="4468883" cy="1200329"/>
          </a:xfrm>
          <a:prstGeom prst="rect">
            <a:avLst/>
          </a:prstGeom>
          <a:noFill/>
        </p:spPr>
        <p:txBody>
          <a:bodyPr wrap="square">
            <a:spAutoFit/>
          </a:bodyPr>
          <a:lstStyle/>
          <a:p>
            <a:r>
              <a:rPr lang="en-US" sz="2400" b="1" i="0" dirty="0">
                <a:solidFill>
                  <a:srgbClr val="013668"/>
                </a:solidFill>
                <a:effectLst/>
                <a:latin typeface="Century Gothic" panose="020B0502020202020204" pitchFamily="34" charset="0"/>
              </a:rPr>
              <a:t>Michelle Paluch</a:t>
            </a:r>
            <a:br>
              <a:rPr lang="en-US" sz="2400" b="1" dirty="0"/>
            </a:br>
            <a:r>
              <a:rPr lang="en-US" sz="2400" b="1" i="0" dirty="0">
                <a:solidFill>
                  <a:srgbClr val="013668"/>
                </a:solidFill>
                <a:effectLst/>
                <a:latin typeface="Century Gothic" panose="020B0502020202020204" pitchFamily="34" charset="0"/>
              </a:rPr>
              <a:t>312.604.7428</a:t>
            </a:r>
            <a:br>
              <a:rPr lang="en-US" sz="2400" b="1" dirty="0"/>
            </a:br>
            <a:r>
              <a:rPr lang="en-US" sz="2400" b="1" i="0" dirty="0">
                <a:effectLst/>
                <a:latin typeface="Century Gothic" panose="020B0502020202020204" pitchFamily="34" charset="0"/>
                <a:hlinkClick r:id="rId4"/>
              </a:rPr>
              <a:t>mpaluch@pmdchicago.com</a:t>
            </a:r>
            <a:endParaRPr lang="en-US" sz="2400" b="1" dirty="0"/>
          </a:p>
        </p:txBody>
      </p:sp>
    </p:spTree>
    <p:extLst>
      <p:ext uri="{BB962C8B-B14F-4D97-AF65-F5344CB8AC3E}">
        <p14:creationId xmlns:p14="http://schemas.microsoft.com/office/powerpoint/2010/main" val="1438189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97DCB0-9791-4A0A-9B1A-EA69BF812FE8}"/>
              </a:ext>
            </a:extLst>
          </p:cNvPr>
          <p:cNvPicPr>
            <a:picLocks noChangeAspect="1"/>
          </p:cNvPicPr>
          <p:nvPr/>
        </p:nvPicPr>
        <p:blipFill>
          <a:blip r:embed="rId3"/>
          <a:stretch>
            <a:fillRect/>
          </a:stretch>
        </p:blipFill>
        <p:spPr>
          <a:xfrm>
            <a:off x="140719" y="139856"/>
            <a:ext cx="1092463" cy="1048323"/>
          </a:xfrm>
          <a:prstGeom prst="rect">
            <a:avLst/>
          </a:prstGeom>
        </p:spPr>
      </p:pic>
      <p:sp>
        <p:nvSpPr>
          <p:cNvPr id="7" name="Rectangle 6">
            <a:extLst>
              <a:ext uri="{FF2B5EF4-FFF2-40B4-BE49-F238E27FC236}">
                <a16:creationId xmlns:a16="http://schemas.microsoft.com/office/drawing/2014/main" id="{8987BC77-592B-4963-A094-08114B588AB2}"/>
              </a:ext>
            </a:extLst>
          </p:cNvPr>
          <p:cNvSpPr/>
          <p:nvPr/>
        </p:nvSpPr>
        <p:spPr>
          <a:xfrm>
            <a:off x="3201077" y="2241548"/>
            <a:ext cx="8990923" cy="1231106"/>
          </a:xfrm>
          <a:prstGeom prst="rect">
            <a:avLst/>
          </a:prstGeom>
          <a:noFill/>
        </p:spPr>
        <p:txBody>
          <a:bodyPr wrap="none" lIns="91440" tIns="45720" rIns="91440" bIns="45720">
            <a:spAutoFit/>
          </a:bodyPr>
          <a:lstStyle/>
          <a:p>
            <a:pPr algn="ctr"/>
            <a:r>
              <a:rPr lang="en-US" sz="5400" b="0" cap="none" spc="0" dirty="0">
                <a:ln w="0"/>
                <a:solidFill>
                  <a:schemeClr val="accent1"/>
                </a:solidFill>
                <a:effectLst>
                  <a:outerShdw blurRad="38100" dist="25400" dir="5400000" algn="ctr" rotWithShape="0">
                    <a:srgbClr val="6E747A">
                      <a:alpha val="43000"/>
                    </a:srgbClr>
                  </a:outerShdw>
                </a:effectLst>
              </a:rPr>
              <a:t>Leela </a:t>
            </a:r>
            <a:r>
              <a:rPr lang="en-US" sz="5400" b="0" cap="none" spc="0" dirty="0" err="1">
                <a:ln w="0"/>
                <a:solidFill>
                  <a:schemeClr val="accent1"/>
                </a:solidFill>
                <a:effectLst>
                  <a:outerShdw blurRad="38100" dist="25400" dir="5400000" algn="ctr" rotWithShape="0">
                    <a:srgbClr val="6E747A">
                      <a:alpha val="43000"/>
                    </a:srgbClr>
                  </a:outerShdw>
                </a:effectLst>
              </a:rPr>
              <a:t>Yellesetty</a:t>
            </a:r>
            <a:endParaRPr lang="en-US" sz="5400" b="0" cap="none" spc="0" dirty="0">
              <a:ln w="0"/>
              <a:solidFill>
                <a:schemeClr val="accent1"/>
              </a:solidFill>
              <a:effectLst>
                <a:outerShdw blurRad="38100" dist="25400" dir="5400000" algn="ctr" rotWithShape="0">
                  <a:srgbClr val="6E747A">
                    <a:alpha val="43000"/>
                  </a:srgbClr>
                </a:outerShdw>
              </a:effectLst>
            </a:endParaRPr>
          </a:p>
          <a:p>
            <a:pPr algn="ctr"/>
            <a:r>
              <a:rPr lang="en-US" sz="2000" dirty="0">
                <a:ln w="0"/>
                <a:solidFill>
                  <a:schemeClr val="accent1"/>
                </a:solidFill>
                <a:effectLst>
                  <a:outerShdw blurRad="38100" dist="25400" dir="5400000" algn="ctr" rotWithShape="0">
                    <a:srgbClr val="6E747A">
                      <a:alpha val="43000"/>
                    </a:srgbClr>
                  </a:outerShdw>
                </a:effectLst>
              </a:rPr>
              <a:t>Information Governance Officer at the Oregon Department of Environmental Quality</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sp>
        <p:nvSpPr>
          <p:cNvPr id="8" name="Rectangle 7">
            <a:extLst>
              <a:ext uri="{FF2B5EF4-FFF2-40B4-BE49-F238E27FC236}">
                <a16:creationId xmlns:a16="http://schemas.microsoft.com/office/drawing/2014/main" id="{7A4B57DE-2018-46DD-AE68-9327390870EA}"/>
              </a:ext>
            </a:extLst>
          </p:cNvPr>
          <p:cNvSpPr/>
          <p:nvPr/>
        </p:nvSpPr>
        <p:spPr>
          <a:xfrm>
            <a:off x="5174303" y="726514"/>
            <a:ext cx="1843389" cy="923330"/>
          </a:xfrm>
          <a:prstGeom prst="rect">
            <a:avLst/>
          </a:prstGeom>
          <a:noFill/>
        </p:spPr>
        <p:txBody>
          <a:bodyPr wrap="none" lIns="91440" tIns="45720" rIns="91440" bIns="45720">
            <a:spAutoFit/>
          </a:bodyPr>
          <a:lstStyle/>
          <a:p>
            <a:pPr algn="ctr"/>
            <a:r>
              <a:rPr lang="en-US" sz="5400" dirty="0">
                <a:ln w="0"/>
                <a:solidFill>
                  <a:srgbClr val="00B0F0"/>
                </a:solidFill>
                <a:effectLst>
                  <a:outerShdw blurRad="38100" dist="19050" dir="2700000" algn="tl" rotWithShape="0">
                    <a:schemeClr val="dk1">
                      <a:alpha val="40000"/>
                    </a:schemeClr>
                  </a:outerShdw>
                </a:effectLst>
              </a:rPr>
              <a:t>Next: </a:t>
            </a:r>
            <a:endParaRPr lang="en-US" sz="5400" b="0" cap="none" spc="0" dirty="0">
              <a:ln w="0"/>
              <a:solidFill>
                <a:srgbClr val="00B0F0"/>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4A333642-C791-44DE-9920-AFF0BB44F4AA}"/>
              </a:ext>
            </a:extLst>
          </p:cNvPr>
          <p:cNvSpPr/>
          <p:nvPr/>
        </p:nvSpPr>
        <p:spPr>
          <a:xfrm>
            <a:off x="5260198" y="4399973"/>
            <a:ext cx="4872680" cy="954107"/>
          </a:xfrm>
          <a:prstGeom prst="rect">
            <a:avLst/>
          </a:prstGeom>
          <a:noFill/>
        </p:spPr>
        <p:txBody>
          <a:bodyPr wrap="none" lIns="91440" tIns="45720" rIns="91440" bIns="45720">
            <a:spAutoFit/>
          </a:bodyPr>
          <a:lstStyle/>
          <a:p>
            <a:pPr algn="ctr"/>
            <a:r>
              <a:rPr lang="en-US" sz="3600" b="0" cap="none" spc="0" dirty="0">
                <a:ln w="0"/>
                <a:solidFill>
                  <a:schemeClr val="accent1"/>
                </a:solidFill>
                <a:effectLst>
                  <a:outerShdw blurRad="38100" dist="25400" dir="5400000" algn="ctr" rotWithShape="0">
                    <a:srgbClr val="6E747A">
                      <a:alpha val="43000"/>
                    </a:srgbClr>
                  </a:outerShdw>
                </a:effectLst>
              </a:rPr>
              <a:t>Information Governance </a:t>
            </a:r>
          </a:p>
          <a:p>
            <a:pPr algn="ctr"/>
            <a:r>
              <a:rPr lang="en-US" sz="2000" dirty="0">
                <a:ln w="0"/>
                <a:solidFill>
                  <a:schemeClr val="accent1"/>
                </a:solidFill>
                <a:effectLst>
                  <a:outerShdw blurRad="38100" dist="25400" dir="5400000" algn="ctr" rotWithShape="0">
                    <a:srgbClr val="6E747A">
                      <a:alpha val="43000"/>
                    </a:srgbClr>
                  </a:outerShdw>
                </a:effectLst>
              </a:rPr>
              <a:t>Skills to lead program transitions</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pic>
        <p:nvPicPr>
          <p:cNvPr id="4" name="Picture 3">
            <a:extLst>
              <a:ext uri="{FF2B5EF4-FFF2-40B4-BE49-F238E27FC236}">
                <a16:creationId xmlns:a16="http://schemas.microsoft.com/office/drawing/2014/main" id="{018A421D-BF3C-451C-A76B-E33B123A5CDB}"/>
              </a:ext>
            </a:extLst>
          </p:cNvPr>
          <p:cNvPicPr>
            <a:picLocks noChangeAspect="1"/>
          </p:cNvPicPr>
          <p:nvPr/>
        </p:nvPicPr>
        <p:blipFill>
          <a:blip r:embed="rId4"/>
          <a:stretch>
            <a:fillRect/>
          </a:stretch>
        </p:blipFill>
        <p:spPr>
          <a:xfrm>
            <a:off x="812785" y="2053859"/>
            <a:ext cx="2215641" cy="3300221"/>
          </a:xfrm>
          <a:prstGeom prst="rect">
            <a:avLst/>
          </a:prstGeom>
        </p:spPr>
      </p:pic>
    </p:spTree>
    <p:extLst>
      <p:ext uri="{BB962C8B-B14F-4D97-AF65-F5344CB8AC3E}">
        <p14:creationId xmlns:p14="http://schemas.microsoft.com/office/powerpoint/2010/main" val="2359624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97DCB0-9791-4A0A-9B1A-EA69BF812FE8}"/>
              </a:ext>
            </a:extLst>
          </p:cNvPr>
          <p:cNvPicPr>
            <a:picLocks noChangeAspect="1"/>
          </p:cNvPicPr>
          <p:nvPr/>
        </p:nvPicPr>
        <p:blipFill>
          <a:blip r:embed="rId3"/>
          <a:stretch>
            <a:fillRect/>
          </a:stretch>
        </p:blipFill>
        <p:spPr>
          <a:xfrm>
            <a:off x="140719" y="139856"/>
            <a:ext cx="1092463" cy="1048323"/>
          </a:xfrm>
          <a:prstGeom prst="rect">
            <a:avLst/>
          </a:prstGeom>
        </p:spPr>
      </p:pic>
      <p:sp>
        <p:nvSpPr>
          <p:cNvPr id="7" name="Rectangle 6">
            <a:extLst>
              <a:ext uri="{FF2B5EF4-FFF2-40B4-BE49-F238E27FC236}">
                <a16:creationId xmlns:a16="http://schemas.microsoft.com/office/drawing/2014/main" id="{8987BC77-592B-4963-A094-08114B588AB2}"/>
              </a:ext>
            </a:extLst>
          </p:cNvPr>
          <p:cNvSpPr/>
          <p:nvPr/>
        </p:nvSpPr>
        <p:spPr>
          <a:xfrm>
            <a:off x="5830001" y="2299286"/>
            <a:ext cx="4347024" cy="1231106"/>
          </a:xfrm>
          <a:prstGeom prst="rect">
            <a:avLst/>
          </a:prstGeom>
          <a:noFill/>
        </p:spPr>
        <p:txBody>
          <a:bodyPr wrap="none" lIns="91440" tIns="45720" rIns="91440" bIns="45720">
            <a:spAutoFit/>
          </a:bodyPr>
          <a:lstStyle/>
          <a:p>
            <a:pPr algn="ctr"/>
            <a:r>
              <a:rPr lang="en-US" sz="5400" b="0" cap="none" spc="0" dirty="0">
                <a:ln w="0"/>
                <a:solidFill>
                  <a:schemeClr val="accent1"/>
                </a:solidFill>
                <a:effectLst>
                  <a:outerShdw blurRad="38100" dist="25400" dir="5400000" algn="ctr" rotWithShape="0">
                    <a:srgbClr val="6E747A">
                      <a:alpha val="43000"/>
                    </a:srgbClr>
                  </a:outerShdw>
                </a:effectLst>
              </a:rPr>
              <a:t>Robert Bogue </a:t>
            </a:r>
          </a:p>
          <a:p>
            <a:pPr algn="ctr"/>
            <a:r>
              <a:rPr lang="en-US" sz="2000" dirty="0">
                <a:ln w="0"/>
                <a:solidFill>
                  <a:schemeClr val="accent1"/>
                </a:solidFill>
                <a:effectLst>
                  <a:outerShdw blurRad="38100" dist="25400" dir="5400000" algn="ctr" rotWithShape="0">
                    <a:srgbClr val="6E747A">
                      <a:alpha val="43000"/>
                    </a:srgbClr>
                  </a:outerShdw>
                </a:effectLst>
              </a:rPr>
              <a:t>President and CEO of Thor Projects LLC</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sp>
        <p:nvSpPr>
          <p:cNvPr id="8" name="Rectangle 7">
            <a:extLst>
              <a:ext uri="{FF2B5EF4-FFF2-40B4-BE49-F238E27FC236}">
                <a16:creationId xmlns:a16="http://schemas.microsoft.com/office/drawing/2014/main" id="{7A4B57DE-2018-46DD-AE68-9327390870EA}"/>
              </a:ext>
            </a:extLst>
          </p:cNvPr>
          <p:cNvSpPr/>
          <p:nvPr/>
        </p:nvSpPr>
        <p:spPr>
          <a:xfrm>
            <a:off x="3726412" y="726514"/>
            <a:ext cx="4739182" cy="923330"/>
          </a:xfrm>
          <a:prstGeom prst="rect">
            <a:avLst/>
          </a:prstGeom>
          <a:noFill/>
        </p:spPr>
        <p:txBody>
          <a:bodyPr wrap="none" lIns="91440" tIns="45720" rIns="91440" bIns="45720">
            <a:spAutoFit/>
          </a:bodyPr>
          <a:lstStyle/>
          <a:p>
            <a:pPr algn="ctr"/>
            <a:r>
              <a:rPr lang="en-US" sz="5400" dirty="0">
                <a:ln w="0"/>
                <a:solidFill>
                  <a:srgbClr val="00B0F0"/>
                </a:solidFill>
                <a:effectLst>
                  <a:outerShdw blurRad="38100" dist="19050" dir="2700000" algn="tl" rotWithShape="0">
                    <a:schemeClr val="dk1">
                      <a:alpha val="40000"/>
                    </a:schemeClr>
                  </a:outerShdw>
                </a:effectLst>
              </a:rPr>
              <a:t>Our last speaker</a:t>
            </a:r>
            <a:endParaRPr lang="en-US" sz="5400" b="0" cap="none" spc="0" dirty="0">
              <a:ln w="0"/>
              <a:solidFill>
                <a:srgbClr val="00B0F0"/>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4A333642-C791-44DE-9920-AFF0BB44F4AA}"/>
              </a:ext>
            </a:extLst>
          </p:cNvPr>
          <p:cNvSpPr/>
          <p:nvPr/>
        </p:nvSpPr>
        <p:spPr>
          <a:xfrm>
            <a:off x="4506319" y="4179834"/>
            <a:ext cx="6513174" cy="1261884"/>
          </a:xfrm>
          <a:prstGeom prst="rect">
            <a:avLst/>
          </a:prstGeom>
          <a:noFill/>
        </p:spPr>
        <p:txBody>
          <a:bodyPr wrap="square" lIns="91440" tIns="45720" rIns="91440" bIns="45720">
            <a:spAutoFit/>
          </a:bodyPr>
          <a:lstStyle/>
          <a:p>
            <a:pPr algn="ctr"/>
            <a:r>
              <a:rPr lang="en-US" sz="3600" b="0" cap="none" spc="0" dirty="0">
                <a:ln w="0"/>
                <a:solidFill>
                  <a:schemeClr val="accent1"/>
                </a:solidFill>
                <a:effectLst>
                  <a:outerShdw blurRad="38100" dist="25400" dir="5400000" algn="ctr" rotWithShape="0">
                    <a:srgbClr val="6E747A">
                      <a:alpha val="43000"/>
                    </a:srgbClr>
                  </a:outerShdw>
                </a:effectLst>
              </a:rPr>
              <a:t>Information Governance</a:t>
            </a:r>
          </a:p>
          <a:p>
            <a:pPr algn="ctr"/>
            <a:r>
              <a:rPr lang="en-US" sz="2000" dirty="0">
                <a:ln w="0"/>
                <a:solidFill>
                  <a:schemeClr val="accent1"/>
                </a:solidFill>
                <a:effectLst>
                  <a:outerShdw blurRad="38100" dist="25400" dir="5400000" algn="ctr" rotWithShape="0">
                    <a:srgbClr val="6E747A">
                      <a:alpha val="43000"/>
                    </a:srgbClr>
                  </a:outerShdw>
                </a:effectLst>
              </a:rPr>
              <a:t>How the different set of perspectives, skills, and roles enable organizational effectiveness. </a:t>
            </a:r>
            <a:endParaRPr lang="en-US" sz="2000" b="0" cap="none" spc="0" dirty="0">
              <a:ln w="0"/>
              <a:solidFill>
                <a:schemeClr val="accent1"/>
              </a:solidFill>
              <a:effectLst>
                <a:outerShdw blurRad="38100" dist="25400" dir="5400000" algn="ctr" rotWithShape="0">
                  <a:srgbClr val="6E747A">
                    <a:alpha val="43000"/>
                  </a:srgbClr>
                </a:outerShdw>
              </a:effectLst>
            </a:endParaRPr>
          </a:p>
        </p:txBody>
      </p:sp>
      <p:pic>
        <p:nvPicPr>
          <p:cNvPr id="4" name="Picture 3">
            <a:extLst>
              <a:ext uri="{FF2B5EF4-FFF2-40B4-BE49-F238E27FC236}">
                <a16:creationId xmlns:a16="http://schemas.microsoft.com/office/drawing/2014/main" id="{58BD6DBE-3F15-47BF-9DBB-84783550C510}"/>
              </a:ext>
            </a:extLst>
          </p:cNvPr>
          <p:cNvPicPr>
            <a:picLocks noChangeAspect="1"/>
          </p:cNvPicPr>
          <p:nvPr/>
        </p:nvPicPr>
        <p:blipFill>
          <a:blip r:embed="rId4"/>
          <a:stretch>
            <a:fillRect/>
          </a:stretch>
        </p:blipFill>
        <p:spPr>
          <a:xfrm>
            <a:off x="605102" y="2189272"/>
            <a:ext cx="3686175" cy="3667125"/>
          </a:xfrm>
          <a:prstGeom prst="rect">
            <a:avLst/>
          </a:prstGeom>
        </p:spPr>
      </p:pic>
    </p:spTree>
    <p:extLst>
      <p:ext uri="{BB962C8B-B14F-4D97-AF65-F5344CB8AC3E}">
        <p14:creationId xmlns:p14="http://schemas.microsoft.com/office/powerpoint/2010/main" val="302652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A4B57DE-2018-46DD-AE68-9327390870EA}"/>
              </a:ext>
            </a:extLst>
          </p:cNvPr>
          <p:cNvSpPr/>
          <p:nvPr/>
        </p:nvSpPr>
        <p:spPr>
          <a:xfrm>
            <a:off x="640080" y="325369"/>
            <a:ext cx="4368602" cy="1956841"/>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5400">
                <a:ln w="0"/>
                <a:effectLst>
                  <a:outerShdw blurRad="38100" dist="19050" dir="2700000" algn="tl" rotWithShape="0">
                    <a:schemeClr val="dk1">
                      <a:alpha val="40000"/>
                    </a:schemeClr>
                  </a:outerShdw>
                </a:effectLst>
                <a:latin typeface="+mj-lt"/>
                <a:ea typeface="+mj-ea"/>
                <a:cs typeface="+mj-cs"/>
              </a:rPr>
              <a:t>Join ARMA!</a:t>
            </a:r>
            <a:endParaRPr lang="en-US" sz="5400" b="0" cap="none" spc="0">
              <a:ln w="0"/>
              <a:effectLst>
                <a:outerShdw blurRad="38100" dist="19050" dir="2700000" algn="tl" rotWithShape="0">
                  <a:schemeClr val="dk1">
                    <a:alpha val="40000"/>
                  </a:schemeClr>
                </a:outerShdw>
              </a:effectLst>
              <a:latin typeface="+mj-lt"/>
              <a:ea typeface="+mj-ea"/>
              <a:cs typeface="+mj-cs"/>
            </a:endParaRPr>
          </a:p>
        </p:txBody>
      </p:sp>
      <p:sp>
        <p:nvSpPr>
          <p:cNvPr id="1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987BC77-592B-4963-A094-08114B588AB2}"/>
              </a:ext>
            </a:extLst>
          </p:cNvPr>
          <p:cNvSpPr/>
          <p:nvPr/>
        </p:nvSpPr>
        <p:spPr>
          <a:xfrm>
            <a:off x="640080" y="2872899"/>
            <a:ext cx="4243589" cy="3320668"/>
          </a:xfrm>
          <a:prstGeom prst="rect">
            <a:avLst/>
          </a:prstGeom>
        </p:spPr>
        <p:txBody>
          <a:bodyPr vert="horz" lIns="91440" tIns="45720" rIns="91440" bIns="45720" rtlCol="0">
            <a:normAutofit/>
          </a:bodyPr>
          <a:lstStyle/>
          <a:p>
            <a:pPr marL="342900" indent="-228600">
              <a:lnSpc>
                <a:spcPct val="90000"/>
              </a:lnSpc>
              <a:spcAft>
                <a:spcPts val="600"/>
              </a:spcAft>
              <a:buFont typeface="Arial" panose="020B0604020202020204" pitchFamily="34" charset="0"/>
              <a:buChar char="•"/>
            </a:pPr>
            <a:r>
              <a:rPr lang="en-US" sz="2200" b="0" cap="none" spc="0">
                <a:ln w="0"/>
                <a:effectLst>
                  <a:outerShdw blurRad="38100" dist="25400" dir="5400000" algn="ctr" rotWithShape="0">
                    <a:srgbClr val="6E747A">
                      <a:alpha val="43000"/>
                    </a:srgbClr>
                  </a:outerShdw>
                </a:effectLst>
              </a:rPr>
              <a:t>Grow your professional network</a:t>
            </a:r>
          </a:p>
          <a:p>
            <a:pPr marL="342900" indent="-228600">
              <a:lnSpc>
                <a:spcPct val="90000"/>
              </a:lnSpc>
              <a:spcAft>
                <a:spcPts val="600"/>
              </a:spcAft>
              <a:buFont typeface="Arial" panose="020B0604020202020204" pitchFamily="34" charset="0"/>
              <a:buChar char="•"/>
            </a:pPr>
            <a:r>
              <a:rPr lang="en-US" sz="2200">
                <a:ln w="0"/>
                <a:effectLst>
                  <a:outerShdw blurRad="38100" dist="25400" dir="5400000" algn="ctr" rotWithShape="0">
                    <a:srgbClr val="6E747A">
                      <a:alpha val="43000"/>
                    </a:srgbClr>
                  </a:outerShdw>
                </a:effectLst>
              </a:rPr>
              <a:t>Develop your skills</a:t>
            </a:r>
          </a:p>
          <a:p>
            <a:pPr marL="342900" indent="-228600">
              <a:lnSpc>
                <a:spcPct val="90000"/>
              </a:lnSpc>
              <a:spcAft>
                <a:spcPts val="600"/>
              </a:spcAft>
              <a:buFont typeface="Arial" panose="020B0604020202020204" pitchFamily="34" charset="0"/>
              <a:buChar char="•"/>
            </a:pPr>
            <a:r>
              <a:rPr lang="en-US" sz="2200" b="0" cap="none" spc="0">
                <a:ln w="0"/>
                <a:effectLst>
                  <a:outerShdw blurRad="38100" dist="25400" dir="5400000" algn="ctr" rotWithShape="0">
                    <a:srgbClr val="6E747A">
                      <a:alpha val="43000"/>
                    </a:srgbClr>
                  </a:outerShdw>
                </a:effectLst>
              </a:rPr>
              <a:t>Contribute your knowledge</a:t>
            </a:r>
          </a:p>
          <a:p>
            <a:pPr marL="342900" indent="-228600">
              <a:lnSpc>
                <a:spcPct val="90000"/>
              </a:lnSpc>
              <a:spcAft>
                <a:spcPts val="600"/>
              </a:spcAft>
              <a:buFont typeface="Arial" panose="020B0604020202020204" pitchFamily="34" charset="0"/>
              <a:buChar char="•"/>
            </a:pPr>
            <a:r>
              <a:rPr lang="en-US" sz="2200">
                <a:ln w="0"/>
                <a:effectLst>
                  <a:outerShdw blurRad="38100" dist="25400" dir="5400000" algn="ctr" rotWithShape="0">
                    <a:srgbClr val="6E747A">
                      <a:alpha val="43000"/>
                    </a:srgbClr>
                  </a:outerShdw>
                </a:effectLst>
              </a:rPr>
              <a:t>Have fun</a:t>
            </a:r>
            <a:endParaRPr lang="en-US" sz="2200" b="0" cap="none" spc="0">
              <a:ln w="0"/>
              <a:effectLst>
                <a:outerShdw blurRad="38100" dist="25400" dir="5400000" algn="ctr" rotWithShape="0">
                  <a:srgbClr val="6E747A">
                    <a:alpha val="43000"/>
                  </a:srgbClr>
                </a:outerShdw>
              </a:effectLst>
            </a:endParaRPr>
          </a:p>
        </p:txBody>
      </p:sp>
      <p:pic>
        <p:nvPicPr>
          <p:cNvPr id="5" name="Picture 4" descr="A body of water with trees and buildings in the background&#10;&#10;Description automatically generated with medium confidence">
            <a:extLst>
              <a:ext uri="{FF2B5EF4-FFF2-40B4-BE49-F238E27FC236}">
                <a16:creationId xmlns:a16="http://schemas.microsoft.com/office/drawing/2014/main" id="{D6FB6258-391F-4C0A-8C8B-A3B158A94A38}"/>
              </a:ext>
            </a:extLst>
          </p:cNvPr>
          <p:cNvPicPr>
            <a:picLocks noChangeAspect="1"/>
          </p:cNvPicPr>
          <p:nvPr/>
        </p:nvPicPr>
        <p:blipFill rotWithShape="1">
          <a:blip r:embed="rId3">
            <a:extLst>
              <a:ext uri="{28A0092B-C50C-407E-A947-70E740481C1C}">
                <a14:useLocalDpi xmlns:a14="http://schemas.microsoft.com/office/drawing/2010/main" val="0"/>
              </a:ext>
            </a:extLst>
          </a:blip>
          <a:srcRect l="36937" r="31718"/>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2" name="Picture 1">
            <a:extLst>
              <a:ext uri="{FF2B5EF4-FFF2-40B4-BE49-F238E27FC236}">
                <a16:creationId xmlns:a16="http://schemas.microsoft.com/office/drawing/2014/main" id="{5197DCB0-9791-4A0A-9B1A-EA69BF812FE8}"/>
              </a:ext>
            </a:extLst>
          </p:cNvPr>
          <p:cNvPicPr>
            <a:picLocks noChangeAspect="1"/>
          </p:cNvPicPr>
          <p:nvPr/>
        </p:nvPicPr>
        <p:blipFill>
          <a:blip r:embed="rId4"/>
          <a:stretch>
            <a:fillRect/>
          </a:stretch>
        </p:blipFill>
        <p:spPr>
          <a:xfrm>
            <a:off x="140719" y="139856"/>
            <a:ext cx="1092463" cy="1048323"/>
          </a:xfrm>
          <a:prstGeom prst="rect">
            <a:avLst/>
          </a:prstGeom>
        </p:spPr>
      </p:pic>
    </p:spTree>
    <p:extLst>
      <p:ext uri="{BB962C8B-B14F-4D97-AF65-F5344CB8AC3E}">
        <p14:creationId xmlns:p14="http://schemas.microsoft.com/office/powerpoint/2010/main" val="584365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408</Words>
  <Application>Microsoft Office PowerPoint</Application>
  <PresentationFormat>Widescreen</PresentationFormat>
  <Paragraphs>51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Zucchero, Dominic (NIT US/Info Gov)</dc:creator>
  <cp:lastModifiedBy>Chamberlin, Michael W.</cp:lastModifiedBy>
  <cp:revision>11</cp:revision>
  <cp:lastPrinted>2022-05-24T01:03:25Z</cp:lastPrinted>
  <dcterms:created xsi:type="dcterms:W3CDTF">2021-09-20T19:03:14Z</dcterms:created>
  <dcterms:modified xsi:type="dcterms:W3CDTF">2022-05-24T01:13:30Z</dcterms:modified>
</cp:coreProperties>
</file>