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rimo" panose="020B0604020202020204" pitchFamily="34" charset="0"/>
      <p:regular r:id="rId23"/>
    </p:embeddedFont>
    <p:embeddedFont>
      <p:font typeface="Arimo Bold" panose="020B070402020202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oboto Bold" panose="02000000000000000000" pitchFamily="2" charset="0"/>
      <p:regular r:id="rId30"/>
      <p:bold r:id="rId31"/>
    </p:embeddedFont>
    <p:embeddedFont>
      <p:font typeface="TT Interphases" panose="02000503020000020004" pitchFamily="2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48" autoAdjust="0"/>
  </p:normalViewPr>
  <p:slideViewPr>
    <p:cSldViewPr>
      <p:cViewPr>
        <p:scale>
          <a:sx n="61" d="100"/>
          <a:sy n="61" d="100"/>
        </p:scale>
        <p:origin x="200" y="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20.05.2024</a:t>
            </a:fld>
            <a:endParaRPr lang="cs-C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Without a roadmap to guide their teams through change and the skills to do so effectively, leaders risk loss of competitive advantage….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22929">
            <a:off x="10331913" y="-3762012"/>
            <a:ext cx="16649842" cy="19939930"/>
          </a:xfrm>
          <a:custGeom>
            <a:avLst/>
            <a:gdLst/>
            <a:ahLst/>
            <a:cxnLst/>
            <a:rect l="l" t="t" r="r" b="b"/>
            <a:pathLst>
              <a:path w="16649842" h="19939930">
                <a:moveTo>
                  <a:pt x="0" y="0"/>
                </a:moveTo>
                <a:lnTo>
                  <a:pt x="16649842" y="0"/>
                </a:lnTo>
                <a:lnTo>
                  <a:pt x="16649842" y="19939930"/>
                </a:lnTo>
                <a:lnTo>
                  <a:pt x="0" y="19939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90" t="-2948" b="-554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-9428218">
            <a:off x="-4040807" y="6869687"/>
            <a:ext cx="12641366" cy="6458589"/>
          </a:xfrm>
          <a:custGeom>
            <a:avLst/>
            <a:gdLst/>
            <a:ahLst/>
            <a:cxnLst/>
            <a:rect l="l" t="t" r="r" b="b"/>
            <a:pathLst>
              <a:path w="12641366" h="6458589">
                <a:moveTo>
                  <a:pt x="0" y="0"/>
                </a:moveTo>
                <a:lnTo>
                  <a:pt x="12641365" y="0"/>
                </a:lnTo>
                <a:lnTo>
                  <a:pt x="12641365" y="6458589"/>
                </a:lnTo>
                <a:lnTo>
                  <a:pt x="0" y="6458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5372100" cy="10287000"/>
          </a:xfrm>
          <a:custGeom>
            <a:avLst/>
            <a:gdLst/>
            <a:ahLst/>
            <a:cxnLst/>
            <a:rect l="l" t="t" r="r" b="b"/>
            <a:pathLst>
              <a:path w="5372100" h="10287000">
                <a:moveTo>
                  <a:pt x="0" y="0"/>
                </a:moveTo>
                <a:lnTo>
                  <a:pt x="5372100" y="0"/>
                </a:lnTo>
                <a:lnTo>
                  <a:pt x="53721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1988" r="-115965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7524896" y="1707556"/>
            <a:ext cx="8572500" cy="6871889"/>
            <a:chOff x="0" y="0"/>
            <a:chExt cx="11430000" cy="9162519"/>
          </a:xfrm>
        </p:grpSpPr>
        <p:sp>
          <p:nvSpPr>
            <p:cNvPr id="6" name="TextBox 6"/>
            <p:cNvSpPr txBox="1"/>
            <p:nvPr/>
          </p:nvSpPr>
          <p:spPr>
            <a:xfrm>
              <a:off x="0" y="28575"/>
              <a:ext cx="11430000" cy="31379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00"/>
                </a:lnSpc>
              </a:pPr>
              <a:r>
                <a:rPr lang="en-US" sz="8000" dirty="0">
                  <a:solidFill>
                    <a:srgbClr val="111111"/>
                  </a:solidFill>
                  <a:latin typeface="Roboto Bold"/>
                </a:rPr>
                <a:t>Navigating the </a:t>
              </a:r>
            </a:p>
            <a:p>
              <a:pPr marL="0" lvl="0" indent="0" algn="l">
                <a:lnSpc>
                  <a:spcPts val="9200"/>
                </a:lnSpc>
              </a:pPr>
              <a:r>
                <a:rPr lang="en-US" sz="8000" dirty="0">
                  <a:solidFill>
                    <a:srgbClr val="111111"/>
                  </a:solidFill>
                  <a:latin typeface="Roboto Bold"/>
                </a:rPr>
                <a:t>AI Frontier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641405"/>
              <a:ext cx="11430000" cy="5521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719"/>
                </a:lnSpc>
              </a:pPr>
              <a:r>
                <a:rPr lang="en-US" sz="4800" dirty="0">
                  <a:solidFill>
                    <a:srgbClr val="111111"/>
                  </a:solidFill>
                  <a:latin typeface="Arimo"/>
                </a:rPr>
                <a:t>Empowering Information Governance and Records Management Professionals for a Responsible Future</a:t>
              </a:r>
            </a:p>
            <a:p>
              <a:pPr marL="0" lvl="0" indent="0" algn="l">
                <a:lnSpc>
                  <a:spcPts val="6160"/>
                </a:lnSpc>
                <a:spcBef>
                  <a:spcPct val="0"/>
                </a:spcBef>
              </a:pPr>
              <a:endParaRPr lang="en-US" sz="4800" dirty="0">
                <a:solidFill>
                  <a:srgbClr val="111111"/>
                </a:solidFill>
                <a:latin typeface="Arimo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119184" y="9681787"/>
            <a:ext cx="6168816" cy="41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300" dirty="0">
                <a:solidFill>
                  <a:srgbClr val="1D1C1E"/>
                </a:solidFill>
                <a:latin typeface="TT Interphases"/>
              </a:rPr>
              <a:t>Kate Elgayeva, PhD | KNE Consult | May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187597">
            <a:off x="-7356369" y="753682"/>
            <a:ext cx="17658977" cy="14436213"/>
          </a:xfrm>
          <a:custGeom>
            <a:avLst/>
            <a:gdLst/>
            <a:ahLst/>
            <a:cxnLst/>
            <a:rect l="l" t="t" r="r" b="b"/>
            <a:pathLst>
              <a:path w="17658977" h="14436213">
                <a:moveTo>
                  <a:pt x="0" y="0"/>
                </a:moveTo>
                <a:lnTo>
                  <a:pt x="17658977" y="0"/>
                </a:lnTo>
                <a:lnTo>
                  <a:pt x="17658977" y="14436213"/>
                </a:lnTo>
                <a:lnTo>
                  <a:pt x="0" y="144362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511384">
            <a:off x="-4464017" y="6305644"/>
            <a:ext cx="12641366" cy="6458589"/>
          </a:xfrm>
          <a:custGeom>
            <a:avLst/>
            <a:gdLst/>
            <a:ahLst/>
            <a:cxnLst/>
            <a:rect l="l" t="t" r="r" b="b"/>
            <a:pathLst>
              <a:path w="12641366" h="6458589">
                <a:moveTo>
                  <a:pt x="0" y="0"/>
                </a:moveTo>
                <a:lnTo>
                  <a:pt x="12641365" y="0"/>
                </a:lnTo>
                <a:lnTo>
                  <a:pt x="12641365" y="6458589"/>
                </a:lnTo>
                <a:lnTo>
                  <a:pt x="0" y="6458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12243597" y="6756639"/>
            <a:ext cx="5476679" cy="3530361"/>
            <a:chOff x="0" y="0"/>
            <a:chExt cx="7302238" cy="4707148"/>
          </a:xfrm>
        </p:grpSpPr>
        <p:sp>
          <p:nvSpPr>
            <p:cNvPr id="5" name="TextBox 5"/>
            <p:cNvSpPr txBox="1"/>
            <p:nvPr/>
          </p:nvSpPr>
          <p:spPr>
            <a:xfrm>
              <a:off x="0" y="906039"/>
              <a:ext cx="7302238" cy="3801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00"/>
                </a:lnSpc>
              </a:pPr>
              <a:r>
                <a:rPr lang="en-US" sz="3800" dirty="0">
                  <a:solidFill>
                    <a:srgbClr val="111111"/>
                  </a:solidFill>
                  <a:latin typeface="Arimo"/>
                </a:rPr>
                <a:t>how work and work processes could be transformed for the better</a:t>
              </a:r>
            </a:p>
            <a:p>
              <a:pPr marL="0" lvl="0" indent="0" algn="l">
                <a:lnSpc>
                  <a:spcPts val="5700"/>
                </a:lnSpc>
              </a:pPr>
              <a:endParaRPr lang="en-US" sz="3800" dirty="0">
                <a:solidFill>
                  <a:srgbClr val="111111"/>
                </a:solidFill>
                <a:latin typeface="Arim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7302238" cy="856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99"/>
                </a:lnSpc>
                <a:spcBef>
                  <a:spcPct val="0"/>
                </a:spcBef>
              </a:pPr>
              <a:r>
                <a:rPr lang="en-US" sz="3999" spc="59" dirty="0">
                  <a:solidFill>
                    <a:srgbClr val="3289B1"/>
                  </a:solidFill>
                  <a:latin typeface="Arimo Bold"/>
                </a:rPr>
                <a:t>Social Capital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675873" y="2419458"/>
            <a:ext cx="6612127" cy="3566081"/>
            <a:chOff x="0" y="-47625"/>
            <a:chExt cx="8816169" cy="4754775"/>
          </a:xfrm>
        </p:grpSpPr>
        <p:sp>
          <p:nvSpPr>
            <p:cNvPr id="8" name="TextBox 8"/>
            <p:cNvSpPr txBox="1"/>
            <p:nvPr/>
          </p:nvSpPr>
          <p:spPr>
            <a:xfrm>
              <a:off x="0" y="906039"/>
              <a:ext cx="8816169" cy="3801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700"/>
                </a:lnSpc>
              </a:pPr>
              <a:r>
                <a:rPr lang="en-US" sz="3800" dirty="0">
                  <a:solidFill>
                    <a:srgbClr val="111111"/>
                  </a:solidFill>
                  <a:latin typeface="Arimo"/>
                </a:rPr>
                <a:t>socio-technical skills as  differentiators for collaborative work in the future</a:t>
              </a:r>
            </a:p>
            <a:p>
              <a:pPr marL="0" lvl="0" indent="0" algn="l">
                <a:lnSpc>
                  <a:spcPts val="5700"/>
                </a:lnSpc>
              </a:pPr>
              <a:endParaRPr lang="en-US" sz="3800" dirty="0">
                <a:solidFill>
                  <a:srgbClr val="111111"/>
                </a:solidFill>
                <a:latin typeface="Arimo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816169" cy="856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99"/>
                </a:lnSpc>
                <a:spcBef>
                  <a:spcPct val="0"/>
                </a:spcBef>
              </a:pPr>
              <a:r>
                <a:rPr lang="en-US" sz="3999" spc="59" dirty="0">
                  <a:solidFill>
                    <a:srgbClr val="3289B1"/>
                  </a:solidFill>
                  <a:latin typeface="Arimo Bold"/>
                </a:rPr>
                <a:t>Closing Skill Gaps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12127" y="5358835"/>
            <a:ext cx="5063746" cy="3530361"/>
            <a:chOff x="0" y="0"/>
            <a:chExt cx="6751662" cy="470714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906039"/>
              <a:ext cx="6751662" cy="3801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00"/>
                </a:lnSpc>
              </a:pPr>
              <a:r>
                <a:rPr lang="en-US" sz="3800" dirty="0">
                  <a:solidFill>
                    <a:srgbClr val="111111"/>
                  </a:solidFill>
                  <a:latin typeface="Arimo"/>
                </a:rPr>
                <a:t>aimed at ensuring readiness for large scale transformation </a:t>
              </a:r>
            </a:p>
            <a:p>
              <a:pPr marL="0" lvl="0" indent="0" algn="l">
                <a:lnSpc>
                  <a:spcPts val="5700"/>
                </a:lnSpc>
              </a:pPr>
              <a:endParaRPr lang="en-US" sz="3800" dirty="0">
                <a:solidFill>
                  <a:srgbClr val="111111"/>
                </a:solidFill>
                <a:latin typeface="Arimo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6751662" cy="856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99"/>
                </a:lnSpc>
                <a:spcBef>
                  <a:spcPct val="0"/>
                </a:spcBef>
              </a:pPr>
              <a:r>
                <a:rPr lang="en-US" sz="3999" spc="59" dirty="0">
                  <a:solidFill>
                    <a:srgbClr val="3289B1"/>
                  </a:solidFill>
                  <a:latin typeface="Arimo Bold"/>
                </a:rPr>
                <a:t>Learning Initiatives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48646" y="689996"/>
            <a:ext cx="5141171" cy="3530361"/>
            <a:chOff x="0" y="0"/>
            <a:chExt cx="6854895" cy="4707148"/>
          </a:xfrm>
        </p:grpSpPr>
        <p:sp>
          <p:nvSpPr>
            <p:cNvPr id="14" name="TextBox 14"/>
            <p:cNvSpPr txBox="1"/>
            <p:nvPr/>
          </p:nvSpPr>
          <p:spPr>
            <a:xfrm>
              <a:off x="0" y="906039"/>
              <a:ext cx="6854895" cy="3801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00"/>
                </a:lnSpc>
              </a:pPr>
              <a:r>
                <a:rPr lang="en-US" sz="3800" dirty="0">
                  <a:solidFill>
                    <a:srgbClr val="111111"/>
                  </a:solidFill>
                  <a:latin typeface="Arimo"/>
                </a:rPr>
                <a:t>upskilling investment should exceed technology investments</a:t>
              </a:r>
            </a:p>
            <a:p>
              <a:pPr marL="0" lvl="0" indent="0" algn="l">
                <a:lnSpc>
                  <a:spcPts val="5700"/>
                </a:lnSpc>
              </a:pPr>
              <a:endParaRPr lang="en-US" sz="3800" dirty="0">
                <a:solidFill>
                  <a:srgbClr val="111111"/>
                </a:solidFill>
                <a:latin typeface="Arimo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6854895" cy="856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99"/>
                </a:lnSpc>
                <a:spcBef>
                  <a:spcPct val="0"/>
                </a:spcBef>
              </a:pPr>
              <a:r>
                <a:rPr lang="en-US" sz="3999" spc="59" dirty="0">
                  <a:solidFill>
                    <a:srgbClr val="3289B1"/>
                  </a:solidFill>
                  <a:latin typeface="Arimo Bold"/>
                </a:rPr>
                <a:t>Human Capital 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39308" y="3872934"/>
            <a:ext cx="5853630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25"/>
              </a:lnSpc>
              <a:spcBef>
                <a:spcPct val="0"/>
              </a:spcBef>
            </a:pPr>
            <a:r>
              <a:rPr lang="en-US" sz="7500" dirty="0">
                <a:solidFill>
                  <a:srgbClr val="111111"/>
                </a:solidFill>
                <a:latin typeface="Roboto Bold"/>
              </a:rPr>
              <a:t>A Knowledge Imperative </a:t>
            </a:r>
          </a:p>
        </p:txBody>
      </p: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9082" y="1592804"/>
            <a:ext cx="4905135" cy="2452568"/>
            <a:chOff x="0" y="0"/>
            <a:chExt cx="81280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FFFBFB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69850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82343" y="1592804"/>
            <a:ext cx="4905135" cy="2452568"/>
            <a:chOff x="0" y="0"/>
            <a:chExt cx="81280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FFFBFB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9850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 rot="8100000">
            <a:off x="12520607" y="-3189531"/>
            <a:ext cx="23209316" cy="22396990"/>
          </a:xfrm>
          <a:custGeom>
            <a:avLst/>
            <a:gdLst/>
            <a:ahLst/>
            <a:cxnLst/>
            <a:rect l="l" t="t" r="r" b="b"/>
            <a:pathLst>
              <a:path w="23209316" h="22396990">
                <a:moveTo>
                  <a:pt x="0" y="0"/>
                </a:moveTo>
                <a:lnTo>
                  <a:pt x="23209316" y="0"/>
                </a:lnTo>
                <a:lnTo>
                  <a:pt x="23209316" y="22396990"/>
                </a:lnTo>
                <a:lnTo>
                  <a:pt x="0" y="2239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AutoShape 9"/>
          <p:cNvSpPr/>
          <p:nvPr/>
        </p:nvSpPr>
        <p:spPr>
          <a:xfrm>
            <a:off x="6595418" y="3679254"/>
            <a:ext cx="0" cy="4970751"/>
          </a:xfrm>
          <a:prstGeom prst="line">
            <a:avLst/>
          </a:prstGeom>
          <a:ln w="9525" cap="rnd">
            <a:solidFill>
              <a:srgbClr val="6173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AutoShape 10"/>
          <p:cNvSpPr/>
          <p:nvPr/>
        </p:nvSpPr>
        <p:spPr>
          <a:xfrm>
            <a:off x="11625675" y="3679254"/>
            <a:ext cx="66908" cy="4970751"/>
          </a:xfrm>
          <a:prstGeom prst="line">
            <a:avLst/>
          </a:prstGeom>
          <a:ln w="9525" cap="rnd">
            <a:solidFill>
              <a:srgbClr val="6173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-917782">
            <a:off x="12579767" y="-3820674"/>
            <a:ext cx="10476688" cy="5352635"/>
          </a:xfrm>
          <a:custGeom>
            <a:avLst/>
            <a:gdLst/>
            <a:ahLst/>
            <a:cxnLst/>
            <a:rect l="l" t="t" r="r" b="b"/>
            <a:pathLst>
              <a:path w="10476688" h="5352635">
                <a:moveTo>
                  <a:pt x="0" y="0"/>
                </a:moveTo>
                <a:lnTo>
                  <a:pt x="10476688" y="0"/>
                </a:lnTo>
                <a:lnTo>
                  <a:pt x="10476688" y="5352635"/>
                </a:lnTo>
                <a:lnTo>
                  <a:pt x="0" y="5352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2" name="Group 12"/>
          <p:cNvGrpSpPr/>
          <p:nvPr/>
        </p:nvGrpSpPr>
        <p:grpSpPr>
          <a:xfrm>
            <a:off x="1818870" y="1592804"/>
            <a:ext cx="4905135" cy="2452568"/>
            <a:chOff x="0" y="0"/>
            <a:chExt cx="81280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FFFBFB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69850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059295" y="1770203"/>
            <a:ext cx="4535550" cy="8470550"/>
            <a:chOff x="0" y="-95250"/>
            <a:chExt cx="6047400" cy="11294066"/>
          </a:xfrm>
        </p:grpSpPr>
        <p:sp>
          <p:nvSpPr>
            <p:cNvPr id="16" name="TextBox 16"/>
            <p:cNvSpPr txBox="1"/>
            <p:nvPr/>
          </p:nvSpPr>
          <p:spPr>
            <a:xfrm>
              <a:off x="148408" y="3310846"/>
              <a:ext cx="5898992" cy="7887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2600" dirty="0">
                  <a:solidFill>
                    <a:srgbClr val="111111"/>
                  </a:solidFill>
                  <a:latin typeface="Arimo"/>
                </a:rPr>
                <a:t>Safeguard workers' privacy, employment rights, and non-discrimination protections</a:t>
              </a:r>
            </a:p>
            <a:p>
              <a:pPr algn="l">
                <a:lnSpc>
                  <a:spcPts val="3900"/>
                </a:lnSpc>
              </a:pPr>
              <a:endParaRPr lang="en-US" sz="2600" dirty="0">
                <a:solidFill>
                  <a:srgbClr val="111111"/>
                </a:solidFill>
                <a:latin typeface="Arimo"/>
              </a:endParaRPr>
            </a:p>
            <a:p>
              <a:pPr algn="l">
                <a:lnSpc>
                  <a:spcPts val="3900"/>
                </a:lnSpc>
              </a:pPr>
              <a:r>
                <a:rPr lang="en-US" sz="2600" dirty="0">
                  <a:solidFill>
                    <a:srgbClr val="111111"/>
                  </a:solidFill>
                  <a:latin typeface="Arimo"/>
                </a:rPr>
                <a:t>Foster worker awareness, education, and participation in AI adoption</a:t>
              </a:r>
            </a:p>
            <a:p>
              <a:pPr algn="l">
                <a:lnSpc>
                  <a:spcPts val="3900"/>
                </a:lnSpc>
              </a:pPr>
              <a:endParaRPr lang="en-US" sz="2600" dirty="0">
                <a:solidFill>
                  <a:srgbClr val="111111"/>
                </a:solidFill>
                <a:latin typeface="Arimo"/>
              </a:endParaRPr>
            </a:p>
            <a:p>
              <a:pPr algn="l">
                <a:lnSpc>
                  <a:spcPts val="3900"/>
                </a:lnSpc>
              </a:pPr>
              <a:r>
                <a:rPr lang="en-US" sz="2600" dirty="0">
                  <a:solidFill>
                    <a:srgbClr val="111111"/>
                  </a:solidFill>
                  <a:latin typeface="Arimo"/>
                </a:rPr>
                <a:t>Ensure AI systems complement and enhance workforce capabilities</a:t>
              </a:r>
            </a:p>
            <a:p>
              <a:pPr marL="0" lvl="0" indent="0" algn="l">
                <a:lnSpc>
                  <a:spcPts val="3900"/>
                </a:lnSpc>
              </a:pPr>
              <a:endParaRPr lang="en-US" sz="2600" dirty="0">
                <a:solidFill>
                  <a:srgbClr val="111111"/>
                </a:solidFill>
                <a:latin typeface="Arimo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0"/>
              <a:ext cx="5898992" cy="3278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 dirty="0">
                  <a:solidFill>
                    <a:srgbClr val="3289B1"/>
                  </a:solidFill>
                  <a:latin typeface="Arimo Bold"/>
                </a:rPr>
                <a:t>Upholding </a:t>
              </a:r>
            </a:p>
            <a:p>
              <a:pPr algn="ctr">
                <a:lnSpc>
                  <a:spcPts val="4900"/>
                </a:lnSpc>
              </a:pPr>
              <a:r>
                <a:rPr lang="en-US" sz="3500" dirty="0">
                  <a:solidFill>
                    <a:srgbClr val="3289B1"/>
                  </a:solidFill>
                  <a:latin typeface="Arimo Bold"/>
                </a:rPr>
                <a:t>Employee Rights and Empowerment </a:t>
              </a:r>
            </a:p>
            <a:p>
              <a:pPr marL="0" lvl="0" indent="0" algn="ctr">
                <a:lnSpc>
                  <a:spcPts val="4900"/>
                </a:lnSpc>
              </a:pPr>
              <a:endParaRPr lang="en-US" sz="3500" dirty="0">
                <a:solidFill>
                  <a:srgbClr val="3289B1"/>
                </a:solidFill>
                <a:latin typeface="Arimo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62130" y="1708291"/>
            <a:ext cx="4449645" cy="8578708"/>
            <a:chOff x="0" y="-95250"/>
            <a:chExt cx="5932860" cy="11438277"/>
          </a:xfrm>
        </p:grpSpPr>
        <p:sp>
          <p:nvSpPr>
            <p:cNvPr id="19" name="TextBox 19"/>
            <p:cNvSpPr txBox="1"/>
            <p:nvPr/>
          </p:nvSpPr>
          <p:spPr>
            <a:xfrm>
              <a:off x="33868" y="3455057"/>
              <a:ext cx="5898992" cy="7887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2600" dirty="0">
                  <a:solidFill>
                    <a:srgbClr val="111111"/>
                  </a:solidFill>
                  <a:latin typeface="Arimo"/>
                </a:rPr>
                <a:t>Advocate for transparency in AI system design, training data, and decision-making</a:t>
              </a:r>
            </a:p>
            <a:p>
              <a:pPr algn="l">
                <a:lnSpc>
                  <a:spcPts val="3900"/>
                </a:lnSpc>
              </a:pPr>
              <a:endParaRPr lang="en-US" sz="2600" dirty="0">
                <a:solidFill>
                  <a:srgbClr val="111111"/>
                </a:solidFill>
                <a:latin typeface="Arimo"/>
              </a:endParaRPr>
            </a:p>
            <a:p>
              <a:pPr algn="l">
                <a:lnSpc>
                  <a:spcPts val="3900"/>
                </a:lnSpc>
              </a:pPr>
              <a:r>
                <a:rPr lang="en-US" sz="2600" dirty="0">
                  <a:solidFill>
                    <a:srgbClr val="111111"/>
                  </a:solidFill>
                  <a:latin typeface="Arimo"/>
                </a:rPr>
                <a:t>Implement controls for responsible data collection, use, and protection</a:t>
              </a:r>
            </a:p>
            <a:p>
              <a:pPr algn="l">
                <a:lnSpc>
                  <a:spcPts val="3900"/>
                </a:lnSpc>
              </a:pPr>
              <a:endParaRPr lang="en-US" sz="2600" dirty="0">
                <a:solidFill>
                  <a:srgbClr val="111111"/>
                </a:solidFill>
                <a:latin typeface="Arimo"/>
              </a:endParaRPr>
            </a:p>
            <a:p>
              <a:pPr algn="l">
                <a:lnSpc>
                  <a:spcPts val="3900"/>
                </a:lnSpc>
              </a:pPr>
              <a:r>
                <a:rPr lang="en-US" sz="2600" dirty="0">
                  <a:solidFill>
                    <a:srgbClr val="111111"/>
                  </a:solidFill>
                  <a:latin typeface="Arimo"/>
                </a:rPr>
                <a:t>Facilitate audits and assessments of AI systems' compliance and impact</a:t>
              </a:r>
            </a:p>
            <a:p>
              <a:pPr marL="0" lvl="0" indent="0" algn="l">
                <a:lnSpc>
                  <a:spcPts val="3900"/>
                </a:lnSpc>
              </a:pPr>
              <a:endParaRPr lang="en-US" sz="2600" dirty="0">
                <a:solidFill>
                  <a:srgbClr val="111111"/>
                </a:solidFill>
                <a:latin typeface="Arimo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898992" cy="3278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 dirty="0">
                  <a:solidFill>
                    <a:srgbClr val="3289B1"/>
                  </a:solidFill>
                  <a:latin typeface="Arimo Bold"/>
                </a:rPr>
                <a:t>Enabling Transparency and Accountability </a:t>
              </a:r>
            </a:p>
            <a:p>
              <a:pPr marL="0" lvl="0" indent="0" algn="l">
                <a:lnSpc>
                  <a:spcPts val="4900"/>
                </a:lnSpc>
              </a:pPr>
              <a:endParaRPr lang="en-US" sz="3500" dirty="0">
                <a:solidFill>
                  <a:srgbClr val="3289B1"/>
                </a:solidFill>
                <a:latin typeface="Arimo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804461" y="1841641"/>
            <a:ext cx="4424244" cy="8445359"/>
            <a:chOff x="0" y="0"/>
            <a:chExt cx="5898992" cy="11260478"/>
          </a:xfrm>
        </p:grpSpPr>
        <p:sp>
          <p:nvSpPr>
            <p:cNvPr id="22" name="TextBox 22"/>
            <p:cNvSpPr txBox="1"/>
            <p:nvPr/>
          </p:nvSpPr>
          <p:spPr>
            <a:xfrm>
              <a:off x="0" y="2712108"/>
              <a:ext cx="5898992" cy="8548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endParaRPr dirty="0"/>
            </a:p>
            <a:p>
              <a:pPr algn="l">
                <a:lnSpc>
                  <a:spcPts val="3900"/>
                </a:lnSpc>
              </a:pPr>
              <a:r>
                <a:rPr lang="en-US" sz="2600" dirty="0">
                  <a:solidFill>
                    <a:srgbClr val="111111"/>
                  </a:solidFill>
                  <a:latin typeface="Arimo"/>
                </a:rPr>
                <a:t>Contribute expertise in data governance, information lifecycle management, and ethical data use</a:t>
              </a:r>
            </a:p>
            <a:p>
              <a:pPr algn="l">
                <a:lnSpc>
                  <a:spcPts val="3900"/>
                </a:lnSpc>
              </a:pPr>
              <a:endParaRPr lang="en-US" sz="2600" dirty="0">
                <a:solidFill>
                  <a:srgbClr val="111111"/>
                </a:solidFill>
                <a:latin typeface="Arimo"/>
              </a:endParaRPr>
            </a:p>
            <a:p>
              <a:pPr algn="l">
                <a:lnSpc>
                  <a:spcPts val="3900"/>
                </a:lnSpc>
              </a:pPr>
              <a:r>
                <a:rPr lang="en-US" sz="2600" dirty="0">
                  <a:solidFill>
                    <a:srgbClr val="111111"/>
                  </a:solidFill>
                  <a:latin typeface="Arimo"/>
                </a:rPr>
                <a:t>Ensure AI systems align with organizational policies, standards, and best practices</a:t>
              </a:r>
            </a:p>
            <a:p>
              <a:pPr algn="l">
                <a:lnSpc>
                  <a:spcPts val="3900"/>
                </a:lnSpc>
              </a:pPr>
              <a:endParaRPr lang="en-US" sz="2600" dirty="0">
                <a:solidFill>
                  <a:srgbClr val="111111"/>
                </a:solidFill>
                <a:latin typeface="Arimo"/>
              </a:endParaRPr>
            </a:p>
            <a:p>
              <a:pPr algn="l">
                <a:lnSpc>
                  <a:spcPts val="3900"/>
                </a:lnSpc>
              </a:pPr>
              <a:r>
                <a:rPr lang="en-US" sz="2600" dirty="0">
                  <a:solidFill>
                    <a:srgbClr val="111111"/>
                  </a:solidFill>
                  <a:latin typeface="Arimo"/>
                </a:rPr>
                <a:t>Participate in AI governance and oversight processes</a:t>
              </a:r>
            </a:p>
            <a:p>
              <a:pPr marL="0" lvl="0" indent="0" algn="l">
                <a:lnSpc>
                  <a:spcPts val="3900"/>
                </a:lnSpc>
              </a:pPr>
              <a:endParaRPr lang="en-US" sz="2600" dirty="0">
                <a:solidFill>
                  <a:srgbClr val="111111"/>
                </a:solidFill>
                <a:latin typeface="Arimo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0"/>
              <a:ext cx="5898992" cy="2453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 dirty="0">
                  <a:solidFill>
                    <a:srgbClr val="3289B1"/>
                  </a:solidFill>
                  <a:latin typeface="Arimo Bold"/>
                </a:rPr>
                <a:t>Shaping </a:t>
              </a:r>
            </a:p>
            <a:p>
              <a:pPr marL="0" lvl="0" indent="0" algn="ctr">
                <a:lnSpc>
                  <a:spcPts val="4900"/>
                </a:lnSpc>
              </a:pPr>
              <a:r>
                <a:rPr lang="en-US" sz="3500" dirty="0">
                  <a:solidFill>
                    <a:srgbClr val="3289B1"/>
                  </a:solidFill>
                  <a:latin typeface="Arimo Bold"/>
                </a:rPr>
                <a:t>AI Development and Deployment 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647001" y="233942"/>
            <a:ext cx="12993998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111111"/>
                </a:solidFill>
                <a:latin typeface="Roboto Bold"/>
              </a:rPr>
              <a:t>Key Opportunities </a:t>
            </a:r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9053" y="3488047"/>
            <a:ext cx="6686039" cy="205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2799" dirty="0">
                <a:solidFill>
                  <a:srgbClr val="000000"/>
                </a:solidFill>
                <a:latin typeface="Arimo"/>
              </a:rPr>
              <a:t>Aligning AI governance with diverse legal and ethical frameworks and keeping pace with changing guidelines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89053" y="5989027"/>
            <a:ext cx="5306428" cy="1543050"/>
            <a:chOff x="0" y="0"/>
            <a:chExt cx="1397578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7578" cy="406400"/>
            </a:xfrm>
            <a:custGeom>
              <a:avLst/>
              <a:gdLst/>
              <a:ahLst/>
              <a:cxnLst/>
              <a:rect l="l" t="t" r="r" b="b"/>
              <a:pathLst>
                <a:path w="1397578" h="406400">
                  <a:moveTo>
                    <a:pt x="1397578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397578" y="406400"/>
                  </a:lnTo>
                  <a:lnTo>
                    <a:pt x="1295978" y="203200"/>
                  </a:lnTo>
                  <a:lnTo>
                    <a:pt x="1397578" y="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-47625"/>
              <a:ext cx="1219778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Arimo Bold"/>
                </a:rPr>
                <a:t>Managing AI Data Complexity and Scale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52533" y="1736026"/>
            <a:ext cx="5507655" cy="1723876"/>
            <a:chOff x="0" y="-58970"/>
            <a:chExt cx="1450576" cy="454025"/>
          </a:xfrm>
        </p:grpSpPr>
        <p:sp>
          <p:nvSpPr>
            <p:cNvPr id="7" name="Freeform 7"/>
            <p:cNvSpPr/>
            <p:nvPr/>
          </p:nvSpPr>
          <p:spPr>
            <a:xfrm>
              <a:off x="0" y="-35158"/>
              <a:ext cx="1450576" cy="406400"/>
            </a:xfrm>
            <a:custGeom>
              <a:avLst/>
              <a:gdLst/>
              <a:ahLst/>
              <a:cxnLst/>
              <a:rect l="l" t="t" r="r" b="b"/>
              <a:pathLst>
                <a:path w="1450576" h="406400">
                  <a:moveTo>
                    <a:pt x="1450576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450576" y="406400"/>
                  </a:lnTo>
                  <a:lnTo>
                    <a:pt x="1348976" y="203200"/>
                  </a:lnTo>
                  <a:lnTo>
                    <a:pt x="1450576" y="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8900" y="-58970"/>
              <a:ext cx="127277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Arimo Bold"/>
                </a:rPr>
                <a:t>Fostering Cross-Functional Collaboration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71722" y="5989027"/>
            <a:ext cx="5288466" cy="1543050"/>
            <a:chOff x="0" y="0"/>
            <a:chExt cx="1392847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92847" cy="406400"/>
            </a:xfrm>
            <a:custGeom>
              <a:avLst/>
              <a:gdLst/>
              <a:ahLst/>
              <a:cxnLst/>
              <a:rect l="l" t="t" r="r" b="b"/>
              <a:pathLst>
                <a:path w="1392847" h="406400">
                  <a:moveTo>
                    <a:pt x="1392847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392847" y="406400"/>
                  </a:lnTo>
                  <a:lnTo>
                    <a:pt x="1291247" y="203200"/>
                  </a:lnTo>
                  <a:lnTo>
                    <a:pt x="1392847" y="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8900" y="-47625"/>
              <a:ext cx="1215047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Arimo Bold"/>
                </a:rPr>
                <a:t>Promoting Ethical </a:t>
              </a:r>
            </a:p>
            <a:p>
              <a:pPr algn="ctr">
                <a:lnSpc>
                  <a:spcPts val="39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Arimo Bold"/>
                </a:rPr>
                <a:t>AI Adoption 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69665" y="7741627"/>
            <a:ext cx="7274335" cy="276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2799" dirty="0">
                <a:solidFill>
                  <a:srgbClr val="000000"/>
                </a:solidFill>
                <a:latin typeface="Arimo"/>
              </a:rPr>
              <a:t>Ensuring data quality, integrity, and lineage for AI training and operations and establishing retention schedules </a:t>
            </a:r>
          </a:p>
          <a:p>
            <a:pPr algn="l">
              <a:lnSpc>
                <a:spcPts val="5599"/>
              </a:lnSpc>
            </a:pPr>
            <a:endParaRPr lang="en-US" sz="2799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352533" y="3488047"/>
            <a:ext cx="7679940" cy="276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2799" dirty="0">
                <a:solidFill>
                  <a:srgbClr val="000000"/>
                </a:solidFill>
                <a:latin typeface="Arimo"/>
              </a:rPr>
              <a:t>Bridging knowledge gaps between teams and coordinating governance across organizational siloes and domains</a:t>
            </a:r>
          </a:p>
          <a:p>
            <a:pPr algn="l">
              <a:lnSpc>
                <a:spcPts val="5599"/>
              </a:lnSpc>
            </a:pPr>
            <a:endParaRPr lang="en-US" sz="2799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352533" y="7694002"/>
            <a:ext cx="7391676" cy="276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2799" dirty="0">
                <a:solidFill>
                  <a:srgbClr val="000000"/>
                </a:solidFill>
                <a:latin typeface="Arimo"/>
              </a:rPr>
              <a:t>Addressing biases and balancing innovation with responsible use to cultivate trust and acceptance among stakeholders</a:t>
            </a:r>
          </a:p>
          <a:p>
            <a:pPr algn="l">
              <a:lnSpc>
                <a:spcPts val="5599"/>
              </a:lnSpc>
            </a:pPr>
            <a:endParaRPr lang="en-US" sz="2799" dirty="0">
              <a:solidFill>
                <a:srgbClr val="000000"/>
              </a:solidFill>
              <a:latin typeface="Arimo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789053" y="1849747"/>
            <a:ext cx="5306428" cy="1543050"/>
            <a:chOff x="0" y="0"/>
            <a:chExt cx="1397578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97578" cy="406400"/>
            </a:xfrm>
            <a:custGeom>
              <a:avLst/>
              <a:gdLst/>
              <a:ahLst/>
              <a:cxnLst/>
              <a:rect l="l" t="t" r="r" b="b"/>
              <a:pathLst>
                <a:path w="1397578" h="406400">
                  <a:moveTo>
                    <a:pt x="1397578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397578" y="406400"/>
                  </a:lnTo>
                  <a:lnTo>
                    <a:pt x="1295978" y="203200"/>
                  </a:lnTo>
                  <a:lnTo>
                    <a:pt x="1397578" y="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8900" y="-47625"/>
              <a:ext cx="1219778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Arimo Bold"/>
                </a:rPr>
                <a:t>Navigating Evolving Regulatory Landscape 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647001" y="233942"/>
            <a:ext cx="12993998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111111"/>
                </a:solidFill>
                <a:latin typeface="Roboto Bold"/>
              </a:rPr>
              <a:t>Dynamic Challenges</a:t>
            </a:r>
          </a:p>
        </p:txBody>
      </p:sp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84158" y="-1109333"/>
            <a:ext cx="13938055" cy="13938055"/>
          </a:xfrm>
          <a:custGeom>
            <a:avLst/>
            <a:gdLst/>
            <a:ahLst/>
            <a:cxnLst/>
            <a:rect l="l" t="t" r="r" b="b"/>
            <a:pathLst>
              <a:path w="13938055" h="13938055">
                <a:moveTo>
                  <a:pt x="0" y="0"/>
                </a:moveTo>
                <a:lnTo>
                  <a:pt x="13938055" y="0"/>
                </a:lnTo>
                <a:lnTo>
                  <a:pt x="13938055" y="13938055"/>
                </a:lnTo>
                <a:lnTo>
                  <a:pt x="0" y="139380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511384">
            <a:off x="-1833822" y="5028649"/>
            <a:ext cx="12641366" cy="6458589"/>
          </a:xfrm>
          <a:custGeom>
            <a:avLst/>
            <a:gdLst/>
            <a:ahLst/>
            <a:cxnLst/>
            <a:rect l="l" t="t" r="r" b="b"/>
            <a:pathLst>
              <a:path w="12641366" h="6458589">
                <a:moveTo>
                  <a:pt x="0" y="0"/>
                </a:moveTo>
                <a:lnTo>
                  <a:pt x="12641366" y="0"/>
                </a:lnTo>
                <a:lnTo>
                  <a:pt x="12641366" y="6458589"/>
                </a:lnTo>
                <a:lnTo>
                  <a:pt x="0" y="6458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12626234" y="8953500"/>
            <a:ext cx="365390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Roboto Bold"/>
              </a:rPr>
              <a:t>TRANSPARENCY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26234" y="7541031"/>
            <a:ext cx="365390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Roboto Bold"/>
              </a:rPr>
              <a:t>SECURITY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26234" y="6088446"/>
            <a:ext cx="365390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Roboto Bold"/>
              </a:rPr>
              <a:t>PRIVACY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26234" y="4539681"/>
            <a:ext cx="365390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Roboto Bold"/>
              </a:rPr>
              <a:t>FAIRNESS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26234" y="3053781"/>
            <a:ext cx="365390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Roboto Bold"/>
              </a:rPr>
              <a:t>EXPLAINABILITY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26234" y="1558925"/>
            <a:ext cx="365390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Roboto Bold"/>
              </a:rPr>
              <a:t>DATA GOVERNANCE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860748" y="2758052"/>
            <a:ext cx="5184875" cy="1067103"/>
            <a:chOff x="0" y="0"/>
            <a:chExt cx="5315677" cy="11061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316948" cy="1107440"/>
            </a:xfrm>
            <a:custGeom>
              <a:avLst/>
              <a:gdLst/>
              <a:ahLst/>
              <a:cxnLst/>
              <a:rect l="l" t="t" r="r" b="b"/>
              <a:pathLst>
                <a:path w="5316948" h="1107440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860748" y="1330174"/>
            <a:ext cx="5184875" cy="1067103"/>
            <a:chOff x="0" y="0"/>
            <a:chExt cx="5315677" cy="11061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16948" cy="1107440"/>
            </a:xfrm>
            <a:custGeom>
              <a:avLst/>
              <a:gdLst/>
              <a:ahLst/>
              <a:cxnLst/>
              <a:rect l="l" t="t" r="r" b="b"/>
              <a:pathLst>
                <a:path w="5316948" h="1107440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60748" y="4310930"/>
            <a:ext cx="5184875" cy="1067103"/>
            <a:chOff x="0" y="0"/>
            <a:chExt cx="5315677" cy="11061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316948" cy="1107440"/>
            </a:xfrm>
            <a:custGeom>
              <a:avLst/>
              <a:gdLst/>
              <a:ahLst/>
              <a:cxnLst/>
              <a:rect l="l" t="t" r="r" b="b"/>
              <a:pathLst>
                <a:path w="5316948" h="1107440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60748" y="5826077"/>
            <a:ext cx="5184875" cy="1067103"/>
            <a:chOff x="0" y="0"/>
            <a:chExt cx="5315677" cy="11061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316948" cy="1107440"/>
            </a:xfrm>
            <a:custGeom>
              <a:avLst/>
              <a:gdLst/>
              <a:ahLst/>
              <a:cxnLst/>
              <a:rect l="l" t="t" r="r" b="b"/>
              <a:pathLst>
                <a:path w="5316948" h="1107440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860748" y="7312279"/>
            <a:ext cx="5184875" cy="1067103"/>
            <a:chOff x="0" y="0"/>
            <a:chExt cx="5315677" cy="110617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16948" cy="1107440"/>
            </a:xfrm>
            <a:custGeom>
              <a:avLst/>
              <a:gdLst/>
              <a:ahLst/>
              <a:cxnLst/>
              <a:rect l="l" t="t" r="r" b="b"/>
              <a:pathLst>
                <a:path w="5316948" h="1107440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860748" y="8769907"/>
            <a:ext cx="5184875" cy="1067103"/>
            <a:chOff x="0" y="0"/>
            <a:chExt cx="5315677" cy="11061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16948" cy="1107440"/>
            </a:xfrm>
            <a:custGeom>
              <a:avLst/>
              <a:gdLst/>
              <a:ahLst/>
              <a:cxnLst/>
              <a:rect l="l" t="t" r="r" b="b"/>
              <a:pathLst>
                <a:path w="5316948" h="1107440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8700" y="7570697"/>
            <a:ext cx="7007186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  <a:spcBef>
                <a:spcPct val="0"/>
              </a:spcBef>
            </a:pPr>
            <a:r>
              <a:rPr lang="en-US" sz="3500" dirty="0">
                <a:solidFill>
                  <a:srgbClr val="111111"/>
                </a:solidFill>
                <a:latin typeface="Arimo Bold"/>
              </a:rPr>
              <a:t>Humanizing</a:t>
            </a:r>
            <a:r>
              <a:rPr lang="en-US" sz="3500" dirty="0">
                <a:solidFill>
                  <a:srgbClr val="111111"/>
                </a:solidFill>
                <a:latin typeface="Arimo"/>
              </a:rPr>
              <a:t> the process = most essential risk management tool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5856197"/>
            <a:ext cx="7388202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  <a:spcBef>
                <a:spcPct val="0"/>
              </a:spcBef>
            </a:pPr>
            <a:r>
              <a:rPr lang="en-US" sz="3500" dirty="0">
                <a:solidFill>
                  <a:srgbClr val="111111"/>
                </a:solidFill>
                <a:latin typeface="Arimo"/>
              </a:rPr>
              <a:t>Invest in </a:t>
            </a:r>
            <a:r>
              <a:rPr lang="en-US" sz="3500" dirty="0">
                <a:solidFill>
                  <a:srgbClr val="111111"/>
                </a:solidFill>
                <a:latin typeface="Arimo Bold"/>
              </a:rPr>
              <a:t>understanding</a:t>
            </a:r>
            <a:r>
              <a:rPr lang="en-US" sz="3500" dirty="0">
                <a:solidFill>
                  <a:srgbClr val="111111"/>
                </a:solidFill>
                <a:latin typeface="Arimo"/>
              </a:rPr>
              <a:t> the risks and work to mitigate those risks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4144808"/>
            <a:ext cx="6916322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  <a:spcBef>
                <a:spcPct val="0"/>
              </a:spcBef>
            </a:pPr>
            <a:r>
              <a:rPr lang="en-US" sz="3500" dirty="0">
                <a:solidFill>
                  <a:srgbClr val="111111"/>
                </a:solidFill>
                <a:latin typeface="Arimo Bold"/>
              </a:rPr>
              <a:t>Persistent</a:t>
            </a:r>
            <a:r>
              <a:rPr lang="en-US" sz="3500" dirty="0">
                <a:solidFill>
                  <a:srgbClr val="111111"/>
                </a:solidFill>
                <a:latin typeface="Arimo"/>
              </a:rPr>
              <a:t> nature of the AI trust gap despite ability to mitigate risks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2486025"/>
            <a:ext cx="5825901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3500" dirty="0">
                <a:solidFill>
                  <a:srgbClr val="111111"/>
                </a:solidFill>
                <a:latin typeface="Arimo Bold"/>
              </a:rPr>
              <a:t>Sum</a:t>
            </a:r>
            <a:r>
              <a:rPr lang="en-US" sz="3500" dirty="0">
                <a:solidFill>
                  <a:srgbClr val="111111"/>
                </a:solidFill>
                <a:latin typeface="Arimo"/>
              </a:rPr>
              <a:t> of the risks (real and perceived) associated with AI</a:t>
            </a:r>
          </a:p>
          <a:p>
            <a:pPr marL="0" lvl="0" indent="0" algn="l">
              <a:lnSpc>
                <a:spcPts val="5250"/>
              </a:lnSpc>
            </a:pPr>
            <a:endParaRPr lang="en-US" sz="3500" dirty="0">
              <a:solidFill>
                <a:srgbClr val="111111"/>
              </a:solidFill>
              <a:latin typeface="Arim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28700" y="1782684"/>
            <a:ext cx="5825901" cy="65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27" name="TextBox 27"/>
          <p:cNvSpPr txBox="1"/>
          <p:nvPr/>
        </p:nvSpPr>
        <p:spPr>
          <a:xfrm>
            <a:off x="1028700" y="646033"/>
            <a:ext cx="14377581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00"/>
              </a:lnSpc>
              <a:spcBef>
                <a:spcPct val="0"/>
              </a:spcBef>
            </a:pPr>
            <a:r>
              <a:rPr lang="en-US" sz="8000" dirty="0">
                <a:solidFill>
                  <a:srgbClr val="111111"/>
                </a:solidFill>
                <a:latin typeface="Roboto Bold"/>
              </a:rPr>
              <a:t>Minding the Trust Gap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11384">
            <a:off x="-1833822" y="5028649"/>
            <a:ext cx="12641366" cy="6458589"/>
          </a:xfrm>
          <a:custGeom>
            <a:avLst/>
            <a:gdLst/>
            <a:ahLst/>
            <a:cxnLst/>
            <a:rect l="l" t="t" r="r" b="b"/>
            <a:pathLst>
              <a:path w="12641366" h="6458589">
                <a:moveTo>
                  <a:pt x="0" y="0"/>
                </a:moveTo>
                <a:lnTo>
                  <a:pt x="12641366" y="0"/>
                </a:lnTo>
                <a:lnTo>
                  <a:pt x="12641366" y="6458589"/>
                </a:lnTo>
                <a:lnTo>
                  <a:pt x="0" y="6458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7914715" y="-3964688"/>
            <a:ext cx="18877073" cy="18216376"/>
          </a:xfrm>
          <a:custGeom>
            <a:avLst/>
            <a:gdLst/>
            <a:ahLst/>
            <a:cxnLst/>
            <a:rect l="l" t="t" r="r" b="b"/>
            <a:pathLst>
              <a:path w="18877073" h="18216376">
                <a:moveTo>
                  <a:pt x="0" y="0"/>
                </a:moveTo>
                <a:lnTo>
                  <a:pt x="18877073" y="0"/>
                </a:lnTo>
                <a:lnTo>
                  <a:pt x="18877073" y="18216376"/>
                </a:lnTo>
                <a:lnTo>
                  <a:pt x="0" y="18216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14581281" y="6968692"/>
            <a:ext cx="3406613" cy="3074825"/>
            <a:chOff x="0" y="0"/>
            <a:chExt cx="1589622" cy="143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9622" cy="1434800"/>
            </a:xfrm>
            <a:custGeom>
              <a:avLst/>
              <a:gdLst/>
              <a:ahLst/>
              <a:cxnLst/>
              <a:rect l="l" t="t" r="r" b="b"/>
              <a:pathLst>
                <a:path w="1589622" h="1434800">
                  <a:moveTo>
                    <a:pt x="0" y="50800"/>
                  </a:moveTo>
                  <a:lnTo>
                    <a:pt x="794811" y="0"/>
                  </a:lnTo>
                  <a:lnTo>
                    <a:pt x="1589622" y="50800"/>
                  </a:lnTo>
                  <a:lnTo>
                    <a:pt x="1589622" y="1384000"/>
                  </a:lnTo>
                  <a:lnTo>
                    <a:pt x="794811" y="1434800"/>
                  </a:lnTo>
                  <a:lnTo>
                    <a:pt x="0" y="1384000"/>
                  </a:lnTo>
                  <a:lnTo>
                    <a:pt x="0" y="5080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750"/>
              <a:ext cx="1589622" cy="1441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550"/>
                </a:lnSpc>
              </a:pPr>
              <a:endParaRPr dirty="0"/>
            </a:p>
            <a:p>
              <a:pPr algn="ctr">
                <a:lnSpc>
                  <a:spcPts val="4550"/>
                </a:lnSpc>
              </a:pPr>
              <a:r>
                <a:rPr lang="en-US" sz="3500" dirty="0">
                  <a:solidFill>
                    <a:srgbClr val="000000"/>
                  </a:solidFill>
                  <a:latin typeface="Arimo"/>
                </a:rPr>
                <a:t>Regulation and enforceability is nascent</a:t>
              </a:r>
            </a:p>
            <a:p>
              <a:pPr algn="ctr">
                <a:lnSpc>
                  <a:spcPts val="3249"/>
                </a:lnSpc>
              </a:pPr>
              <a:endParaRPr lang="en-US" sz="3500" dirty="0">
                <a:solidFill>
                  <a:srgbClr val="000000"/>
                </a:solidFill>
                <a:latin typeface="Arimo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62668" y="996063"/>
            <a:ext cx="4637438" cy="4171812"/>
            <a:chOff x="0" y="0"/>
            <a:chExt cx="1582303" cy="14234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82303" cy="1423431"/>
            </a:xfrm>
            <a:custGeom>
              <a:avLst/>
              <a:gdLst/>
              <a:ahLst/>
              <a:cxnLst/>
              <a:rect l="l" t="t" r="r" b="b"/>
              <a:pathLst>
                <a:path w="1582303" h="1423431">
                  <a:moveTo>
                    <a:pt x="0" y="50800"/>
                  </a:moveTo>
                  <a:lnTo>
                    <a:pt x="791152" y="0"/>
                  </a:lnTo>
                  <a:lnTo>
                    <a:pt x="1582303" y="50800"/>
                  </a:lnTo>
                  <a:lnTo>
                    <a:pt x="1582303" y="1372631"/>
                  </a:lnTo>
                  <a:lnTo>
                    <a:pt x="791152" y="1423431"/>
                  </a:lnTo>
                  <a:lnTo>
                    <a:pt x="0" y="1372631"/>
                  </a:lnTo>
                  <a:lnTo>
                    <a:pt x="0" y="5080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2225"/>
              <a:ext cx="1582303" cy="1420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900"/>
                </a:lnSpc>
              </a:pPr>
              <a:endParaRPr dirty="0"/>
            </a:p>
            <a:p>
              <a:pPr algn="ctr">
                <a:lnSpc>
                  <a:spcPts val="4550"/>
                </a:lnSpc>
              </a:pPr>
              <a:r>
                <a:rPr lang="en-US" sz="3500" dirty="0">
                  <a:solidFill>
                    <a:srgbClr val="000000"/>
                  </a:solidFill>
                  <a:latin typeface="Arimo"/>
                </a:rPr>
                <a:t>AI Safety and Security for implementation of AI infrastructure (OpenAI, Nvidia, Microsoft, Google)</a:t>
              </a:r>
            </a:p>
            <a:p>
              <a:pPr algn="ctr">
                <a:lnSpc>
                  <a:spcPts val="3249"/>
                </a:lnSpc>
              </a:pPr>
              <a:endParaRPr lang="en-US" sz="3500" dirty="0">
                <a:solidFill>
                  <a:srgbClr val="000000"/>
                </a:solidFill>
                <a:latin typeface="Arimo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06617" y="5351817"/>
            <a:ext cx="3911819" cy="3233750"/>
            <a:chOff x="0" y="0"/>
            <a:chExt cx="1499813" cy="12398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99813" cy="1239838"/>
            </a:xfrm>
            <a:custGeom>
              <a:avLst/>
              <a:gdLst/>
              <a:ahLst/>
              <a:cxnLst/>
              <a:rect l="l" t="t" r="r" b="b"/>
              <a:pathLst>
                <a:path w="1499813" h="1239838">
                  <a:moveTo>
                    <a:pt x="0" y="50800"/>
                  </a:moveTo>
                  <a:lnTo>
                    <a:pt x="749907" y="0"/>
                  </a:lnTo>
                  <a:lnTo>
                    <a:pt x="1499813" y="50800"/>
                  </a:lnTo>
                  <a:lnTo>
                    <a:pt x="1499813" y="1189038"/>
                  </a:lnTo>
                  <a:lnTo>
                    <a:pt x="749907" y="1239838"/>
                  </a:lnTo>
                  <a:lnTo>
                    <a:pt x="0" y="1189038"/>
                  </a:lnTo>
                  <a:lnTo>
                    <a:pt x="0" y="5080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1750"/>
              <a:ext cx="1499813" cy="1246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50"/>
                </a:lnSpc>
              </a:pPr>
              <a:r>
                <a:rPr lang="en-US" sz="3500" dirty="0">
                  <a:solidFill>
                    <a:srgbClr val="000000"/>
                  </a:solidFill>
                  <a:latin typeface="Arimo"/>
                </a:rPr>
                <a:t>Significant lack of standardization in responsible AI reporting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07528" y="8429625"/>
            <a:ext cx="8832363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  <a:spcBef>
                <a:spcPct val="0"/>
              </a:spcBef>
            </a:pPr>
            <a:r>
              <a:rPr lang="en-US" sz="3500" dirty="0">
                <a:solidFill>
                  <a:srgbClr val="111111"/>
                </a:solidFill>
                <a:latin typeface="Arimo Bold"/>
              </a:rPr>
              <a:t>US Department of Labor </a:t>
            </a:r>
            <a:r>
              <a:rPr lang="en-US" sz="3500" dirty="0">
                <a:solidFill>
                  <a:srgbClr val="111111"/>
                </a:solidFill>
                <a:latin typeface="Arimo"/>
              </a:rPr>
              <a:t>established</a:t>
            </a:r>
            <a:r>
              <a:rPr lang="en-US" sz="3500" dirty="0">
                <a:solidFill>
                  <a:srgbClr val="111111"/>
                </a:solidFill>
                <a:latin typeface="Arimo Bold"/>
              </a:rPr>
              <a:t> </a:t>
            </a:r>
            <a:r>
              <a:rPr lang="en-US" sz="3500" dirty="0">
                <a:solidFill>
                  <a:srgbClr val="111111"/>
                </a:solidFill>
                <a:latin typeface="Arimo"/>
              </a:rPr>
              <a:t>AI Principles for Developers &amp; Employers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7528" y="6010310"/>
            <a:ext cx="7479066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  <a:spcBef>
                <a:spcPct val="0"/>
              </a:spcBef>
            </a:pPr>
            <a:r>
              <a:rPr lang="en-US" sz="3500" dirty="0">
                <a:solidFill>
                  <a:srgbClr val="111111"/>
                </a:solidFill>
                <a:latin typeface="Arimo"/>
              </a:rPr>
              <a:t>National Institute of Standards and Technology’s </a:t>
            </a:r>
            <a:r>
              <a:rPr lang="en-US" sz="3500" dirty="0">
                <a:solidFill>
                  <a:srgbClr val="111111"/>
                </a:solidFill>
                <a:latin typeface="Arimo Bold"/>
              </a:rPr>
              <a:t>AI Risk Management Framework</a:t>
            </a:r>
            <a:r>
              <a:rPr lang="en-US" sz="3500" dirty="0">
                <a:solidFill>
                  <a:srgbClr val="111111"/>
                </a:solidFill>
                <a:latin typeface="Arimo"/>
              </a:rPr>
              <a:t> is paving the way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8393" y="4195815"/>
            <a:ext cx="7388202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  <a:spcBef>
                <a:spcPct val="0"/>
              </a:spcBef>
            </a:pPr>
            <a:r>
              <a:rPr lang="en-US" sz="3500" dirty="0">
                <a:solidFill>
                  <a:srgbClr val="111111"/>
                </a:solidFill>
                <a:latin typeface="Arimo Bold"/>
              </a:rPr>
              <a:t>EU AI Act</a:t>
            </a:r>
            <a:r>
              <a:rPr lang="en-US" sz="3500" dirty="0">
                <a:solidFill>
                  <a:srgbClr val="111111"/>
                </a:solidFill>
                <a:latin typeface="Arimo"/>
              </a:rPr>
              <a:t> will enforce certain transparency standards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8393" y="2381320"/>
            <a:ext cx="6916322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  <a:spcBef>
                <a:spcPct val="0"/>
              </a:spcBef>
            </a:pPr>
            <a:r>
              <a:rPr lang="en-US" sz="3500" dirty="0">
                <a:solidFill>
                  <a:srgbClr val="111111"/>
                </a:solidFill>
                <a:latin typeface="Arimo Bold"/>
              </a:rPr>
              <a:t>Biden’s Executive Order</a:t>
            </a:r>
            <a:r>
              <a:rPr lang="en-US" sz="3500" dirty="0">
                <a:solidFill>
                  <a:srgbClr val="111111"/>
                </a:solidFill>
                <a:latin typeface="Arimo"/>
              </a:rPr>
              <a:t> on Safe, Secure, and Trustworthy AI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646033"/>
            <a:ext cx="14377581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00"/>
              </a:lnSpc>
              <a:spcBef>
                <a:spcPct val="0"/>
              </a:spcBef>
            </a:pPr>
            <a:r>
              <a:rPr lang="en-US" sz="8000" dirty="0">
                <a:solidFill>
                  <a:srgbClr val="111111"/>
                </a:solidFill>
                <a:latin typeface="Roboto Bold"/>
              </a:rPr>
              <a:t>Transparency and Trust </a:t>
            </a:r>
          </a:p>
        </p:txBody>
      </p:sp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40162">
            <a:off x="13773378" y="-6571665"/>
            <a:ext cx="13659793" cy="10356607"/>
          </a:xfrm>
          <a:custGeom>
            <a:avLst/>
            <a:gdLst/>
            <a:ahLst/>
            <a:cxnLst/>
            <a:rect l="l" t="t" r="r" b="b"/>
            <a:pathLst>
              <a:path w="13659793" h="10356607">
                <a:moveTo>
                  <a:pt x="0" y="0"/>
                </a:moveTo>
                <a:lnTo>
                  <a:pt x="13659793" y="0"/>
                </a:lnTo>
                <a:lnTo>
                  <a:pt x="13659793" y="10356607"/>
                </a:lnTo>
                <a:lnTo>
                  <a:pt x="0" y="103566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3187597">
            <a:off x="-4653765" y="-2661960"/>
            <a:ext cx="17658977" cy="14436213"/>
          </a:xfrm>
          <a:custGeom>
            <a:avLst/>
            <a:gdLst/>
            <a:ahLst/>
            <a:cxnLst/>
            <a:rect l="l" t="t" r="r" b="b"/>
            <a:pathLst>
              <a:path w="17658977" h="14436213">
                <a:moveTo>
                  <a:pt x="0" y="0"/>
                </a:moveTo>
                <a:lnTo>
                  <a:pt x="17658977" y="0"/>
                </a:lnTo>
                <a:lnTo>
                  <a:pt x="17658977" y="14436214"/>
                </a:lnTo>
                <a:lnTo>
                  <a:pt x="0" y="14436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 flipH="1">
            <a:off x="9558600" y="2241550"/>
            <a:ext cx="0" cy="7722543"/>
          </a:xfrm>
          <a:prstGeom prst="line">
            <a:avLst/>
          </a:prstGeom>
          <a:ln w="9525" cap="rnd">
            <a:solidFill>
              <a:srgbClr val="1D1C1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10582811" y="2975172"/>
            <a:ext cx="8700670" cy="633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4800" spc="72" dirty="0">
                <a:solidFill>
                  <a:srgbClr val="111111"/>
                </a:solidFill>
                <a:latin typeface="Arimo"/>
              </a:rPr>
              <a:t>Collaboration </a:t>
            </a:r>
          </a:p>
          <a:p>
            <a:pPr algn="l">
              <a:lnSpc>
                <a:spcPts val="6240"/>
              </a:lnSpc>
            </a:pPr>
            <a:endParaRPr lang="en-US" sz="4800" spc="72" dirty="0">
              <a:solidFill>
                <a:srgbClr val="111111"/>
              </a:solidFill>
              <a:latin typeface="Arimo"/>
            </a:endParaRPr>
          </a:p>
          <a:p>
            <a:pPr algn="l">
              <a:lnSpc>
                <a:spcPts val="6240"/>
              </a:lnSpc>
            </a:pPr>
            <a:r>
              <a:rPr lang="en-US" sz="4800" spc="72" dirty="0">
                <a:solidFill>
                  <a:srgbClr val="111111"/>
                </a:solidFill>
                <a:latin typeface="Arimo"/>
              </a:rPr>
              <a:t>Leadership </a:t>
            </a:r>
          </a:p>
          <a:p>
            <a:pPr algn="l">
              <a:lnSpc>
                <a:spcPts val="6240"/>
              </a:lnSpc>
            </a:pPr>
            <a:endParaRPr lang="en-US" sz="4800" spc="72" dirty="0">
              <a:solidFill>
                <a:srgbClr val="111111"/>
              </a:solidFill>
              <a:latin typeface="Arimo"/>
            </a:endParaRPr>
          </a:p>
          <a:p>
            <a:pPr algn="l">
              <a:lnSpc>
                <a:spcPts val="6240"/>
              </a:lnSpc>
            </a:pPr>
            <a:r>
              <a:rPr lang="en-US" sz="4800" spc="72" dirty="0">
                <a:solidFill>
                  <a:srgbClr val="111111"/>
                </a:solidFill>
                <a:latin typeface="Arimo"/>
              </a:rPr>
              <a:t>Governance</a:t>
            </a:r>
          </a:p>
          <a:p>
            <a:pPr algn="l">
              <a:lnSpc>
                <a:spcPts val="6240"/>
              </a:lnSpc>
            </a:pPr>
            <a:endParaRPr lang="en-US" sz="4800" spc="72" dirty="0">
              <a:solidFill>
                <a:srgbClr val="111111"/>
              </a:solidFill>
              <a:latin typeface="Arimo"/>
            </a:endParaRPr>
          </a:p>
          <a:p>
            <a:pPr algn="l">
              <a:lnSpc>
                <a:spcPts val="6240"/>
              </a:lnSpc>
            </a:pPr>
            <a:r>
              <a:rPr lang="en-US" sz="4800" spc="72" dirty="0">
                <a:solidFill>
                  <a:srgbClr val="111111"/>
                </a:solidFill>
                <a:latin typeface="Arimo"/>
              </a:rPr>
              <a:t>Alignment</a:t>
            </a:r>
          </a:p>
          <a:p>
            <a:pPr marL="0" lvl="0" indent="0" algn="l">
              <a:lnSpc>
                <a:spcPts val="6240"/>
              </a:lnSpc>
              <a:spcBef>
                <a:spcPct val="0"/>
              </a:spcBef>
            </a:pPr>
            <a:endParaRPr lang="en-US" sz="4800" spc="72" dirty="0">
              <a:solidFill>
                <a:srgbClr val="111111"/>
              </a:solidFill>
              <a:latin typeface="Arimo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2558021" y="2428640"/>
            <a:ext cx="6242034" cy="1543050"/>
            <a:chOff x="0" y="0"/>
            <a:chExt cx="1643992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43992" cy="406400"/>
            </a:xfrm>
            <a:custGeom>
              <a:avLst/>
              <a:gdLst/>
              <a:ahLst/>
              <a:cxnLst/>
              <a:rect l="l" t="t" r="r" b="b"/>
              <a:pathLst>
                <a:path w="1643992" h="406400">
                  <a:moveTo>
                    <a:pt x="1440792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440792" y="406400"/>
                  </a:lnTo>
                  <a:lnTo>
                    <a:pt x="1643992" y="203200"/>
                  </a:lnTo>
                  <a:lnTo>
                    <a:pt x="1440792" y="0"/>
                  </a:lnTo>
                  <a:close/>
                </a:path>
              </a:pathLst>
            </a:custGeom>
            <a:solidFill>
              <a:srgbClr val="F2F4F5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529692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558021" y="4486629"/>
            <a:ext cx="6242034" cy="1543050"/>
            <a:chOff x="0" y="0"/>
            <a:chExt cx="1643992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43992" cy="406400"/>
            </a:xfrm>
            <a:custGeom>
              <a:avLst/>
              <a:gdLst/>
              <a:ahLst/>
              <a:cxnLst/>
              <a:rect l="l" t="t" r="r" b="b"/>
              <a:pathLst>
                <a:path w="1643992" h="406400">
                  <a:moveTo>
                    <a:pt x="1440792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440792" y="406400"/>
                  </a:lnTo>
                  <a:lnTo>
                    <a:pt x="1643992" y="203200"/>
                  </a:lnTo>
                  <a:lnTo>
                    <a:pt x="1440792" y="0"/>
                  </a:lnTo>
                  <a:close/>
                </a:path>
              </a:pathLst>
            </a:custGeom>
            <a:solidFill>
              <a:srgbClr val="F2F4F5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529692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558021" y="6499247"/>
            <a:ext cx="6242034" cy="1543050"/>
            <a:chOff x="0" y="0"/>
            <a:chExt cx="1643992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43992" cy="406400"/>
            </a:xfrm>
            <a:custGeom>
              <a:avLst/>
              <a:gdLst/>
              <a:ahLst/>
              <a:cxnLst/>
              <a:rect l="l" t="t" r="r" b="b"/>
              <a:pathLst>
                <a:path w="1643992" h="406400">
                  <a:moveTo>
                    <a:pt x="1440792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440792" y="406400"/>
                  </a:lnTo>
                  <a:lnTo>
                    <a:pt x="1643992" y="203200"/>
                  </a:lnTo>
                  <a:lnTo>
                    <a:pt x="1440792" y="0"/>
                  </a:lnTo>
                  <a:close/>
                </a:path>
              </a:pathLst>
            </a:custGeom>
            <a:solidFill>
              <a:srgbClr val="F2F4F5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529692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558021" y="8421043"/>
            <a:ext cx="6242034" cy="1543050"/>
            <a:chOff x="0" y="0"/>
            <a:chExt cx="1643992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43992" cy="406400"/>
            </a:xfrm>
            <a:custGeom>
              <a:avLst/>
              <a:gdLst/>
              <a:ahLst/>
              <a:cxnLst/>
              <a:rect l="l" t="t" r="r" b="b"/>
              <a:pathLst>
                <a:path w="1643992" h="406400">
                  <a:moveTo>
                    <a:pt x="1440792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440792" y="406400"/>
                  </a:lnTo>
                  <a:lnTo>
                    <a:pt x="1643992" y="203200"/>
                  </a:lnTo>
                  <a:lnTo>
                    <a:pt x="1440792" y="0"/>
                  </a:lnTo>
                  <a:close/>
                </a:path>
              </a:pathLst>
            </a:custGeom>
            <a:solidFill>
              <a:srgbClr val="F2F4F5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529692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750526" y="8411518"/>
            <a:ext cx="4261470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  <a:spcBef>
                <a:spcPct val="0"/>
              </a:spcBef>
            </a:pPr>
            <a:r>
              <a:rPr lang="en-US" sz="3500" dirty="0">
                <a:solidFill>
                  <a:srgbClr val="3289B1"/>
                </a:solidFill>
                <a:latin typeface="Arimo Bold"/>
              </a:rPr>
              <a:t>Mapping internal neural networks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50526" y="6420793"/>
            <a:ext cx="5464845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3500" dirty="0">
                <a:solidFill>
                  <a:srgbClr val="3289B1"/>
                </a:solidFill>
                <a:latin typeface="Arimo Bold"/>
              </a:rPr>
              <a:t>Building governance ecosystem </a:t>
            </a:r>
          </a:p>
          <a:p>
            <a:pPr algn="l">
              <a:lnSpc>
                <a:spcPts val="5250"/>
              </a:lnSpc>
              <a:spcBef>
                <a:spcPct val="0"/>
              </a:spcBef>
            </a:pPr>
            <a:endParaRPr lang="en-US" sz="3500" dirty="0">
              <a:solidFill>
                <a:srgbClr val="3289B1"/>
              </a:solidFill>
              <a:latin typeface="Arim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750526" y="4432322"/>
            <a:ext cx="5464845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3500" dirty="0">
                <a:solidFill>
                  <a:srgbClr val="3289B1"/>
                </a:solidFill>
                <a:latin typeface="Arimo Bold"/>
              </a:rPr>
              <a:t>Developing deep domain knowledge </a:t>
            </a:r>
          </a:p>
          <a:p>
            <a:pPr algn="l">
              <a:lnSpc>
                <a:spcPts val="5250"/>
              </a:lnSpc>
              <a:spcBef>
                <a:spcPct val="0"/>
              </a:spcBef>
            </a:pPr>
            <a:endParaRPr lang="en-US" sz="3500" dirty="0">
              <a:solidFill>
                <a:srgbClr val="3289B1"/>
              </a:solidFill>
              <a:latin typeface="Arimo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750526" y="2419704"/>
            <a:ext cx="5464845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3500" dirty="0">
                <a:solidFill>
                  <a:srgbClr val="3289B1"/>
                </a:solidFill>
                <a:latin typeface="Arimo Bold"/>
              </a:rPr>
              <a:t>Boundary spanning to map knowledge flows</a:t>
            </a:r>
          </a:p>
          <a:p>
            <a:pPr algn="l">
              <a:lnSpc>
                <a:spcPts val="5250"/>
              </a:lnSpc>
              <a:spcBef>
                <a:spcPct val="0"/>
              </a:spcBef>
            </a:pPr>
            <a:endParaRPr lang="en-US" sz="3500" dirty="0">
              <a:solidFill>
                <a:srgbClr val="3289B1"/>
              </a:solidFill>
              <a:latin typeface="Arimo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68501" y="590550"/>
            <a:ext cx="1235310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00"/>
              </a:lnSpc>
              <a:spcBef>
                <a:spcPct val="0"/>
              </a:spcBef>
            </a:pPr>
            <a:r>
              <a:rPr lang="en-US" sz="8000" dirty="0">
                <a:solidFill>
                  <a:srgbClr val="111111"/>
                </a:solidFill>
                <a:latin typeface="Roboto Bold"/>
              </a:rPr>
              <a:t>Mitigating the AI Trust Gap</a:t>
            </a:r>
          </a:p>
        </p:txBody>
      </p:sp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2003302" y="7001487"/>
            <a:ext cx="4199662" cy="2312908"/>
            <a:chOff x="0" y="0"/>
            <a:chExt cx="1540358" cy="8483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0358" cy="848332"/>
            </a:xfrm>
            <a:custGeom>
              <a:avLst/>
              <a:gdLst/>
              <a:ahLst/>
              <a:cxnLst/>
              <a:rect l="l" t="t" r="r" b="b"/>
              <a:pathLst>
                <a:path w="1540358" h="848332">
                  <a:moveTo>
                    <a:pt x="57147" y="0"/>
                  </a:moveTo>
                  <a:lnTo>
                    <a:pt x="1483210" y="0"/>
                  </a:lnTo>
                  <a:cubicBezTo>
                    <a:pt x="1514772" y="0"/>
                    <a:pt x="1540358" y="25586"/>
                    <a:pt x="1540358" y="57147"/>
                  </a:cubicBezTo>
                  <a:lnTo>
                    <a:pt x="1540358" y="791185"/>
                  </a:lnTo>
                  <a:cubicBezTo>
                    <a:pt x="1540358" y="806341"/>
                    <a:pt x="1534337" y="820877"/>
                    <a:pt x="1523620" y="831594"/>
                  </a:cubicBezTo>
                  <a:cubicBezTo>
                    <a:pt x="1512903" y="842311"/>
                    <a:pt x="1498367" y="848332"/>
                    <a:pt x="1483210" y="848332"/>
                  </a:cubicBezTo>
                  <a:lnTo>
                    <a:pt x="57147" y="848332"/>
                  </a:lnTo>
                  <a:cubicBezTo>
                    <a:pt x="25586" y="848332"/>
                    <a:pt x="0" y="822746"/>
                    <a:pt x="0" y="791185"/>
                  </a:cubicBezTo>
                  <a:lnTo>
                    <a:pt x="0" y="57147"/>
                  </a:lnTo>
                  <a:cubicBezTo>
                    <a:pt x="0" y="41991"/>
                    <a:pt x="6021" y="27455"/>
                    <a:pt x="16738" y="16738"/>
                  </a:cubicBezTo>
                  <a:cubicBezTo>
                    <a:pt x="27455" y="6021"/>
                    <a:pt x="41991" y="0"/>
                    <a:pt x="57147" y="0"/>
                  </a:cubicBezTo>
                  <a:close/>
                </a:path>
              </a:pathLst>
            </a:custGeom>
            <a:solidFill>
              <a:srgbClr val="CBCBE5">
                <a:alpha val="98824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540358" cy="86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26286" y="7028405"/>
            <a:ext cx="4199662" cy="2312908"/>
            <a:chOff x="0" y="0"/>
            <a:chExt cx="1540358" cy="8483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40358" cy="848332"/>
            </a:xfrm>
            <a:custGeom>
              <a:avLst/>
              <a:gdLst/>
              <a:ahLst/>
              <a:cxnLst/>
              <a:rect l="l" t="t" r="r" b="b"/>
              <a:pathLst>
                <a:path w="1540358" h="848332">
                  <a:moveTo>
                    <a:pt x="57147" y="0"/>
                  </a:moveTo>
                  <a:lnTo>
                    <a:pt x="1483210" y="0"/>
                  </a:lnTo>
                  <a:cubicBezTo>
                    <a:pt x="1514772" y="0"/>
                    <a:pt x="1540358" y="25586"/>
                    <a:pt x="1540358" y="57147"/>
                  </a:cubicBezTo>
                  <a:lnTo>
                    <a:pt x="1540358" y="791185"/>
                  </a:lnTo>
                  <a:cubicBezTo>
                    <a:pt x="1540358" y="806341"/>
                    <a:pt x="1534337" y="820877"/>
                    <a:pt x="1523620" y="831594"/>
                  </a:cubicBezTo>
                  <a:cubicBezTo>
                    <a:pt x="1512903" y="842311"/>
                    <a:pt x="1498367" y="848332"/>
                    <a:pt x="1483210" y="848332"/>
                  </a:cubicBezTo>
                  <a:lnTo>
                    <a:pt x="57147" y="848332"/>
                  </a:lnTo>
                  <a:cubicBezTo>
                    <a:pt x="25586" y="848332"/>
                    <a:pt x="0" y="822746"/>
                    <a:pt x="0" y="791185"/>
                  </a:cubicBezTo>
                  <a:lnTo>
                    <a:pt x="0" y="57147"/>
                  </a:lnTo>
                  <a:cubicBezTo>
                    <a:pt x="0" y="41991"/>
                    <a:pt x="6021" y="27455"/>
                    <a:pt x="16738" y="16738"/>
                  </a:cubicBezTo>
                  <a:cubicBezTo>
                    <a:pt x="27455" y="6021"/>
                    <a:pt x="41991" y="0"/>
                    <a:pt x="57147" y="0"/>
                  </a:cubicBezTo>
                  <a:close/>
                </a:path>
              </a:pathLst>
            </a:custGeom>
            <a:solidFill>
              <a:srgbClr val="CBCBE5">
                <a:alpha val="98824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540358" cy="86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649271" y="7028405"/>
            <a:ext cx="4199662" cy="2312908"/>
            <a:chOff x="0" y="0"/>
            <a:chExt cx="1540358" cy="8483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0358" cy="848332"/>
            </a:xfrm>
            <a:custGeom>
              <a:avLst/>
              <a:gdLst/>
              <a:ahLst/>
              <a:cxnLst/>
              <a:rect l="l" t="t" r="r" b="b"/>
              <a:pathLst>
                <a:path w="1540358" h="848332">
                  <a:moveTo>
                    <a:pt x="57147" y="0"/>
                  </a:moveTo>
                  <a:lnTo>
                    <a:pt x="1483210" y="0"/>
                  </a:lnTo>
                  <a:cubicBezTo>
                    <a:pt x="1514772" y="0"/>
                    <a:pt x="1540358" y="25586"/>
                    <a:pt x="1540358" y="57147"/>
                  </a:cubicBezTo>
                  <a:lnTo>
                    <a:pt x="1540358" y="791185"/>
                  </a:lnTo>
                  <a:cubicBezTo>
                    <a:pt x="1540358" y="806341"/>
                    <a:pt x="1534337" y="820877"/>
                    <a:pt x="1523620" y="831594"/>
                  </a:cubicBezTo>
                  <a:cubicBezTo>
                    <a:pt x="1512903" y="842311"/>
                    <a:pt x="1498367" y="848332"/>
                    <a:pt x="1483210" y="848332"/>
                  </a:cubicBezTo>
                  <a:lnTo>
                    <a:pt x="57147" y="848332"/>
                  </a:lnTo>
                  <a:cubicBezTo>
                    <a:pt x="25586" y="848332"/>
                    <a:pt x="0" y="822746"/>
                    <a:pt x="0" y="791185"/>
                  </a:cubicBezTo>
                  <a:lnTo>
                    <a:pt x="0" y="57147"/>
                  </a:lnTo>
                  <a:cubicBezTo>
                    <a:pt x="0" y="41991"/>
                    <a:pt x="6021" y="27455"/>
                    <a:pt x="16738" y="16738"/>
                  </a:cubicBezTo>
                  <a:cubicBezTo>
                    <a:pt x="27455" y="6021"/>
                    <a:pt x="41991" y="0"/>
                    <a:pt x="57147" y="0"/>
                  </a:cubicBezTo>
                  <a:close/>
                </a:path>
              </a:pathLst>
            </a:custGeom>
            <a:solidFill>
              <a:srgbClr val="CBCBE5">
                <a:alpha val="98824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540358" cy="86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12" name="Freeform 12"/>
          <p:cNvSpPr/>
          <p:nvPr/>
        </p:nvSpPr>
        <p:spPr>
          <a:xfrm rot="-1113046">
            <a:off x="4263688" y="-8140012"/>
            <a:ext cx="16376343" cy="15803171"/>
          </a:xfrm>
          <a:custGeom>
            <a:avLst/>
            <a:gdLst/>
            <a:ahLst/>
            <a:cxnLst/>
            <a:rect l="l" t="t" r="r" b="b"/>
            <a:pathLst>
              <a:path w="16376343" h="15803171">
                <a:moveTo>
                  <a:pt x="0" y="0"/>
                </a:moveTo>
                <a:lnTo>
                  <a:pt x="16376343" y="0"/>
                </a:lnTo>
                <a:lnTo>
                  <a:pt x="16376343" y="15803171"/>
                </a:lnTo>
                <a:lnTo>
                  <a:pt x="0" y="158031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3" name="Group 13"/>
          <p:cNvGrpSpPr/>
          <p:nvPr/>
        </p:nvGrpSpPr>
        <p:grpSpPr>
          <a:xfrm>
            <a:off x="1941938" y="4157188"/>
            <a:ext cx="4199662" cy="2312908"/>
            <a:chOff x="0" y="0"/>
            <a:chExt cx="1540358" cy="8483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0358" cy="848332"/>
            </a:xfrm>
            <a:custGeom>
              <a:avLst/>
              <a:gdLst/>
              <a:ahLst/>
              <a:cxnLst/>
              <a:rect l="l" t="t" r="r" b="b"/>
              <a:pathLst>
                <a:path w="1540358" h="848332">
                  <a:moveTo>
                    <a:pt x="57147" y="0"/>
                  </a:moveTo>
                  <a:lnTo>
                    <a:pt x="1483210" y="0"/>
                  </a:lnTo>
                  <a:cubicBezTo>
                    <a:pt x="1514772" y="0"/>
                    <a:pt x="1540358" y="25586"/>
                    <a:pt x="1540358" y="57147"/>
                  </a:cubicBezTo>
                  <a:lnTo>
                    <a:pt x="1540358" y="791185"/>
                  </a:lnTo>
                  <a:cubicBezTo>
                    <a:pt x="1540358" y="806341"/>
                    <a:pt x="1534337" y="820877"/>
                    <a:pt x="1523620" y="831594"/>
                  </a:cubicBezTo>
                  <a:cubicBezTo>
                    <a:pt x="1512903" y="842311"/>
                    <a:pt x="1498367" y="848332"/>
                    <a:pt x="1483210" y="848332"/>
                  </a:cubicBezTo>
                  <a:lnTo>
                    <a:pt x="57147" y="848332"/>
                  </a:lnTo>
                  <a:cubicBezTo>
                    <a:pt x="25586" y="848332"/>
                    <a:pt x="0" y="822746"/>
                    <a:pt x="0" y="791185"/>
                  </a:cubicBezTo>
                  <a:lnTo>
                    <a:pt x="0" y="57147"/>
                  </a:lnTo>
                  <a:cubicBezTo>
                    <a:pt x="0" y="41991"/>
                    <a:pt x="6021" y="27455"/>
                    <a:pt x="16738" y="16738"/>
                  </a:cubicBezTo>
                  <a:cubicBezTo>
                    <a:pt x="27455" y="6021"/>
                    <a:pt x="41991" y="0"/>
                    <a:pt x="57147" y="0"/>
                  </a:cubicBezTo>
                  <a:close/>
                </a:path>
              </a:pathLst>
            </a:custGeom>
            <a:solidFill>
              <a:srgbClr val="CBCBE5">
                <a:alpha val="98824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540358" cy="86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4922" y="4184106"/>
            <a:ext cx="4199662" cy="2312908"/>
            <a:chOff x="0" y="0"/>
            <a:chExt cx="1540358" cy="8483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40358" cy="848332"/>
            </a:xfrm>
            <a:custGeom>
              <a:avLst/>
              <a:gdLst/>
              <a:ahLst/>
              <a:cxnLst/>
              <a:rect l="l" t="t" r="r" b="b"/>
              <a:pathLst>
                <a:path w="1540358" h="848332">
                  <a:moveTo>
                    <a:pt x="57147" y="0"/>
                  </a:moveTo>
                  <a:lnTo>
                    <a:pt x="1483210" y="0"/>
                  </a:lnTo>
                  <a:cubicBezTo>
                    <a:pt x="1514772" y="0"/>
                    <a:pt x="1540358" y="25586"/>
                    <a:pt x="1540358" y="57147"/>
                  </a:cubicBezTo>
                  <a:lnTo>
                    <a:pt x="1540358" y="791185"/>
                  </a:lnTo>
                  <a:cubicBezTo>
                    <a:pt x="1540358" y="806341"/>
                    <a:pt x="1534337" y="820877"/>
                    <a:pt x="1523620" y="831594"/>
                  </a:cubicBezTo>
                  <a:cubicBezTo>
                    <a:pt x="1512903" y="842311"/>
                    <a:pt x="1498367" y="848332"/>
                    <a:pt x="1483210" y="848332"/>
                  </a:cubicBezTo>
                  <a:lnTo>
                    <a:pt x="57147" y="848332"/>
                  </a:lnTo>
                  <a:cubicBezTo>
                    <a:pt x="25586" y="848332"/>
                    <a:pt x="0" y="822746"/>
                    <a:pt x="0" y="791185"/>
                  </a:cubicBezTo>
                  <a:lnTo>
                    <a:pt x="0" y="57147"/>
                  </a:lnTo>
                  <a:cubicBezTo>
                    <a:pt x="0" y="41991"/>
                    <a:pt x="6021" y="27455"/>
                    <a:pt x="16738" y="16738"/>
                  </a:cubicBezTo>
                  <a:cubicBezTo>
                    <a:pt x="27455" y="6021"/>
                    <a:pt x="41991" y="0"/>
                    <a:pt x="57147" y="0"/>
                  </a:cubicBezTo>
                  <a:close/>
                </a:path>
              </a:pathLst>
            </a:custGeom>
            <a:solidFill>
              <a:srgbClr val="CBCBE5">
                <a:alpha val="98824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1540358" cy="86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587906" y="4184106"/>
            <a:ext cx="4199662" cy="2312908"/>
            <a:chOff x="0" y="0"/>
            <a:chExt cx="1540358" cy="84833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40358" cy="848332"/>
            </a:xfrm>
            <a:custGeom>
              <a:avLst/>
              <a:gdLst/>
              <a:ahLst/>
              <a:cxnLst/>
              <a:rect l="l" t="t" r="r" b="b"/>
              <a:pathLst>
                <a:path w="1540358" h="848332">
                  <a:moveTo>
                    <a:pt x="57147" y="0"/>
                  </a:moveTo>
                  <a:lnTo>
                    <a:pt x="1483210" y="0"/>
                  </a:lnTo>
                  <a:cubicBezTo>
                    <a:pt x="1514772" y="0"/>
                    <a:pt x="1540358" y="25586"/>
                    <a:pt x="1540358" y="57147"/>
                  </a:cubicBezTo>
                  <a:lnTo>
                    <a:pt x="1540358" y="791185"/>
                  </a:lnTo>
                  <a:cubicBezTo>
                    <a:pt x="1540358" y="806341"/>
                    <a:pt x="1534337" y="820877"/>
                    <a:pt x="1523620" y="831594"/>
                  </a:cubicBezTo>
                  <a:cubicBezTo>
                    <a:pt x="1512903" y="842311"/>
                    <a:pt x="1498367" y="848332"/>
                    <a:pt x="1483210" y="848332"/>
                  </a:cubicBezTo>
                  <a:lnTo>
                    <a:pt x="57147" y="848332"/>
                  </a:lnTo>
                  <a:cubicBezTo>
                    <a:pt x="25586" y="848332"/>
                    <a:pt x="0" y="822746"/>
                    <a:pt x="0" y="791185"/>
                  </a:cubicBezTo>
                  <a:lnTo>
                    <a:pt x="0" y="57147"/>
                  </a:lnTo>
                  <a:cubicBezTo>
                    <a:pt x="0" y="41991"/>
                    <a:pt x="6021" y="27455"/>
                    <a:pt x="16738" y="16738"/>
                  </a:cubicBezTo>
                  <a:cubicBezTo>
                    <a:pt x="27455" y="6021"/>
                    <a:pt x="41991" y="0"/>
                    <a:pt x="57147" y="0"/>
                  </a:cubicBezTo>
                  <a:close/>
                </a:path>
              </a:pathLst>
            </a:custGeom>
            <a:solidFill>
              <a:srgbClr val="CBCBE5">
                <a:alpha val="98824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1540358" cy="86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22" name="Freeform 22"/>
          <p:cNvSpPr/>
          <p:nvPr/>
        </p:nvSpPr>
        <p:spPr>
          <a:xfrm rot="887923">
            <a:off x="13475833" y="-8787301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23" name="Group 23"/>
          <p:cNvGrpSpPr/>
          <p:nvPr/>
        </p:nvGrpSpPr>
        <p:grpSpPr>
          <a:xfrm>
            <a:off x="2175278" y="3770592"/>
            <a:ext cx="4027685" cy="3086100"/>
            <a:chOff x="0" y="0"/>
            <a:chExt cx="106079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60790" cy="812800"/>
            </a:xfrm>
            <a:custGeom>
              <a:avLst/>
              <a:gdLst/>
              <a:ahLst/>
              <a:cxnLst/>
              <a:rect l="l" t="t" r="r" b="b"/>
              <a:pathLst>
                <a:path w="1060790" h="812800">
                  <a:moveTo>
                    <a:pt x="1060790" y="406400"/>
                  </a:moveTo>
                  <a:lnTo>
                    <a:pt x="654390" y="0"/>
                  </a:lnTo>
                  <a:lnTo>
                    <a:pt x="65439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54390" y="609600"/>
                  </a:lnTo>
                  <a:lnTo>
                    <a:pt x="654390" y="812800"/>
                  </a:lnTo>
                  <a:lnTo>
                    <a:pt x="1060790" y="406400"/>
                  </a:lnTo>
                  <a:close/>
                </a:path>
              </a:pathLst>
            </a:custGeom>
            <a:solidFill>
              <a:srgbClr val="3289B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84150"/>
              <a:ext cx="95919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025622" y="3770592"/>
            <a:ext cx="4027685" cy="3086100"/>
            <a:chOff x="0" y="0"/>
            <a:chExt cx="106079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60790" cy="812800"/>
            </a:xfrm>
            <a:custGeom>
              <a:avLst/>
              <a:gdLst/>
              <a:ahLst/>
              <a:cxnLst/>
              <a:rect l="l" t="t" r="r" b="b"/>
              <a:pathLst>
                <a:path w="1060790" h="812800">
                  <a:moveTo>
                    <a:pt x="1060790" y="406400"/>
                  </a:moveTo>
                  <a:lnTo>
                    <a:pt x="654390" y="0"/>
                  </a:lnTo>
                  <a:lnTo>
                    <a:pt x="65439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54390" y="609600"/>
                  </a:lnTo>
                  <a:lnTo>
                    <a:pt x="654390" y="812800"/>
                  </a:lnTo>
                  <a:lnTo>
                    <a:pt x="1060790" y="406400"/>
                  </a:lnTo>
                  <a:close/>
                </a:path>
              </a:pathLst>
            </a:custGeom>
            <a:solidFill>
              <a:srgbClr val="3289B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184150"/>
              <a:ext cx="95919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824832" y="3809365"/>
            <a:ext cx="4027685" cy="3086100"/>
            <a:chOff x="0" y="0"/>
            <a:chExt cx="106079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60790" cy="812800"/>
            </a:xfrm>
            <a:custGeom>
              <a:avLst/>
              <a:gdLst/>
              <a:ahLst/>
              <a:cxnLst/>
              <a:rect l="l" t="t" r="r" b="b"/>
              <a:pathLst>
                <a:path w="1060790" h="812800">
                  <a:moveTo>
                    <a:pt x="1060790" y="406400"/>
                  </a:moveTo>
                  <a:lnTo>
                    <a:pt x="654390" y="0"/>
                  </a:lnTo>
                  <a:lnTo>
                    <a:pt x="65439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54390" y="609600"/>
                  </a:lnTo>
                  <a:lnTo>
                    <a:pt x="654390" y="812800"/>
                  </a:lnTo>
                  <a:lnTo>
                    <a:pt x="1060790" y="406400"/>
                  </a:lnTo>
                  <a:close/>
                </a:path>
              </a:pathLst>
            </a:custGeom>
            <a:solidFill>
              <a:srgbClr val="3289B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84150"/>
              <a:ext cx="95919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175278" y="6736796"/>
            <a:ext cx="4027685" cy="3086100"/>
            <a:chOff x="0" y="0"/>
            <a:chExt cx="106079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60790" cy="812800"/>
            </a:xfrm>
            <a:custGeom>
              <a:avLst/>
              <a:gdLst/>
              <a:ahLst/>
              <a:cxnLst/>
              <a:rect l="l" t="t" r="r" b="b"/>
              <a:pathLst>
                <a:path w="1060790" h="812800">
                  <a:moveTo>
                    <a:pt x="1060790" y="406400"/>
                  </a:moveTo>
                  <a:lnTo>
                    <a:pt x="654390" y="0"/>
                  </a:lnTo>
                  <a:lnTo>
                    <a:pt x="65439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54390" y="609600"/>
                  </a:lnTo>
                  <a:lnTo>
                    <a:pt x="654390" y="812800"/>
                  </a:lnTo>
                  <a:lnTo>
                    <a:pt x="1060790" y="406400"/>
                  </a:lnTo>
                  <a:close/>
                </a:path>
              </a:pathLst>
            </a:custGeom>
            <a:solidFill>
              <a:srgbClr val="3289B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184150"/>
              <a:ext cx="95919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025622" y="6736796"/>
            <a:ext cx="4027685" cy="3086100"/>
            <a:chOff x="0" y="0"/>
            <a:chExt cx="106079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60790" cy="812800"/>
            </a:xfrm>
            <a:custGeom>
              <a:avLst/>
              <a:gdLst/>
              <a:ahLst/>
              <a:cxnLst/>
              <a:rect l="l" t="t" r="r" b="b"/>
              <a:pathLst>
                <a:path w="1060790" h="812800">
                  <a:moveTo>
                    <a:pt x="1060790" y="406400"/>
                  </a:moveTo>
                  <a:lnTo>
                    <a:pt x="654390" y="0"/>
                  </a:lnTo>
                  <a:lnTo>
                    <a:pt x="65439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54390" y="609600"/>
                  </a:lnTo>
                  <a:lnTo>
                    <a:pt x="654390" y="812800"/>
                  </a:lnTo>
                  <a:lnTo>
                    <a:pt x="1060790" y="406400"/>
                  </a:lnTo>
                  <a:close/>
                </a:path>
              </a:pathLst>
            </a:custGeom>
            <a:solidFill>
              <a:srgbClr val="3289B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84150"/>
              <a:ext cx="95919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824832" y="6736796"/>
            <a:ext cx="4027685" cy="3086100"/>
            <a:chOff x="0" y="0"/>
            <a:chExt cx="106079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60790" cy="812800"/>
            </a:xfrm>
            <a:custGeom>
              <a:avLst/>
              <a:gdLst/>
              <a:ahLst/>
              <a:cxnLst/>
              <a:rect l="l" t="t" r="r" b="b"/>
              <a:pathLst>
                <a:path w="1060790" h="812800">
                  <a:moveTo>
                    <a:pt x="1060790" y="406400"/>
                  </a:moveTo>
                  <a:lnTo>
                    <a:pt x="654390" y="0"/>
                  </a:lnTo>
                  <a:lnTo>
                    <a:pt x="65439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54390" y="609600"/>
                  </a:lnTo>
                  <a:lnTo>
                    <a:pt x="654390" y="812800"/>
                  </a:lnTo>
                  <a:lnTo>
                    <a:pt x="1060790" y="406400"/>
                  </a:lnTo>
                  <a:close/>
                </a:path>
              </a:pathLst>
            </a:custGeom>
            <a:solidFill>
              <a:srgbClr val="3289B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184150"/>
              <a:ext cx="95919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2072482" y="7609922"/>
            <a:ext cx="2980153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F1F1F1"/>
                </a:solidFill>
                <a:latin typeface="Arimo Bold"/>
              </a:rPr>
              <a:t>NETWORKED KNOWLEDGE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241922" y="7609922"/>
            <a:ext cx="2534389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F1F1F1"/>
                </a:solidFill>
                <a:latin typeface="Arimo Bold"/>
              </a:rPr>
              <a:t>FEEDBACK LOOPS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407313" y="7609922"/>
            <a:ext cx="2961648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F1F1F1"/>
                </a:solidFill>
                <a:latin typeface="Arimo Bold"/>
              </a:rPr>
              <a:t>REGULAR AUDITING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072482" y="4633290"/>
            <a:ext cx="2822505" cy="186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F1F1F1"/>
                </a:solidFill>
                <a:latin typeface="Arimo Bold"/>
              </a:rPr>
              <a:t>DATA  CURATION </a:t>
            </a:r>
          </a:p>
          <a:p>
            <a:pPr algn="l">
              <a:lnSpc>
                <a:spcPts val="4900"/>
              </a:lnSpc>
            </a:pPr>
            <a:endParaRPr lang="en-US" sz="3500" dirty="0">
              <a:solidFill>
                <a:srgbClr val="F1F1F1"/>
              </a:solidFill>
              <a:latin typeface="Arimo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7186725" y="4643717"/>
            <a:ext cx="3356056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F1F1F1"/>
                </a:solidFill>
                <a:latin typeface="Arimo Bold"/>
              </a:rPr>
              <a:t>PROCESS CODIFICATION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241174" y="4682490"/>
            <a:ext cx="3990348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F1F1F1"/>
                </a:solidFill>
                <a:latin typeface="Arimo Bold"/>
              </a:rPr>
              <a:t>POLICY DEVELOPMENT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49532" y="2136775"/>
            <a:ext cx="14353636" cy="2336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dirty="0">
                <a:solidFill>
                  <a:srgbClr val="062249"/>
                </a:solidFill>
                <a:latin typeface="Arimo Bold"/>
              </a:rPr>
              <a:t>AI alignment</a:t>
            </a:r>
            <a:r>
              <a:rPr lang="en-US" sz="4400" dirty="0">
                <a:solidFill>
                  <a:srgbClr val="062249"/>
                </a:solidFill>
                <a:latin typeface="Arimo"/>
              </a:rPr>
              <a:t> = process of ensuring that AI systems act in ways that are consistent with human values and ethics</a:t>
            </a:r>
          </a:p>
          <a:p>
            <a:pPr algn="l">
              <a:lnSpc>
                <a:spcPts val="6160"/>
              </a:lnSpc>
            </a:pPr>
            <a:endParaRPr lang="en-US" sz="4400" dirty="0">
              <a:solidFill>
                <a:srgbClr val="062249"/>
              </a:solidFill>
              <a:latin typeface="Arimo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987875" y="752475"/>
            <a:ext cx="15753755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00"/>
              </a:lnSpc>
              <a:spcBef>
                <a:spcPct val="0"/>
              </a:spcBef>
            </a:pPr>
            <a:r>
              <a:rPr lang="en-US" sz="8000" dirty="0">
                <a:solidFill>
                  <a:srgbClr val="111111"/>
                </a:solidFill>
                <a:latin typeface="Roboto Bold"/>
              </a:rPr>
              <a:t>Balancing AI Gains with Alignment</a:t>
            </a:r>
          </a:p>
        </p:txBody>
      </p:sp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4876051" y="2252601"/>
            <a:ext cx="7283912" cy="7293029"/>
          </a:xfrm>
          <a:custGeom>
            <a:avLst/>
            <a:gdLst/>
            <a:ahLst/>
            <a:cxnLst/>
            <a:rect l="l" t="t" r="r" b="b"/>
            <a:pathLst>
              <a:path w="7283912" h="7293029">
                <a:moveTo>
                  <a:pt x="0" y="0"/>
                </a:moveTo>
                <a:lnTo>
                  <a:pt x="7283912" y="0"/>
                </a:lnTo>
                <a:lnTo>
                  <a:pt x="7283912" y="7293029"/>
                </a:lnTo>
                <a:lnTo>
                  <a:pt x="0" y="72930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558837" y="422275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586843" y="2252601"/>
            <a:ext cx="4805411" cy="3463686"/>
            <a:chOff x="0" y="0"/>
            <a:chExt cx="6407215" cy="4618248"/>
          </a:xfrm>
        </p:grpSpPr>
        <p:sp>
          <p:nvSpPr>
            <p:cNvPr id="6" name="TextBox 6"/>
            <p:cNvSpPr txBox="1"/>
            <p:nvPr/>
          </p:nvSpPr>
          <p:spPr>
            <a:xfrm>
              <a:off x="0" y="1782339"/>
              <a:ext cx="6407215" cy="2835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700"/>
                </a:lnSpc>
              </a:pPr>
              <a:r>
                <a:rPr lang="en-US" sz="3800" dirty="0">
                  <a:solidFill>
                    <a:srgbClr val="111111"/>
                  </a:solidFill>
                  <a:latin typeface="Arimo"/>
                </a:rPr>
                <a:t>Cross-functional community of practice for adoption oversight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07215" cy="1732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99"/>
                </a:lnSpc>
                <a:spcBef>
                  <a:spcPct val="0"/>
                </a:spcBef>
              </a:pPr>
              <a:r>
                <a:rPr lang="en-US" sz="3999" spc="59" dirty="0">
                  <a:solidFill>
                    <a:srgbClr val="111111"/>
                  </a:solidFill>
                  <a:latin typeface="Arimo Bold"/>
                </a:rPr>
                <a:t>Build the Human-Tech Stack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4455" y="6950074"/>
            <a:ext cx="4670187" cy="2806461"/>
            <a:chOff x="0" y="0"/>
            <a:chExt cx="6226916" cy="3741948"/>
          </a:xfrm>
        </p:grpSpPr>
        <p:sp>
          <p:nvSpPr>
            <p:cNvPr id="9" name="TextBox 9"/>
            <p:cNvSpPr txBox="1"/>
            <p:nvPr/>
          </p:nvSpPr>
          <p:spPr>
            <a:xfrm>
              <a:off x="0" y="906039"/>
              <a:ext cx="6226916" cy="2835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700"/>
                </a:lnSpc>
              </a:pPr>
              <a:r>
                <a:rPr lang="en-US" sz="3800" dirty="0">
                  <a:solidFill>
                    <a:srgbClr val="111111"/>
                  </a:solidFill>
                  <a:latin typeface="Arimo"/>
                </a:rPr>
                <a:t>Audit infrastructure and ecosystem to assess impact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6226916" cy="856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99"/>
                </a:lnSpc>
                <a:spcBef>
                  <a:spcPct val="0"/>
                </a:spcBef>
              </a:pPr>
              <a:r>
                <a:rPr lang="en-US" sz="3999" spc="59" dirty="0">
                  <a:solidFill>
                    <a:srgbClr val="111111"/>
                  </a:solidFill>
                  <a:latin typeface="Arimo Bold"/>
                </a:rPr>
                <a:t>Perform Data Dive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595178" y="6950074"/>
            <a:ext cx="5476679" cy="2806461"/>
            <a:chOff x="0" y="0"/>
            <a:chExt cx="7302238" cy="374194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06039"/>
              <a:ext cx="7302238" cy="2835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700"/>
                </a:lnSpc>
              </a:pPr>
              <a:r>
                <a:rPr lang="en-US" sz="3800" dirty="0">
                  <a:solidFill>
                    <a:srgbClr val="111111"/>
                  </a:solidFill>
                  <a:latin typeface="Arimo"/>
                </a:rPr>
                <a:t>Focus on key data sets and processes AI can optimally support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7302238" cy="856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99"/>
                </a:lnSpc>
                <a:spcBef>
                  <a:spcPct val="0"/>
                </a:spcBef>
              </a:pPr>
              <a:r>
                <a:rPr lang="en-US" sz="3999" spc="59" dirty="0">
                  <a:solidFill>
                    <a:srgbClr val="111111"/>
                  </a:solidFill>
                  <a:latin typeface="Arimo Bold"/>
                </a:rPr>
                <a:t>Identify and Rank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79038" y="2252601"/>
            <a:ext cx="5476679" cy="3463686"/>
            <a:chOff x="0" y="0"/>
            <a:chExt cx="7302238" cy="461824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782339"/>
              <a:ext cx="7302238" cy="2835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700"/>
                </a:lnSpc>
              </a:pPr>
              <a:r>
                <a:rPr lang="en-US" sz="3800" dirty="0">
                  <a:solidFill>
                    <a:srgbClr val="111111"/>
                  </a:solidFill>
                  <a:latin typeface="Arimo"/>
                </a:rPr>
                <a:t>Socio-technical and domain-specific upskilling and training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7302238" cy="1732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99"/>
                </a:lnSpc>
                <a:spcBef>
                  <a:spcPct val="0"/>
                </a:spcBef>
              </a:pPr>
              <a:r>
                <a:rPr lang="en-US" sz="3999" spc="59" dirty="0">
                  <a:solidFill>
                    <a:srgbClr val="111111"/>
                  </a:solidFill>
                  <a:latin typeface="Arimo Bold"/>
                </a:rPr>
                <a:t>Develop Digital Literacy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19677" y="450850"/>
            <a:ext cx="12778680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00"/>
              </a:lnSpc>
              <a:spcBef>
                <a:spcPct val="0"/>
              </a:spcBef>
            </a:pPr>
            <a:r>
              <a:rPr lang="en-US" sz="8000" dirty="0">
                <a:solidFill>
                  <a:srgbClr val="111111"/>
                </a:solidFill>
                <a:latin typeface="Roboto Bold"/>
              </a:rPr>
              <a:t>Getting Started Responsibly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022929">
            <a:off x="5860687" y="-711665"/>
            <a:ext cx="16649842" cy="19939930"/>
          </a:xfrm>
          <a:custGeom>
            <a:avLst/>
            <a:gdLst/>
            <a:ahLst/>
            <a:cxnLst/>
            <a:rect l="l" t="t" r="r" b="b"/>
            <a:pathLst>
              <a:path w="16649842" h="19939930">
                <a:moveTo>
                  <a:pt x="0" y="0"/>
                </a:moveTo>
                <a:lnTo>
                  <a:pt x="16649842" y="0"/>
                </a:lnTo>
                <a:lnTo>
                  <a:pt x="16649842" y="19939930"/>
                </a:lnTo>
                <a:lnTo>
                  <a:pt x="0" y="199399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90" t="-2948" b="-554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2807563" y="1433195"/>
            <a:ext cx="8912538" cy="149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99"/>
              </a:lnSpc>
            </a:pPr>
            <a:r>
              <a:rPr lang="en-US" sz="2499" dirty="0">
                <a:solidFill>
                  <a:srgbClr val="17110E"/>
                </a:solidFill>
                <a:latin typeface="Arimo"/>
              </a:rPr>
              <a:t>Who is leading AI governance efforts NOW, and what would it look like to elevate the conversation to the C-suite? Who should be involved?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396365" cy="139636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289B1"/>
            </a:solidFill>
            <a:ln w="19050" cap="sq">
              <a:solidFill>
                <a:srgbClr val="17110E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306445"/>
            <a:ext cx="1396365" cy="139636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289B1"/>
            </a:solidFill>
            <a:ln w="19050" cap="sq">
              <a:solidFill>
                <a:srgbClr val="17110E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5584190"/>
            <a:ext cx="1396365" cy="139636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289B1"/>
            </a:solidFill>
            <a:ln w="19050" cap="sq">
              <a:solidFill>
                <a:srgbClr val="17110E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7861935"/>
            <a:ext cx="1396365" cy="139636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289B1"/>
            </a:solidFill>
            <a:ln w="19050" cap="sq">
              <a:solidFill>
                <a:srgbClr val="17110E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290273" y="-7141065"/>
            <a:ext cx="13938055" cy="13938055"/>
          </a:xfrm>
          <a:custGeom>
            <a:avLst/>
            <a:gdLst/>
            <a:ahLst/>
            <a:cxnLst/>
            <a:rect l="l" t="t" r="r" b="b"/>
            <a:pathLst>
              <a:path w="13938055" h="13938055">
                <a:moveTo>
                  <a:pt x="0" y="0"/>
                </a:moveTo>
                <a:lnTo>
                  <a:pt x="13938054" y="0"/>
                </a:lnTo>
                <a:lnTo>
                  <a:pt x="13938054" y="13938054"/>
                </a:lnTo>
                <a:lnTo>
                  <a:pt x="0" y="139380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18"/>
          <p:cNvSpPr/>
          <p:nvPr/>
        </p:nvSpPr>
        <p:spPr>
          <a:xfrm>
            <a:off x="11720101" y="2425065"/>
            <a:ext cx="6209503" cy="5894070"/>
          </a:xfrm>
          <a:custGeom>
            <a:avLst/>
            <a:gdLst/>
            <a:ahLst/>
            <a:cxnLst/>
            <a:rect l="l" t="t" r="r" b="b"/>
            <a:pathLst>
              <a:path w="6209503" h="5894070">
                <a:moveTo>
                  <a:pt x="0" y="0"/>
                </a:moveTo>
                <a:lnTo>
                  <a:pt x="6209503" y="0"/>
                </a:lnTo>
                <a:lnTo>
                  <a:pt x="6209503" y="5894070"/>
                </a:lnTo>
                <a:lnTo>
                  <a:pt x="0" y="58940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266" r="-31440"/>
            </a:stretch>
          </a:blipFill>
          <a:effectLst>
            <a:glow rad="228600">
              <a:schemeClr val="accent5">
                <a:satMod val="175000"/>
                <a:alpha val="40000"/>
              </a:schemeClr>
            </a:glow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 dirty="0"/>
          </a:p>
        </p:txBody>
      </p:sp>
      <p:sp>
        <p:nvSpPr>
          <p:cNvPr id="19" name="TextBox 19"/>
          <p:cNvSpPr txBox="1"/>
          <p:nvPr/>
        </p:nvSpPr>
        <p:spPr>
          <a:xfrm>
            <a:off x="2807563" y="1009650"/>
            <a:ext cx="519461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spc="-150" dirty="0">
                <a:solidFill>
                  <a:srgbClr val="17110E"/>
                </a:solidFill>
                <a:latin typeface="Arimo Bold"/>
              </a:rPr>
              <a:t>Leadership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1479232"/>
            <a:ext cx="139636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 spc="-150" dirty="0">
                <a:solidFill>
                  <a:srgbClr val="FFFFFF"/>
                </a:solidFill>
                <a:latin typeface="Arimo Bold"/>
              </a:rPr>
              <a:t>WHO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07563" y="3815715"/>
            <a:ext cx="8564730" cy="199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dirty="0">
                <a:solidFill>
                  <a:srgbClr val="17110E"/>
                </a:solidFill>
                <a:latin typeface="Arimo"/>
              </a:rPr>
              <a:t>What is the opportunity cost of not getting AI governance right in terms of missed upside, extensive time in manual processes, or suboptimal business decisions?</a:t>
            </a:r>
          </a:p>
          <a:p>
            <a:pPr marL="0" lvl="0" indent="0" algn="l">
              <a:lnSpc>
                <a:spcPts val="3999"/>
              </a:lnSpc>
            </a:pPr>
            <a:endParaRPr lang="en-US" sz="2499" dirty="0">
              <a:solidFill>
                <a:srgbClr val="17110E"/>
              </a:solidFill>
              <a:latin typeface="Arim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807563" y="3287395"/>
            <a:ext cx="519461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spc="-150" dirty="0">
                <a:solidFill>
                  <a:srgbClr val="17110E"/>
                </a:solidFill>
                <a:latin typeface="Arimo Bold"/>
              </a:rPr>
              <a:t>Opportunity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3756977"/>
            <a:ext cx="139636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 spc="-150" dirty="0">
                <a:solidFill>
                  <a:srgbClr val="FFFFFF"/>
                </a:solidFill>
                <a:latin typeface="Arimo Bold"/>
              </a:rPr>
              <a:t>WHAT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807563" y="6089015"/>
            <a:ext cx="7257358" cy="199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dirty="0">
                <a:solidFill>
                  <a:srgbClr val="17110E"/>
                </a:solidFill>
                <a:latin typeface="Arimo"/>
              </a:rPr>
              <a:t>Where AI governance most important? What domains and parts of domains does the organization most need right now?</a:t>
            </a:r>
          </a:p>
          <a:p>
            <a:pPr marL="0" lvl="0" indent="0" algn="l">
              <a:lnSpc>
                <a:spcPts val="3999"/>
              </a:lnSpc>
            </a:pPr>
            <a:endParaRPr lang="en-US" sz="2499" dirty="0">
              <a:solidFill>
                <a:srgbClr val="17110E"/>
              </a:solidFill>
              <a:latin typeface="Arim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807563" y="5565140"/>
            <a:ext cx="519461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spc="-150" dirty="0">
                <a:solidFill>
                  <a:srgbClr val="17110E"/>
                </a:solidFill>
                <a:latin typeface="Arimo Bold"/>
              </a:rPr>
              <a:t>AI Domains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807563" y="8366760"/>
            <a:ext cx="7954623" cy="149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99"/>
              </a:lnSpc>
            </a:pPr>
            <a:r>
              <a:rPr lang="en-US" sz="2499" dirty="0">
                <a:solidFill>
                  <a:srgbClr val="17110E"/>
                </a:solidFill>
                <a:latin typeface="Arimo"/>
              </a:rPr>
              <a:t>Which AI governance archetype / framework best fits the organization, and are current efforts aligned to that level of need?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807563" y="7842885"/>
            <a:ext cx="519461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spc="-150" dirty="0">
                <a:solidFill>
                  <a:srgbClr val="17110E"/>
                </a:solidFill>
                <a:latin typeface="Arimo Bold"/>
              </a:rPr>
              <a:t>AI Framework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8312468"/>
            <a:ext cx="139636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 spc="-150" dirty="0">
                <a:solidFill>
                  <a:srgbClr val="FFFFFF"/>
                </a:solidFill>
                <a:latin typeface="Arimo Bold"/>
              </a:rPr>
              <a:t>WHICH</a:t>
            </a: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A28430B2-2EE0-3E7D-3B52-4FCCB3AC8CD4}"/>
              </a:ext>
            </a:extLst>
          </p:cNvPr>
          <p:cNvSpPr txBox="1"/>
          <p:nvPr/>
        </p:nvSpPr>
        <p:spPr>
          <a:xfrm>
            <a:off x="1020897" y="6053774"/>
            <a:ext cx="139636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endParaRPr lang="en-US" sz="3000" spc="-150" dirty="0">
              <a:solidFill>
                <a:srgbClr val="FFFFFF"/>
              </a:solidFill>
              <a:latin typeface="Arimo Bold"/>
            </a:endParaRPr>
          </a:p>
        </p:txBody>
      </p:sp>
      <p:sp>
        <p:nvSpPr>
          <p:cNvPr id="35" name="TextBox 23">
            <a:extLst>
              <a:ext uri="{FF2B5EF4-FFF2-40B4-BE49-F238E27FC236}">
                <a16:creationId xmlns:a16="http://schemas.microsoft.com/office/drawing/2014/main" id="{665EF595-D0A6-06BC-A848-ED9D50896C3E}"/>
              </a:ext>
            </a:extLst>
          </p:cNvPr>
          <p:cNvSpPr txBox="1"/>
          <p:nvPr/>
        </p:nvSpPr>
        <p:spPr>
          <a:xfrm>
            <a:off x="1022046" y="6057225"/>
            <a:ext cx="139636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 spc="-150" dirty="0">
                <a:solidFill>
                  <a:srgbClr val="FFFFFF"/>
                </a:solidFill>
                <a:latin typeface="Arimo Bold"/>
              </a:rPr>
              <a:t>WHERE</a:t>
            </a:r>
          </a:p>
          <a:p>
            <a:pPr marL="0" lvl="0" indent="0" algn="ctr">
              <a:lnSpc>
                <a:spcPts val="3600"/>
              </a:lnSpc>
            </a:pPr>
            <a:endParaRPr lang="en-US" sz="3000" spc="-150" dirty="0">
              <a:solidFill>
                <a:srgbClr val="FFFFFF"/>
              </a:solidFill>
              <a:latin typeface="Arimo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187597">
            <a:off x="-7356369" y="753682"/>
            <a:ext cx="17658977" cy="14436213"/>
          </a:xfrm>
          <a:custGeom>
            <a:avLst/>
            <a:gdLst/>
            <a:ahLst/>
            <a:cxnLst/>
            <a:rect l="l" t="t" r="r" b="b"/>
            <a:pathLst>
              <a:path w="17658977" h="14436213">
                <a:moveTo>
                  <a:pt x="0" y="0"/>
                </a:moveTo>
                <a:lnTo>
                  <a:pt x="17658977" y="0"/>
                </a:lnTo>
                <a:lnTo>
                  <a:pt x="17658977" y="14436213"/>
                </a:lnTo>
                <a:lnTo>
                  <a:pt x="0" y="144362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0290273" y="-7141065"/>
            <a:ext cx="13938055" cy="13938055"/>
          </a:xfrm>
          <a:custGeom>
            <a:avLst/>
            <a:gdLst/>
            <a:ahLst/>
            <a:cxnLst/>
            <a:rect l="l" t="t" r="r" b="b"/>
            <a:pathLst>
              <a:path w="13938055" h="13938055">
                <a:moveTo>
                  <a:pt x="0" y="0"/>
                </a:moveTo>
                <a:lnTo>
                  <a:pt x="13938054" y="0"/>
                </a:lnTo>
                <a:lnTo>
                  <a:pt x="13938054" y="13938054"/>
                </a:lnTo>
                <a:lnTo>
                  <a:pt x="0" y="13938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2511384">
            <a:off x="-4464017" y="6305644"/>
            <a:ext cx="12641366" cy="6458589"/>
          </a:xfrm>
          <a:custGeom>
            <a:avLst/>
            <a:gdLst/>
            <a:ahLst/>
            <a:cxnLst/>
            <a:rect l="l" t="t" r="r" b="b"/>
            <a:pathLst>
              <a:path w="12641366" h="6458589">
                <a:moveTo>
                  <a:pt x="0" y="0"/>
                </a:moveTo>
                <a:lnTo>
                  <a:pt x="12641365" y="0"/>
                </a:lnTo>
                <a:lnTo>
                  <a:pt x="12641365" y="6458589"/>
                </a:lnTo>
                <a:lnTo>
                  <a:pt x="0" y="6458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1220743" y="2880102"/>
            <a:ext cx="7631406" cy="2576890"/>
            <a:chOff x="0" y="0"/>
            <a:chExt cx="1486327" cy="5018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6327" cy="501887"/>
            </a:xfrm>
            <a:custGeom>
              <a:avLst/>
              <a:gdLst/>
              <a:ahLst/>
              <a:cxnLst/>
              <a:rect l="l" t="t" r="r" b="b"/>
              <a:pathLst>
                <a:path w="1486327" h="501887">
                  <a:moveTo>
                    <a:pt x="0" y="50800"/>
                  </a:moveTo>
                  <a:lnTo>
                    <a:pt x="743163" y="0"/>
                  </a:lnTo>
                  <a:lnTo>
                    <a:pt x="1486327" y="50800"/>
                  </a:lnTo>
                  <a:lnTo>
                    <a:pt x="1486327" y="451087"/>
                  </a:lnTo>
                  <a:lnTo>
                    <a:pt x="743163" y="501887"/>
                  </a:lnTo>
                  <a:lnTo>
                    <a:pt x="0" y="451087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5FFF5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350"/>
              <a:ext cx="1486327" cy="47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18330" y="1123117"/>
            <a:ext cx="14377581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00"/>
              </a:lnSpc>
              <a:spcBef>
                <a:spcPct val="0"/>
              </a:spcBef>
            </a:pPr>
            <a:r>
              <a:rPr lang="en-US" sz="8000" dirty="0">
                <a:solidFill>
                  <a:srgbClr val="111111"/>
                </a:solidFill>
                <a:latin typeface="Roboto Bold"/>
              </a:rPr>
              <a:t>The Human-AI Continuum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018330" y="2555042"/>
            <a:ext cx="5825901" cy="2646441"/>
            <a:chOff x="0" y="0"/>
            <a:chExt cx="7767868" cy="352858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915564"/>
              <a:ext cx="7767868" cy="2613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50"/>
                </a:lnSpc>
              </a:pPr>
              <a:r>
                <a:rPr lang="en-US" sz="3500" dirty="0">
                  <a:solidFill>
                    <a:srgbClr val="111111"/>
                  </a:solidFill>
                  <a:latin typeface="Arimo Bold"/>
                </a:rPr>
                <a:t>Scaling</a:t>
              </a:r>
              <a:r>
                <a:rPr lang="en-US" sz="3500" dirty="0">
                  <a:solidFill>
                    <a:srgbClr val="111111"/>
                  </a:solidFill>
                  <a:latin typeface="Arimo"/>
                </a:rPr>
                <a:t> responsible AI is a continuous process for IG and RM leaders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7767868" cy="856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9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20743" y="5708391"/>
            <a:ext cx="7631406" cy="2576890"/>
            <a:chOff x="0" y="0"/>
            <a:chExt cx="1486327" cy="50188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86327" cy="501887"/>
            </a:xfrm>
            <a:custGeom>
              <a:avLst/>
              <a:gdLst/>
              <a:ahLst/>
              <a:cxnLst/>
              <a:rect l="l" t="t" r="r" b="b"/>
              <a:pathLst>
                <a:path w="1486327" h="501887">
                  <a:moveTo>
                    <a:pt x="0" y="50800"/>
                  </a:moveTo>
                  <a:lnTo>
                    <a:pt x="743163" y="0"/>
                  </a:lnTo>
                  <a:lnTo>
                    <a:pt x="1486327" y="50800"/>
                  </a:lnTo>
                  <a:lnTo>
                    <a:pt x="1486327" y="451087"/>
                  </a:lnTo>
                  <a:lnTo>
                    <a:pt x="743163" y="501887"/>
                  </a:lnTo>
                  <a:lnTo>
                    <a:pt x="0" y="451087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5FFF5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350"/>
              <a:ext cx="1486327" cy="47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73120" y="5971342"/>
            <a:ext cx="6916322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500" dirty="0">
                <a:solidFill>
                  <a:srgbClr val="111111"/>
                </a:solidFill>
                <a:latin typeface="Arimo Bold"/>
              </a:rPr>
              <a:t>Cross-functional</a:t>
            </a:r>
            <a:r>
              <a:rPr lang="en-US" sz="3500" dirty="0">
                <a:solidFill>
                  <a:srgbClr val="111111"/>
                </a:solidFill>
                <a:latin typeface="Arimo"/>
              </a:rPr>
              <a:t> collaboration and relational coordination are keys to social capital formation</a:t>
            </a:r>
          </a:p>
          <a:p>
            <a:pPr algn="ctr">
              <a:lnSpc>
                <a:spcPts val="5250"/>
              </a:lnSpc>
              <a:spcBef>
                <a:spcPct val="0"/>
              </a:spcBef>
            </a:pPr>
            <a:endParaRPr lang="en-US" sz="3500" dirty="0">
              <a:solidFill>
                <a:srgbClr val="111111"/>
              </a:solidFill>
              <a:latin typeface="Arimo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9314249" y="2880102"/>
            <a:ext cx="7631406" cy="2576890"/>
            <a:chOff x="0" y="0"/>
            <a:chExt cx="1486327" cy="50188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86327" cy="501887"/>
            </a:xfrm>
            <a:custGeom>
              <a:avLst/>
              <a:gdLst/>
              <a:ahLst/>
              <a:cxnLst/>
              <a:rect l="l" t="t" r="r" b="b"/>
              <a:pathLst>
                <a:path w="1486327" h="501887">
                  <a:moveTo>
                    <a:pt x="0" y="50800"/>
                  </a:moveTo>
                  <a:lnTo>
                    <a:pt x="743163" y="0"/>
                  </a:lnTo>
                  <a:lnTo>
                    <a:pt x="1486327" y="50800"/>
                  </a:lnTo>
                  <a:lnTo>
                    <a:pt x="1486327" y="451087"/>
                  </a:lnTo>
                  <a:lnTo>
                    <a:pt x="743163" y="501887"/>
                  </a:lnTo>
                  <a:lnTo>
                    <a:pt x="0" y="451087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5FFF5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350"/>
              <a:ext cx="1486327" cy="47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435851" y="3210758"/>
            <a:ext cx="7388202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  <a:spcBef>
                <a:spcPct val="0"/>
              </a:spcBef>
            </a:pPr>
            <a:r>
              <a:rPr lang="en-US" sz="3500" dirty="0">
                <a:solidFill>
                  <a:srgbClr val="111111"/>
                </a:solidFill>
                <a:latin typeface="Arimo Bold"/>
              </a:rPr>
              <a:t>Synergy</a:t>
            </a:r>
            <a:r>
              <a:rPr lang="en-US" sz="3500" dirty="0">
                <a:solidFill>
                  <a:srgbClr val="111111"/>
                </a:solidFill>
                <a:latin typeface="Arimo"/>
              </a:rPr>
              <a:t> between human and machine yields new frontiers for the way we work and create impact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435851" y="5708391"/>
            <a:ext cx="7631406" cy="2576890"/>
            <a:chOff x="0" y="0"/>
            <a:chExt cx="1486327" cy="50188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86327" cy="501887"/>
            </a:xfrm>
            <a:custGeom>
              <a:avLst/>
              <a:gdLst/>
              <a:ahLst/>
              <a:cxnLst/>
              <a:rect l="l" t="t" r="r" b="b"/>
              <a:pathLst>
                <a:path w="1486327" h="501887">
                  <a:moveTo>
                    <a:pt x="0" y="50800"/>
                  </a:moveTo>
                  <a:lnTo>
                    <a:pt x="743163" y="0"/>
                  </a:lnTo>
                  <a:lnTo>
                    <a:pt x="1486327" y="50800"/>
                  </a:lnTo>
                  <a:lnTo>
                    <a:pt x="1486327" y="451087"/>
                  </a:lnTo>
                  <a:lnTo>
                    <a:pt x="743163" y="501887"/>
                  </a:lnTo>
                  <a:lnTo>
                    <a:pt x="0" y="451087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5FFF5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350"/>
              <a:ext cx="1486327" cy="47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747961" y="5971342"/>
            <a:ext cx="7007186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500" dirty="0">
                <a:solidFill>
                  <a:srgbClr val="111111"/>
                </a:solidFill>
                <a:latin typeface="Arimo Bold"/>
              </a:rPr>
              <a:t>Purpose</a:t>
            </a:r>
            <a:r>
              <a:rPr lang="en-US" sz="3500" dirty="0">
                <a:solidFill>
                  <a:srgbClr val="111111"/>
                </a:solidFill>
                <a:latin typeface="Arimo"/>
              </a:rPr>
              <a:t> of technology remains to serve and enhance human endeavors</a:t>
            </a:r>
          </a:p>
          <a:p>
            <a:pPr algn="ctr">
              <a:lnSpc>
                <a:spcPts val="5250"/>
              </a:lnSpc>
              <a:spcBef>
                <a:spcPct val="0"/>
              </a:spcBef>
            </a:pPr>
            <a:endParaRPr lang="en-US" sz="3500" dirty="0">
              <a:solidFill>
                <a:srgbClr val="111111"/>
              </a:solidFill>
              <a:latin typeface="Arimo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05907" y="8705850"/>
            <a:ext cx="17188681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  <a:spcBef>
                <a:spcPct val="0"/>
              </a:spcBef>
            </a:pPr>
            <a:r>
              <a:rPr lang="en-US" sz="3500" dirty="0">
                <a:solidFill>
                  <a:srgbClr val="111111"/>
                </a:solidFill>
                <a:latin typeface="Arimo Bold"/>
              </a:rPr>
              <a:t> Technology advancement requires us to tap into the depths of our human nature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53272">
            <a:off x="12848439" y="-11402733"/>
            <a:ext cx="16197774" cy="16620850"/>
          </a:xfrm>
          <a:custGeom>
            <a:avLst/>
            <a:gdLst/>
            <a:ahLst/>
            <a:cxnLst/>
            <a:rect l="l" t="t" r="r" b="b"/>
            <a:pathLst>
              <a:path w="16197774" h="16620850">
                <a:moveTo>
                  <a:pt x="0" y="0"/>
                </a:moveTo>
                <a:lnTo>
                  <a:pt x="16197774" y="0"/>
                </a:lnTo>
                <a:lnTo>
                  <a:pt x="16197774" y="16620850"/>
                </a:lnTo>
                <a:lnTo>
                  <a:pt x="0" y="16620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14365347" y="9571375"/>
            <a:ext cx="3618458" cy="40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  <a:spcBef>
                <a:spcPct val="0"/>
              </a:spcBef>
            </a:pPr>
            <a:r>
              <a:rPr lang="en-US" sz="2199" dirty="0">
                <a:solidFill>
                  <a:srgbClr val="000000"/>
                </a:solidFill>
                <a:latin typeface="Arimo"/>
              </a:rPr>
              <a:t>RAMP 2024, Accenture 2024</a:t>
            </a:r>
          </a:p>
        </p:txBody>
      </p:sp>
      <p:sp>
        <p:nvSpPr>
          <p:cNvPr id="4" name="Freeform 4"/>
          <p:cNvSpPr/>
          <p:nvPr/>
        </p:nvSpPr>
        <p:spPr>
          <a:xfrm rot="2913289">
            <a:off x="-4820768" y="4163386"/>
            <a:ext cx="12816429" cy="15349017"/>
          </a:xfrm>
          <a:custGeom>
            <a:avLst/>
            <a:gdLst/>
            <a:ahLst/>
            <a:cxnLst/>
            <a:rect l="l" t="t" r="r" b="b"/>
            <a:pathLst>
              <a:path w="12816429" h="15349017">
                <a:moveTo>
                  <a:pt x="0" y="0"/>
                </a:moveTo>
                <a:lnTo>
                  <a:pt x="12816429" y="0"/>
                </a:lnTo>
                <a:lnTo>
                  <a:pt x="12816429" y="15349016"/>
                </a:lnTo>
                <a:lnTo>
                  <a:pt x="0" y="15349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3102657" y="8281872"/>
            <a:ext cx="12111633" cy="82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Arimo"/>
              </a:rPr>
              <a:t>of orgs actively reskilling their workforce at scale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58068" y="6533224"/>
            <a:ext cx="3238670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06"/>
              </a:lnSpc>
              <a:spcBef>
                <a:spcPct val="0"/>
              </a:spcBef>
            </a:pPr>
            <a:r>
              <a:rPr lang="en-US" sz="10421" dirty="0">
                <a:solidFill>
                  <a:srgbClr val="004AAD"/>
                </a:solidFill>
                <a:latin typeface="Arimo Bold"/>
              </a:rPr>
              <a:t>5</a:t>
            </a:r>
            <a:r>
              <a:rPr lang="en-US" sz="10421" u="none" strike="noStrike" dirty="0">
                <a:solidFill>
                  <a:srgbClr val="004AAD"/>
                </a:solidFill>
                <a:latin typeface="Arimo Bold"/>
              </a:rPr>
              <a:t>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8651" y="5234014"/>
            <a:ext cx="16770697" cy="82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Arimo"/>
              </a:rPr>
              <a:t>of workers say they are ready to learn new skills to work with gen AI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37082" y="3767164"/>
            <a:ext cx="3238670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06"/>
              </a:lnSpc>
              <a:spcBef>
                <a:spcPct val="0"/>
              </a:spcBef>
            </a:pPr>
            <a:r>
              <a:rPr lang="en-US" sz="10421" dirty="0">
                <a:solidFill>
                  <a:srgbClr val="004AAD"/>
                </a:solidFill>
                <a:latin typeface="Arimo Bold"/>
              </a:rPr>
              <a:t>94</a:t>
            </a:r>
            <a:r>
              <a:rPr lang="en-US" sz="10421" u="none" strike="noStrike" dirty="0">
                <a:solidFill>
                  <a:srgbClr val="004AAD"/>
                </a:solidFill>
                <a:latin typeface="Arimo Bold"/>
              </a:rPr>
              <a:t>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13614" y="2536684"/>
            <a:ext cx="6927577" cy="756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72"/>
              </a:lnSpc>
              <a:spcBef>
                <a:spcPct val="0"/>
              </a:spcBef>
            </a:pPr>
            <a:r>
              <a:rPr lang="en-US" sz="4400" dirty="0">
                <a:solidFill>
                  <a:srgbClr val="111111"/>
                </a:solidFill>
                <a:latin typeface="Arimo"/>
              </a:rPr>
              <a:t>AI spending growth in 2023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16954" y="714742"/>
            <a:ext cx="4278925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06"/>
              </a:lnSpc>
              <a:spcBef>
                <a:spcPct val="0"/>
              </a:spcBef>
            </a:pPr>
            <a:r>
              <a:rPr lang="en-US" sz="10421" dirty="0">
                <a:solidFill>
                  <a:srgbClr val="004AAD"/>
                </a:solidFill>
                <a:latin typeface="Arimo Bold"/>
              </a:rPr>
              <a:t>300%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42316" y="-3964688"/>
            <a:ext cx="18877073" cy="18216376"/>
          </a:xfrm>
          <a:custGeom>
            <a:avLst/>
            <a:gdLst/>
            <a:ahLst/>
            <a:cxnLst/>
            <a:rect l="l" t="t" r="r" b="b"/>
            <a:pathLst>
              <a:path w="18877073" h="18216376">
                <a:moveTo>
                  <a:pt x="0" y="0"/>
                </a:moveTo>
                <a:lnTo>
                  <a:pt x="18877074" y="0"/>
                </a:lnTo>
                <a:lnTo>
                  <a:pt x="18877074" y="18216376"/>
                </a:lnTo>
                <a:lnTo>
                  <a:pt x="0" y="18216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511384">
            <a:off x="-4199483" y="5594708"/>
            <a:ext cx="12641366" cy="6458589"/>
          </a:xfrm>
          <a:custGeom>
            <a:avLst/>
            <a:gdLst/>
            <a:ahLst/>
            <a:cxnLst/>
            <a:rect l="l" t="t" r="r" b="b"/>
            <a:pathLst>
              <a:path w="12641366" h="6458589">
                <a:moveTo>
                  <a:pt x="0" y="0"/>
                </a:moveTo>
                <a:lnTo>
                  <a:pt x="12641365" y="0"/>
                </a:lnTo>
                <a:lnTo>
                  <a:pt x="12641365" y="6458589"/>
                </a:lnTo>
                <a:lnTo>
                  <a:pt x="0" y="6458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1028700" y="962025"/>
            <a:ext cx="16230600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599"/>
              </a:lnSpc>
            </a:pPr>
            <a:r>
              <a:rPr lang="en-US" sz="9999" dirty="0">
                <a:solidFill>
                  <a:srgbClr val="111111"/>
                </a:solidFill>
                <a:latin typeface="Roboto Bold"/>
              </a:rPr>
              <a:t>Thank You!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9175" y="3205994"/>
            <a:ext cx="6137563" cy="1105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9279"/>
              </a:lnSpc>
            </a:pPr>
            <a:r>
              <a:rPr lang="en-US" sz="5799" spc="86" dirty="0">
                <a:solidFill>
                  <a:srgbClr val="111111"/>
                </a:solidFill>
                <a:latin typeface="Roboto Bold"/>
              </a:rPr>
              <a:t> kneconsult.com</a:t>
            </a:r>
          </a:p>
        </p:txBody>
      </p:sp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03050" y="9447563"/>
            <a:ext cx="3696221" cy="40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  <a:spcBef>
                <a:spcPct val="0"/>
              </a:spcBef>
            </a:pPr>
            <a:r>
              <a:rPr lang="en-US" sz="2199" dirty="0">
                <a:solidFill>
                  <a:srgbClr val="000000"/>
                </a:solidFill>
                <a:latin typeface="Arimo"/>
              </a:rPr>
              <a:t>Udemy 2023, Accenture 2024</a:t>
            </a:r>
          </a:p>
        </p:txBody>
      </p:sp>
      <p:sp>
        <p:nvSpPr>
          <p:cNvPr id="3" name="Freeform 3"/>
          <p:cNvSpPr/>
          <p:nvPr/>
        </p:nvSpPr>
        <p:spPr>
          <a:xfrm rot="-1113046">
            <a:off x="-3946207" y="2194476"/>
            <a:ext cx="16376343" cy="15803171"/>
          </a:xfrm>
          <a:custGeom>
            <a:avLst/>
            <a:gdLst/>
            <a:ahLst/>
            <a:cxnLst/>
            <a:rect l="l" t="t" r="r" b="b"/>
            <a:pathLst>
              <a:path w="16376343" h="15803171">
                <a:moveTo>
                  <a:pt x="0" y="0"/>
                </a:moveTo>
                <a:lnTo>
                  <a:pt x="16376343" y="0"/>
                </a:lnTo>
                <a:lnTo>
                  <a:pt x="16376343" y="15803171"/>
                </a:lnTo>
                <a:lnTo>
                  <a:pt x="0" y="15803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-2440162">
            <a:off x="13358777" y="-6571665"/>
            <a:ext cx="13659793" cy="10356607"/>
          </a:xfrm>
          <a:custGeom>
            <a:avLst/>
            <a:gdLst/>
            <a:ahLst/>
            <a:cxnLst/>
            <a:rect l="l" t="t" r="r" b="b"/>
            <a:pathLst>
              <a:path w="13659793" h="10356607">
                <a:moveTo>
                  <a:pt x="0" y="0"/>
                </a:moveTo>
                <a:lnTo>
                  <a:pt x="13659794" y="0"/>
                </a:lnTo>
                <a:lnTo>
                  <a:pt x="13659794" y="10356607"/>
                </a:lnTo>
                <a:lnTo>
                  <a:pt x="0" y="103566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6637708" y="1619305"/>
            <a:ext cx="11650292" cy="337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35"/>
              </a:lnSpc>
            </a:pPr>
            <a:r>
              <a:rPr lang="en-US" sz="4880" dirty="0">
                <a:solidFill>
                  <a:srgbClr val="111111"/>
                </a:solidFill>
                <a:latin typeface="Arimo"/>
              </a:rPr>
              <a:t>of leaders worry their organization’s leadership lacks a plan and vision to implement AI </a:t>
            </a:r>
          </a:p>
          <a:p>
            <a:pPr marL="0" lvl="0" indent="0" algn="l">
              <a:lnSpc>
                <a:spcPts val="6735"/>
              </a:lnSpc>
              <a:spcBef>
                <a:spcPct val="0"/>
              </a:spcBef>
            </a:pPr>
            <a:endParaRPr lang="en-US" sz="4880" dirty="0">
              <a:solidFill>
                <a:srgbClr val="111111"/>
              </a:solidFill>
              <a:latin typeface="Arim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33917" y="5095875"/>
            <a:ext cx="4746417" cy="180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872"/>
              </a:lnSpc>
              <a:spcBef>
                <a:spcPct val="0"/>
              </a:spcBef>
            </a:pPr>
            <a:r>
              <a:rPr lang="en-US" sz="11560" dirty="0">
                <a:solidFill>
                  <a:srgbClr val="004AAD"/>
                </a:solidFill>
                <a:latin typeface="Arimo Bold"/>
              </a:rPr>
              <a:t>65%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37708" y="5245797"/>
            <a:ext cx="11650292" cy="337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35"/>
              </a:lnSpc>
            </a:pPr>
            <a:r>
              <a:rPr lang="en-US" sz="4880" dirty="0">
                <a:solidFill>
                  <a:srgbClr val="111111"/>
                </a:solidFill>
                <a:latin typeface="Arimo"/>
              </a:rPr>
              <a:t>of executives admit not having the skills necessary to lead the GenAI transformation</a:t>
            </a:r>
          </a:p>
          <a:p>
            <a:pPr marL="0" lvl="0" indent="0" algn="l">
              <a:lnSpc>
                <a:spcPts val="6735"/>
              </a:lnSpc>
              <a:spcBef>
                <a:spcPct val="0"/>
              </a:spcBef>
            </a:pPr>
            <a:endParaRPr lang="en-US" sz="4880" dirty="0">
              <a:solidFill>
                <a:srgbClr val="111111"/>
              </a:solidFill>
              <a:latin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33917" y="1557275"/>
            <a:ext cx="4746417" cy="180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872"/>
              </a:lnSpc>
              <a:spcBef>
                <a:spcPct val="0"/>
              </a:spcBef>
            </a:pPr>
            <a:r>
              <a:rPr lang="en-US" sz="11560" dirty="0">
                <a:solidFill>
                  <a:srgbClr val="004AAD"/>
                </a:solidFill>
                <a:latin typeface="Arimo Bold"/>
              </a:rPr>
              <a:t>60%</a:t>
            </a:r>
          </a:p>
        </p:txBody>
      </p:sp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187597">
            <a:off x="-7356369" y="753682"/>
            <a:ext cx="17658977" cy="14436213"/>
          </a:xfrm>
          <a:custGeom>
            <a:avLst/>
            <a:gdLst/>
            <a:ahLst/>
            <a:cxnLst/>
            <a:rect l="l" t="t" r="r" b="b"/>
            <a:pathLst>
              <a:path w="17658977" h="14436213">
                <a:moveTo>
                  <a:pt x="0" y="0"/>
                </a:moveTo>
                <a:lnTo>
                  <a:pt x="17658977" y="0"/>
                </a:lnTo>
                <a:lnTo>
                  <a:pt x="17658977" y="14436213"/>
                </a:lnTo>
                <a:lnTo>
                  <a:pt x="0" y="144362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0290273" y="-7141065"/>
            <a:ext cx="13938055" cy="13938055"/>
          </a:xfrm>
          <a:custGeom>
            <a:avLst/>
            <a:gdLst/>
            <a:ahLst/>
            <a:cxnLst/>
            <a:rect l="l" t="t" r="r" b="b"/>
            <a:pathLst>
              <a:path w="13938055" h="13938055">
                <a:moveTo>
                  <a:pt x="0" y="0"/>
                </a:moveTo>
                <a:lnTo>
                  <a:pt x="13938054" y="0"/>
                </a:lnTo>
                <a:lnTo>
                  <a:pt x="13938054" y="13938054"/>
                </a:lnTo>
                <a:lnTo>
                  <a:pt x="0" y="13938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2511384">
            <a:off x="-4464017" y="6305644"/>
            <a:ext cx="12641366" cy="6458589"/>
          </a:xfrm>
          <a:custGeom>
            <a:avLst/>
            <a:gdLst/>
            <a:ahLst/>
            <a:cxnLst/>
            <a:rect l="l" t="t" r="r" b="b"/>
            <a:pathLst>
              <a:path w="12641366" h="6458589">
                <a:moveTo>
                  <a:pt x="0" y="0"/>
                </a:moveTo>
                <a:lnTo>
                  <a:pt x="12641365" y="0"/>
                </a:lnTo>
                <a:lnTo>
                  <a:pt x="12641365" y="6458589"/>
                </a:lnTo>
                <a:lnTo>
                  <a:pt x="0" y="6458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642217" y="3291712"/>
            <a:ext cx="17003566" cy="4994797"/>
          </a:xfrm>
          <a:custGeom>
            <a:avLst/>
            <a:gdLst/>
            <a:ahLst/>
            <a:cxnLst/>
            <a:rect l="l" t="t" r="r" b="b"/>
            <a:pathLst>
              <a:path w="17003566" h="4994797">
                <a:moveTo>
                  <a:pt x="0" y="0"/>
                </a:moveTo>
                <a:lnTo>
                  <a:pt x="17003566" y="0"/>
                </a:lnTo>
                <a:lnTo>
                  <a:pt x="17003566" y="4994798"/>
                </a:lnTo>
                <a:lnTo>
                  <a:pt x="0" y="49947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1028700" y="1057275"/>
            <a:ext cx="14377581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00"/>
              </a:lnSpc>
              <a:spcBef>
                <a:spcPct val="0"/>
              </a:spcBef>
            </a:pPr>
            <a:r>
              <a:rPr lang="en-US" sz="8000" dirty="0">
                <a:solidFill>
                  <a:srgbClr val="111111"/>
                </a:solidFill>
                <a:latin typeface="Roboto Bold"/>
              </a:rPr>
              <a:t>AI Transformation Readiness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597560" y="9458738"/>
            <a:ext cx="1661740" cy="40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  <a:spcBef>
                <a:spcPct val="0"/>
              </a:spcBef>
            </a:pPr>
            <a:r>
              <a:rPr lang="en-US" sz="2199" dirty="0">
                <a:solidFill>
                  <a:srgbClr val="111111"/>
                </a:solidFill>
                <a:latin typeface="Arimo"/>
              </a:rPr>
              <a:t>Udemy 2024 </a:t>
            </a:r>
          </a:p>
        </p:txBody>
      </p:sp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3046">
            <a:off x="955829" y="-5660035"/>
            <a:ext cx="16376343" cy="15803171"/>
          </a:xfrm>
          <a:custGeom>
            <a:avLst/>
            <a:gdLst/>
            <a:ahLst/>
            <a:cxnLst/>
            <a:rect l="l" t="t" r="r" b="b"/>
            <a:pathLst>
              <a:path w="16376343" h="15803171">
                <a:moveTo>
                  <a:pt x="0" y="0"/>
                </a:moveTo>
                <a:lnTo>
                  <a:pt x="16376342" y="0"/>
                </a:lnTo>
                <a:lnTo>
                  <a:pt x="16376342" y="15803171"/>
                </a:lnTo>
                <a:lnTo>
                  <a:pt x="0" y="158031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-2440162">
            <a:off x="13358777" y="-6571665"/>
            <a:ext cx="13659793" cy="10356607"/>
          </a:xfrm>
          <a:custGeom>
            <a:avLst/>
            <a:gdLst/>
            <a:ahLst/>
            <a:cxnLst/>
            <a:rect l="l" t="t" r="r" b="b"/>
            <a:pathLst>
              <a:path w="13659793" h="10356607">
                <a:moveTo>
                  <a:pt x="0" y="0"/>
                </a:moveTo>
                <a:lnTo>
                  <a:pt x="13659794" y="0"/>
                </a:lnTo>
                <a:lnTo>
                  <a:pt x="13659794" y="10356607"/>
                </a:lnTo>
                <a:lnTo>
                  <a:pt x="0" y="103566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>
            <a:off x="9280939" y="3505905"/>
            <a:ext cx="0" cy="6590156"/>
          </a:xfrm>
          <a:prstGeom prst="line">
            <a:avLst/>
          </a:prstGeom>
          <a:ln w="9525" cap="rnd">
            <a:solidFill>
              <a:srgbClr val="1D1C1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14478000" y="9571375"/>
            <a:ext cx="3610161" cy="381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  <a:spcBef>
                <a:spcPct val="0"/>
              </a:spcBef>
            </a:pPr>
            <a:r>
              <a:rPr lang="en-US" sz="2199" dirty="0">
                <a:solidFill>
                  <a:srgbClr val="000000"/>
                </a:solidFill>
                <a:latin typeface="Arimo"/>
              </a:rPr>
              <a:t>Oliver Wyman Forum 2024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68211" y="2975172"/>
            <a:ext cx="8700670" cy="712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4800" spc="72" dirty="0">
                <a:solidFill>
                  <a:srgbClr val="464B5A"/>
                </a:solidFill>
                <a:latin typeface="Arimo Bold"/>
              </a:rPr>
              <a:t>Uncertainty </a:t>
            </a:r>
          </a:p>
          <a:p>
            <a:pPr algn="l">
              <a:lnSpc>
                <a:spcPts val="6240"/>
              </a:lnSpc>
            </a:pPr>
            <a:endParaRPr lang="en-US" sz="4800" spc="72" dirty="0">
              <a:solidFill>
                <a:srgbClr val="464B5A"/>
              </a:solidFill>
              <a:latin typeface="Arimo Bold"/>
            </a:endParaRPr>
          </a:p>
          <a:p>
            <a:pPr algn="l">
              <a:lnSpc>
                <a:spcPts val="6240"/>
              </a:lnSpc>
            </a:pPr>
            <a:r>
              <a:rPr lang="en-US" sz="4800" spc="72" dirty="0">
                <a:solidFill>
                  <a:srgbClr val="464B5A"/>
                </a:solidFill>
                <a:latin typeface="Arimo Bold"/>
              </a:rPr>
              <a:t>Complacency </a:t>
            </a:r>
          </a:p>
          <a:p>
            <a:pPr algn="l">
              <a:lnSpc>
                <a:spcPts val="6240"/>
              </a:lnSpc>
            </a:pPr>
            <a:endParaRPr lang="en-US" sz="4800" spc="72" dirty="0">
              <a:solidFill>
                <a:srgbClr val="464B5A"/>
              </a:solidFill>
              <a:latin typeface="Arimo Bold"/>
            </a:endParaRPr>
          </a:p>
          <a:p>
            <a:pPr algn="l">
              <a:lnSpc>
                <a:spcPts val="6240"/>
              </a:lnSpc>
            </a:pPr>
            <a:r>
              <a:rPr lang="en-US" sz="4800" spc="72" dirty="0">
                <a:solidFill>
                  <a:srgbClr val="464B5A"/>
                </a:solidFill>
                <a:latin typeface="Arimo Bold"/>
              </a:rPr>
              <a:t>Ethics and governance</a:t>
            </a:r>
          </a:p>
          <a:p>
            <a:pPr algn="l">
              <a:lnSpc>
                <a:spcPts val="6240"/>
              </a:lnSpc>
            </a:pPr>
            <a:endParaRPr lang="en-US" sz="4800" spc="72" dirty="0">
              <a:solidFill>
                <a:srgbClr val="464B5A"/>
              </a:solidFill>
              <a:latin typeface="Arimo Bold"/>
            </a:endParaRPr>
          </a:p>
          <a:p>
            <a:pPr algn="l">
              <a:lnSpc>
                <a:spcPts val="6240"/>
              </a:lnSpc>
            </a:pPr>
            <a:r>
              <a:rPr lang="en-US" sz="4800" spc="72" dirty="0">
                <a:solidFill>
                  <a:srgbClr val="464B5A"/>
                </a:solidFill>
                <a:latin typeface="Arimo Bold"/>
              </a:rPr>
              <a:t>Resources </a:t>
            </a:r>
          </a:p>
          <a:p>
            <a:pPr algn="l">
              <a:lnSpc>
                <a:spcPts val="6240"/>
              </a:lnSpc>
            </a:pPr>
            <a:endParaRPr lang="en-US" sz="4800" spc="72" dirty="0">
              <a:solidFill>
                <a:srgbClr val="464B5A"/>
              </a:solidFill>
              <a:latin typeface="Arimo Bold"/>
            </a:endParaRPr>
          </a:p>
          <a:p>
            <a:pPr marL="0" lvl="0" indent="0" algn="l">
              <a:lnSpc>
                <a:spcPts val="6240"/>
              </a:lnSpc>
              <a:spcBef>
                <a:spcPct val="0"/>
              </a:spcBef>
            </a:pPr>
            <a:endParaRPr lang="en-US" sz="4800" spc="72" dirty="0">
              <a:solidFill>
                <a:srgbClr val="464B5A"/>
              </a:solidFill>
              <a:latin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6109507"/>
            <a:ext cx="5464845" cy="214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8"/>
              </a:lnSpc>
              <a:spcBef>
                <a:spcPct val="0"/>
              </a:spcBef>
            </a:pPr>
            <a:r>
              <a:rPr lang="en-US" sz="3752" dirty="0">
                <a:solidFill>
                  <a:srgbClr val="004AAD"/>
                </a:solidFill>
                <a:latin typeface="Arimo Bold"/>
              </a:rPr>
              <a:t>55% </a:t>
            </a:r>
            <a:r>
              <a:rPr lang="en-US" sz="3752" dirty="0">
                <a:solidFill>
                  <a:srgbClr val="111111"/>
                </a:solidFill>
                <a:latin typeface="Arimo"/>
              </a:rPr>
              <a:t>of the global workforce uses GenAI at least once a week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493301"/>
            <a:ext cx="5464845" cy="2857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8"/>
              </a:lnSpc>
              <a:spcBef>
                <a:spcPct val="0"/>
              </a:spcBef>
            </a:pPr>
            <a:r>
              <a:rPr lang="en-US" sz="3752" dirty="0">
                <a:solidFill>
                  <a:srgbClr val="111111"/>
                </a:solidFill>
                <a:latin typeface="Arimo"/>
              </a:rPr>
              <a:t>So far, </a:t>
            </a:r>
            <a:r>
              <a:rPr lang="en-US" sz="3752" dirty="0">
                <a:solidFill>
                  <a:srgbClr val="004AAD"/>
                </a:solidFill>
                <a:latin typeface="Arimo Bold"/>
              </a:rPr>
              <a:t>10%</a:t>
            </a:r>
            <a:r>
              <a:rPr lang="en-US" sz="3752" dirty="0">
                <a:solidFill>
                  <a:srgbClr val="111111"/>
                </a:solidFill>
                <a:latin typeface="Arimo"/>
              </a:rPr>
              <a:t> of organizations globally have scaled GenAI within operations…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057275"/>
            <a:ext cx="1650447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00"/>
              </a:lnSpc>
              <a:spcBef>
                <a:spcPct val="0"/>
              </a:spcBef>
            </a:pPr>
            <a:r>
              <a:rPr lang="en-US" sz="8000" dirty="0">
                <a:solidFill>
                  <a:srgbClr val="111111"/>
                </a:solidFill>
                <a:latin typeface="Roboto Bold"/>
              </a:rPr>
              <a:t>Barriers to AI Readiness </a:t>
            </a:r>
          </a:p>
        </p:txBody>
      </p:sp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40162">
            <a:off x="13358777" y="-6571665"/>
            <a:ext cx="13659793" cy="10356607"/>
          </a:xfrm>
          <a:custGeom>
            <a:avLst/>
            <a:gdLst/>
            <a:ahLst/>
            <a:cxnLst/>
            <a:rect l="l" t="t" r="r" b="b"/>
            <a:pathLst>
              <a:path w="13659793" h="10356607">
                <a:moveTo>
                  <a:pt x="0" y="0"/>
                </a:moveTo>
                <a:lnTo>
                  <a:pt x="13659794" y="0"/>
                </a:lnTo>
                <a:lnTo>
                  <a:pt x="13659794" y="10356607"/>
                </a:lnTo>
                <a:lnTo>
                  <a:pt x="0" y="103566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-1113046">
            <a:off x="8029865" y="-395202"/>
            <a:ext cx="16376343" cy="15803171"/>
          </a:xfrm>
          <a:custGeom>
            <a:avLst/>
            <a:gdLst/>
            <a:ahLst/>
            <a:cxnLst/>
            <a:rect l="l" t="t" r="r" b="b"/>
            <a:pathLst>
              <a:path w="16376343" h="15803171">
                <a:moveTo>
                  <a:pt x="0" y="0"/>
                </a:moveTo>
                <a:lnTo>
                  <a:pt x="16376343" y="0"/>
                </a:lnTo>
                <a:lnTo>
                  <a:pt x="16376343" y="15803171"/>
                </a:lnTo>
                <a:lnTo>
                  <a:pt x="0" y="15803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1540801" y="8611283"/>
            <a:ext cx="17221632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  <a:spcBef>
                <a:spcPct val="0"/>
              </a:spcBef>
            </a:pPr>
            <a:r>
              <a:rPr lang="en-US" sz="4800" dirty="0">
                <a:solidFill>
                  <a:srgbClr val="111111"/>
                </a:solidFill>
                <a:latin typeface="Arimo Bold"/>
              </a:rPr>
              <a:t>Risks for IG, RM, and KM are exponentially amplified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86469" y="6014672"/>
            <a:ext cx="7872831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Arimo Bold"/>
              </a:rPr>
              <a:t>Only 25% of companies are planning to offer training on generative ai this year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083132" y="5761210"/>
            <a:ext cx="8479506" cy="1745173"/>
            <a:chOff x="0" y="0"/>
            <a:chExt cx="5315677" cy="11061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16948" cy="1107440"/>
            </a:xfrm>
            <a:custGeom>
              <a:avLst/>
              <a:gdLst/>
              <a:ahLst/>
              <a:cxnLst/>
              <a:rect l="l" t="t" r="r" b="b"/>
              <a:pathLst>
                <a:path w="5316948" h="1107440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562601" y="3592291"/>
            <a:ext cx="7398141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Arimo Bold"/>
              </a:rPr>
              <a:t>Only 39% of global employees received AI training from their company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021918" y="3398327"/>
            <a:ext cx="8479506" cy="1745173"/>
            <a:chOff x="0" y="0"/>
            <a:chExt cx="5315677" cy="11061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16948" cy="1107440"/>
            </a:xfrm>
            <a:custGeom>
              <a:avLst/>
              <a:gdLst/>
              <a:ahLst/>
              <a:cxnLst/>
              <a:rect l="l" t="t" r="r" b="b"/>
              <a:pathLst>
                <a:path w="5316948" h="1107440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2983913"/>
            <a:ext cx="7435392" cy="452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4800" dirty="0">
                <a:solidFill>
                  <a:srgbClr val="111111"/>
                </a:solidFill>
                <a:latin typeface="TT Interphases"/>
              </a:rPr>
              <a:t>Leaders recognize the value of bringing on new employees with AI aptitude, but are not preparing them for success</a:t>
            </a:r>
          </a:p>
        </p:txBody>
      </p:sp>
      <p:sp>
        <p:nvSpPr>
          <p:cNvPr id="12" name="Freeform 12"/>
          <p:cNvSpPr/>
          <p:nvPr/>
        </p:nvSpPr>
        <p:spPr>
          <a:xfrm rot="-1113046">
            <a:off x="-13725082" y="-3175819"/>
            <a:ext cx="16376343" cy="15803171"/>
          </a:xfrm>
          <a:custGeom>
            <a:avLst/>
            <a:gdLst/>
            <a:ahLst/>
            <a:cxnLst/>
            <a:rect l="l" t="t" r="r" b="b"/>
            <a:pathLst>
              <a:path w="16376343" h="15803171">
                <a:moveTo>
                  <a:pt x="0" y="0"/>
                </a:moveTo>
                <a:lnTo>
                  <a:pt x="16376343" y="0"/>
                </a:lnTo>
                <a:lnTo>
                  <a:pt x="16376343" y="15803171"/>
                </a:lnTo>
                <a:lnTo>
                  <a:pt x="0" y="15803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1028700" y="1057275"/>
            <a:ext cx="1146406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00"/>
              </a:lnSpc>
              <a:spcBef>
                <a:spcPct val="0"/>
              </a:spcBef>
            </a:pPr>
            <a:r>
              <a:rPr lang="en-US" sz="8000" dirty="0">
                <a:solidFill>
                  <a:srgbClr val="111111"/>
                </a:solidFill>
                <a:latin typeface="Roboto Bold"/>
              </a:rPr>
              <a:t>Changing Landscape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06944" y="2819088"/>
            <a:ext cx="4005991" cy="2447142"/>
            <a:chOff x="0" y="0"/>
            <a:chExt cx="812800" cy="4965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96516"/>
            </a:xfrm>
            <a:custGeom>
              <a:avLst/>
              <a:gdLst/>
              <a:ahLst/>
              <a:cxnLst/>
              <a:rect l="l" t="t" r="r" b="b"/>
              <a:pathLst>
                <a:path w="812800" h="496516">
                  <a:moveTo>
                    <a:pt x="609600" y="0"/>
                  </a:moveTo>
                  <a:cubicBezTo>
                    <a:pt x="721824" y="0"/>
                    <a:pt x="812800" y="111149"/>
                    <a:pt x="812800" y="248258"/>
                  </a:cubicBezTo>
                  <a:cubicBezTo>
                    <a:pt x="812800" y="385367"/>
                    <a:pt x="721824" y="496516"/>
                    <a:pt x="609600" y="496516"/>
                  </a:cubicBezTo>
                  <a:lnTo>
                    <a:pt x="203200" y="496516"/>
                  </a:lnTo>
                  <a:cubicBezTo>
                    <a:pt x="90976" y="496516"/>
                    <a:pt x="0" y="385367"/>
                    <a:pt x="0" y="248258"/>
                  </a:cubicBezTo>
                  <a:cubicBezTo>
                    <a:pt x="0" y="11114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5FFF5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515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 rot="8100000">
            <a:off x="-3678104" y="713697"/>
            <a:ext cx="23209316" cy="22396990"/>
          </a:xfrm>
          <a:custGeom>
            <a:avLst/>
            <a:gdLst/>
            <a:ahLst/>
            <a:cxnLst/>
            <a:rect l="l" t="t" r="r" b="b"/>
            <a:pathLst>
              <a:path w="23209316" h="22396990">
                <a:moveTo>
                  <a:pt x="0" y="0"/>
                </a:moveTo>
                <a:lnTo>
                  <a:pt x="23209316" y="0"/>
                </a:lnTo>
                <a:lnTo>
                  <a:pt x="23209316" y="22396990"/>
                </a:lnTo>
                <a:lnTo>
                  <a:pt x="0" y="2239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AutoShape 6"/>
          <p:cNvSpPr/>
          <p:nvPr/>
        </p:nvSpPr>
        <p:spPr>
          <a:xfrm>
            <a:off x="6595418" y="3679254"/>
            <a:ext cx="0" cy="4970751"/>
          </a:xfrm>
          <a:prstGeom prst="line">
            <a:avLst/>
          </a:prstGeom>
          <a:ln w="9525" cap="rnd">
            <a:solidFill>
              <a:srgbClr val="6173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AutoShape 7"/>
          <p:cNvSpPr/>
          <p:nvPr/>
        </p:nvSpPr>
        <p:spPr>
          <a:xfrm>
            <a:off x="11625675" y="3679254"/>
            <a:ext cx="66908" cy="4970751"/>
          </a:xfrm>
          <a:prstGeom prst="line">
            <a:avLst/>
          </a:prstGeom>
          <a:ln w="9525" cap="rnd">
            <a:solidFill>
              <a:srgbClr val="6173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-917782">
            <a:off x="12579767" y="-3820674"/>
            <a:ext cx="10476688" cy="5352635"/>
          </a:xfrm>
          <a:custGeom>
            <a:avLst/>
            <a:gdLst/>
            <a:ahLst/>
            <a:cxnLst/>
            <a:rect l="l" t="t" r="r" b="b"/>
            <a:pathLst>
              <a:path w="10476688" h="5352635">
                <a:moveTo>
                  <a:pt x="0" y="0"/>
                </a:moveTo>
                <a:lnTo>
                  <a:pt x="10476688" y="0"/>
                </a:lnTo>
                <a:lnTo>
                  <a:pt x="10476688" y="5352635"/>
                </a:lnTo>
                <a:lnTo>
                  <a:pt x="0" y="5352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9" name="Group 9"/>
          <p:cNvGrpSpPr/>
          <p:nvPr/>
        </p:nvGrpSpPr>
        <p:grpSpPr>
          <a:xfrm>
            <a:off x="7107551" y="2819088"/>
            <a:ext cx="4005991" cy="2447142"/>
            <a:chOff x="0" y="0"/>
            <a:chExt cx="812800" cy="4965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96516"/>
            </a:xfrm>
            <a:custGeom>
              <a:avLst/>
              <a:gdLst/>
              <a:ahLst/>
              <a:cxnLst/>
              <a:rect l="l" t="t" r="r" b="b"/>
              <a:pathLst>
                <a:path w="812800" h="496516">
                  <a:moveTo>
                    <a:pt x="609600" y="0"/>
                  </a:moveTo>
                  <a:cubicBezTo>
                    <a:pt x="721824" y="0"/>
                    <a:pt x="812800" y="111149"/>
                    <a:pt x="812800" y="248258"/>
                  </a:cubicBezTo>
                  <a:cubicBezTo>
                    <a:pt x="812800" y="385367"/>
                    <a:pt x="721824" y="496516"/>
                    <a:pt x="609600" y="496516"/>
                  </a:cubicBezTo>
                  <a:lnTo>
                    <a:pt x="203200" y="496516"/>
                  </a:lnTo>
                  <a:cubicBezTo>
                    <a:pt x="90976" y="496516"/>
                    <a:pt x="0" y="385367"/>
                    <a:pt x="0" y="248258"/>
                  </a:cubicBezTo>
                  <a:cubicBezTo>
                    <a:pt x="0" y="11114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5FFF5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515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75064" y="2819088"/>
            <a:ext cx="4005991" cy="2447142"/>
            <a:chOff x="0" y="0"/>
            <a:chExt cx="812800" cy="4965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496516"/>
            </a:xfrm>
            <a:custGeom>
              <a:avLst/>
              <a:gdLst/>
              <a:ahLst/>
              <a:cxnLst/>
              <a:rect l="l" t="t" r="r" b="b"/>
              <a:pathLst>
                <a:path w="812800" h="496516">
                  <a:moveTo>
                    <a:pt x="609600" y="0"/>
                  </a:moveTo>
                  <a:cubicBezTo>
                    <a:pt x="721824" y="0"/>
                    <a:pt x="812800" y="111149"/>
                    <a:pt x="812800" y="248258"/>
                  </a:cubicBezTo>
                  <a:cubicBezTo>
                    <a:pt x="812800" y="385367"/>
                    <a:pt x="721824" y="496516"/>
                    <a:pt x="609600" y="496516"/>
                  </a:cubicBezTo>
                  <a:lnTo>
                    <a:pt x="203200" y="496516"/>
                  </a:lnTo>
                  <a:cubicBezTo>
                    <a:pt x="90976" y="496516"/>
                    <a:pt x="0" y="385367"/>
                    <a:pt x="0" y="248258"/>
                  </a:cubicBezTo>
                  <a:cubicBezTo>
                    <a:pt x="0" y="11114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5FFF5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515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962130" y="3224071"/>
            <a:ext cx="4424244" cy="5425934"/>
            <a:chOff x="0" y="0"/>
            <a:chExt cx="5898992" cy="723457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3310278"/>
              <a:ext cx="5898992" cy="3924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9"/>
                </a:lnSpc>
              </a:pPr>
              <a:r>
                <a:rPr lang="en-US" sz="3999" dirty="0">
                  <a:solidFill>
                    <a:srgbClr val="111111"/>
                  </a:solidFill>
                  <a:latin typeface="TT Interphases"/>
                </a:rPr>
                <a:t>Critical thinking </a:t>
              </a:r>
            </a:p>
            <a:p>
              <a:pPr algn="ctr">
                <a:lnSpc>
                  <a:spcPts val="5999"/>
                </a:lnSpc>
              </a:pPr>
              <a:r>
                <a:rPr lang="en-US" sz="3999" dirty="0">
                  <a:solidFill>
                    <a:srgbClr val="111111"/>
                  </a:solidFill>
                  <a:latin typeface="TT Interphases"/>
                </a:rPr>
                <a:t>Creativity </a:t>
              </a:r>
            </a:p>
            <a:p>
              <a:pPr marL="0" lvl="0" indent="0" algn="ctr">
                <a:lnSpc>
                  <a:spcPts val="5999"/>
                </a:lnSpc>
              </a:pPr>
              <a:r>
                <a:rPr lang="en-US" sz="3999" dirty="0">
                  <a:solidFill>
                    <a:srgbClr val="111111"/>
                  </a:solidFill>
                  <a:latin typeface="TT Interphases"/>
                </a:rPr>
                <a:t>Emotional intelligence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04775"/>
              <a:ext cx="5898992" cy="3079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0"/>
                </a:lnSpc>
              </a:pPr>
              <a:r>
                <a:rPr lang="en-US" sz="4400" dirty="0">
                  <a:solidFill>
                    <a:srgbClr val="111111"/>
                  </a:solidFill>
                  <a:latin typeface="Arimo Bold"/>
                </a:rPr>
                <a:t>Essential </a:t>
              </a:r>
            </a:p>
            <a:p>
              <a:pPr algn="ctr">
                <a:lnSpc>
                  <a:spcPts val="6160"/>
                </a:lnSpc>
              </a:pPr>
              <a:r>
                <a:rPr lang="en-US" sz="4400" dirty="0">
                  <a:solidFill>
                    <a:srgbClr val="111111"/>
                  </a:solidFill>
                  <a:latin typeface="Arimo Bold"/>
                </a:rPr>
                <a:t>Soft Skills </a:t>
              </a:r>
            </a:p>
            <a:p>
              <a:pPr marL="0" lvl="0" indent="0" algn="ctr">
                <a:lnSpc>
                  <a:spcPts val="6160"/>
                </a:lnSpc>
              </a:pPr>
              <a:endParaRPr lang="en-US" sz="4400" dirty="0">
                <a:solidFill>
                  <a:srgbClr val="111111"/>
                </a:solidFill>
                <a:latin typeface="Arimo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928286" y="3252646"/>
            <a:ext cx="4424244" cy="6178409"/>
            <a:chOff x="0" y="0"/>
            <a:chExt cx="5898992" cy="823787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3310278"/>
              <a:ext cx="5898992" cy="492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9"/>
                </a:lnSpc>
              </a:pPr>
              <a:r>
                <a:rPr lang="en-US" sz="3999" dirty="0">
                  <a:solidFill>
                    <a:srgbClr val="111111"/>
                  </a:solidFill>
                  <a:latin typeface="TT Interphases"/>
                </a:rPr>
                <a:t>Understanding AI capabilities, limitations, and ethical implications</a:t>
              </a:r>
            </a:p>
            <a:p>
              <a:pPr marL="0" lvl="0" indent="0" algn="ctr">
                <a:lnSpc>
                  <a:spcPts val="5999"/>
                </a:lnSpc>
              </a:pPr>
              <a:endParaRPr lang="en-US" sz="3999" dirty="0">
                <a:solidFill>
                  <a:srgbClr val="111111"/>
                </a:solidFill>
                <a:latin typeface="TT Interphase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04775"/>
              <a:ext cx="5898992" cy="3079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0"/>
                </a:lnSpc>
              </a:pPr>
              <a:r>
                <a:rPr lang="en-US" sz="4400" dirty="0">
                  <a:solidFill>
                    <a:srgbClr val="111111"/>
                  </a:solidFill>
                  <a:latin typeface="Arimo Bold"/>
                </a:rPr>
                <a:t>Digital </a:t>
              </a:r>
            </a:p>
            <a:p>
              <a:pPr algn="ctr">
                <a:lnSpc>
                  <a:spcPts val="6160"/>
                </a:lnSpc>
              </a:pPr>
              <a:r>
                <a:rPr lang="en-US" sz="4400" dirty="0">
                  <a:solidFill>
                    <a:srgbClr val="111111"/>
                  </a:solidFill>
                  <a:latin typeface="Arimo Bold"/>
                </a:rPr>
                <a:t>Literacy </a:t>
              </a:r>
            </a:p>
            <a:p>
              <a:pPr marL="0" lvl="0" indent="0" algn="ctr">
                <a:lnSpc>
                  <a:spcPts val="6160"/>
                </a:lnSpc>
              </a:pPr>
              <a:endParaRPr lang="en-US" sz="4400" dirty="0">
                <a:solidFill>
                  <a:srgbClr val="111111"/>
                </a:solidFill>
                <a:latin typeface="Arimo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059295" y="3252646"/>
            <a:ext cx="4424244" cy="5397359"/>
            <a:chOff x="0" y="0"/>
            <a:chExt cx="5898992" cy="7196478"/>
          </a:xfrm>
        </p:grpSpPr>
        <p:sp>
          <p:nvSpPr>
            <p:cNvPr id="22" name="TextBox 22"/>
            <p:cNvSpPr txBox="1"/>
            <p:nvPr/>
          </p:nvSpPr>
          <p:spPr>
            <a:xfrm>
              <a:off x="0" y="2268878"/>
              <a:ext cx="5898992" cy="492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9"/>
                </a:lnSpc>
              </a:pPr>
              <a:endParaRPr dirty="0"/>
            </a:p>
            <a:p>
              <a:pPr marL="0" lvl="0" indent="0" algn="ctr">
                <a:lnSpc>
                  <a:spcPts val="5999"/>
                </a:lnSpc>
              </a:pPr>
              <a:r>
                <a:rPr lang="en-US" sz="3999" dirty="0">
                  <a:solidFill>
                    <a:srgbClr val="111111"/>
                  </a:solidFill>
                  <a:latin typeface="TT Interphases"/>
                </a:rPr>
                <a:t>Ability to critically evaluate AI outputs and integrate with human expertise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04775"/>
              <a:ext cx="5898992" cy="2038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160"/>
                </a:lnSpc>
              </a:pPr>
              <a:r>
                <a:rPr lang="en-US" sz="4400" dirty="0">
                  <a:solidFill>
                    <a:srgbClr val="111111"/>
                  </a:solidFill>
                  <a:latin typeface="Arimo Bold"/>
                </a:rPr>
                <a:t>Human-AI Collaboration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003677" y="1057275"/>
            <a:ext cx="14255623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00"/>
              </a:lnSpc>
              <a:spcBef>
                <a:spcPct val="0"/>
              </a:spcBef>
            </a:pPr>
            <a:r>
              <a:rPr lang="en-US" sz="8000" dirty="0">
                <a:solidFill>
                  <a:srgbClr val="111111"/>
                </a:solidFill>
                <a:latin typeface="Roboto Bold"/>
              </a:rPr>
              <a:t>Hybrid Skillset for the AI Era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75895">
            <a:off x="-5747462" y="5081446"/>
            <a:ext cx="21708960" cy="20949147"/>
          </a:xfrm>
          <a:custGeom>
            <a:avLst/>
            <a:gdLst/>
            <a:ahLst/>
            <a:cxnLst/>
            <a:rect l="l" t="t" r="r" b="b"/>
            <a:pathLst>
              <a:path w="21708960" h="20949147">
                <a:moveTo>
                  <a:pt x="0" y="0"/>
                </a:moveTo>
                <a:lnTo>
                  <a:pt x="21708961" y="0"/>
                </a:lnTo>
                <a:lnTo>
                  <a:pt x="21708961" y="20949147"/>
                </a:lnTo>
                <a:lnTo>
                  <a:pt x="0" y="209491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>
            <a:off x="9232106" y="1383506"/>
            <a:ext cx="2381" cy="9768755"/>
          </a:xfrm>
          <a:prstGeom prst="line">
            <a:avLst/>
          </a:prstGeom>
          <a:ln w="9525" cap="rnd">
            <a:solidFill>
              <a:srgbClr val="1D1C1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9144000" y="1295400"/>
            <a:ext cx="176212" cy="17621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D1C1E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4138613"/>
            <a:ext cx="176212" cy="17621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D1C1E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6381" y="6713136"/>
            <a:ext cx="176212" cy="17621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D1C1E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8700" y="5143500"/>
            <a:ext cx="7676096" cy="4317804"/>
          </a:xfrm>
          <a:custGeom>
            <a:avLst/>
            <a:gdLst/>
            <a:ahLst/>
            <a:cxnLst/>
            <a:rect l="l" t="t" r="r" b="b"/>
            <a:pathLst>
              <a:path w="7676096" h="4317804">
                <a:moveTo>
                  <a:pt x="0" y="0"/>
                </a:moveTo>
                <a:lnTo>
                  <a:pt x="7676096" y="0"/>
                </a:lnTo>
                <a:lnTo>
                  <a:pt x="7676096" y="4317804"/>
                </a:lnTo>
                <a:lnTo>
                  <a:pt x="0" y="4317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1" name="Group 11"/>
          <p:cNvGrpSpPr/>
          <p:nvPr/>
        </p:nvGrpSpPr>
        <p:grpSpPr>
          <a:xfrm>
            <a:off x="9966988" y="1028700"/>
            <a:ext cx="7910679" cy="2769631"/>
            <a:chOff x="0" y="0"/>
            <a:chExt cx="10547572" cy="369284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079817"/>
              <a:ext cx="10547572" cy="2613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50"/>
                </a:lnSpc>
              </a:pPr>
              <a:r>
                <a:rPr lang="en-US" sz="3500" dirty="0">
                  <a:solidFill>
                    <a:srgbClr val="111111"/>
                  </a:solidFill>
                  <a:latin typeface="Arimo"/>
                </a:rPr>
                <a:t>Validating AI outputs against policies, regulations, and business context</a:t>
              </a:r>
            </a:p>
            <a:p>
              <a:pPr marL="0" lvl="0" indent="0" algn="l">
                <a:lnSpc>
                  <a:spcPts val="5250"/>
                </a:lnSpc>
              </a:pPr>
              <a:endParaRPr lang="en-US" sz="3500" dirty="0">
                <a:solidFill>
                  <a:srgbClr val="111111"/>
                </a:solidFill>
                <a:latin typeface="Arimo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0547572" cy="1039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240"/>
                </a:lnSpc>
              </a:pPr>
              <a:r>
                <a:rPr lang="en-US" sz="4800" spc="72" dirty="0">
                  <a:solidFill>
                    <a:srgbClr val="111111"/>
                  </a:solidFill>
                  <a:latin typeface="Arimo Bold"/>
                </a:rPr>
                <a:t>Critical Thinking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66988" y="3798331"/>
            <a:ext cx="6847230" cy="2769631"/>
            <a:chOff x="0" y="0"/>
            <a:chExt cx="9129640" cy="369284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079817"/>
              <a:ext cx="9129640" cy="2613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50"/>
                </a:lnSpc>
              </a:pPr>
              <a:r>
                <a:rPr lang="en-US" sz="3500" dirty="0">
                  <a:solidFill>
                    <a:srgbClr val="111111"/>
                  </a:solidFill>
                  <a:latin typeface="Arimo"/>
                </a:rPr>
                <a:t>Reimagining IG/RM processes and workflows augmented by AI</a:t>
              </a:r>
            </a:p>
            <a:p>
              <a:pPr marL="0" lvl="0" indent="0" algn="l">
                <a:lnSpc>
                  <a:spcPts val="5250"/>
                </a:lnSpc>
              </a:pPr>
              <a:endParaRPr lang="en-US" sz="3500" dirty="0">
                <a:solidFill>
                  <a:srgbClr val="111111"/>
                </a:solidFill>
                <a:latin typeface="Arimo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9129640" cy="1039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240"/>
                </a:lnSpc>
                <a:spcBef>
                  <a:spcPct val="0"/>
                </a:spcBef>
              </a:pPr>
              <a:r>
                <a:rPr lang="en-US" sz="4800" spc="72" dirty="0">
                  <a:solidFill>
                    <a:srgbClr val="111111"/>
                  </a:solidFill>
                  <a:latin typeface="Arimo Bold"/>
                </a:rPr>
                <a:t>Creativity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966988" y="6567963"/>
            <a:ext cx="6847230" cy="2102881"/>
            <a:chOff x="0" y="0"/>
            <a:chExt cx="9129640" cy="280384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1079817"/>
              <a:ext cx="9129640" cy="172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250"/>
                </a:lnSpc>
              </a:pPr>
              <a:r>
                <a:rPr lang="en-US" sz="3500" dirty="0">
                  <a:solidFill>
                    <a:srgbClr val="111111"/>
                  </a:solidFill>
                  <a:latin typeface="Arimo"/>
                </a:rPr>
                <a:t>Managing workforce integration of AI tools and public perception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9129640" cy="1039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240"/>
                </a:lnSpc>
                <a:spcBef>
                  <a:spcPct val="0"/>
                </a:spcBef>
              </a:pPr>
              <a:r>
                <a:rPr lang="en-US" sz="4800" spc="72" dirty="0">
                  <a:solidFill>
                    <a:srgbClr val="111111"/>
                  </a:solidFill>
                  <a:latin typeface="Arimo Bold"/>
                </a:rPr>
                <a:t>Emotional Intelligence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57926" y="1019175"/>
            <a:ext cx="7057752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dirty="0">
                <a:solidFill>
                  <a:srgbClr val="111111"/>
                </a:solidFill>
                <a:latin typeface="Roboto Bold"/>
              </a:rPr>
              <a:t>Cultivating Human-AI Collaboration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2672239" y="2474221"/>
            <a:ext cx="23209316" cy="22396990"/>
          </a:xfrm>
          <a:custGeom>
            <a:avLst/>
            <a:gdLst/>
            <a:ahLst/>
            <a:cxnLst/>
            <a:rect l="l" t="t" r="r" b="b"/>
            <a:pathLst>
              <a:path w="23209316" h="22396990">
                <a:moveTo>
                  <a:pt x="0" y="0"/>
                </a:moveTo>
                <a:lnTo>
                  <a:pt x="23209316" y="0"/>
                </a:lnTo>
                <a:lnTo>
                  <a:pt x="23209316" y="22396990"/>
                </a:lnTo>
                <a:lnTo>
                  <a:pt x="0" y="2239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566336" y="3679254"/>
            <a:ext cx="4424244" cy="4644884"/>
            <a:chOff x="0" y="0"/>
            <a:chExt cx="5898992" cy="6193178"/>
          </a:xfrm>
        </p:grpSpPr>
        <p:sp>
          <p:nvSpPr>
            <p:cNvPr id="4" name="TextBox 4"/>
            <p:cNvSpPr txBox="1"/>
            <p:nvPr/>
          </p:nvSpPr>
          <p:spPr>
            <a:xfrm>
              <a:off x="0" y="2268878"/>
              <a:ext cx="5898992" cy="3924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999"/>
                </a:lnSpc>
              </a:pPr>
              <a:r>
                <a:rPr lang="en-US" sz="3999" dirty="0">
                  <a:solidFill>
                    <a:srgbClr val="111111"/>
                  </a:solidFill>
                  <a:latin typeface="TT Interphases"/>
                </a:rPr>
                <a:t>Immersing in active experimentation to shift mindsets and skillsets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5898992" cy="2038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160"/>
                </a:lnSpc>
              </a:pPr>
              <a:r>
                <a:rPr lang="en-US" sz="4400" dirty="0">
                  <a:solidFill>
                    <a:srgbClr val="3289B1"/>
                  </a:solidFill>
                  <a:latin typeface="Arimo Bold"/>
                </a:rPr>
                <a:t>Learning in the flow of work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31878" y="3679254"/>
            <a:ext cx="4424244" cy="4644884"/>
            <a:chOff x="0" y="0"/>
            <a:chExt cx="5898992" cy="6193178"/>
          </a:xfrm>
        </p:grpSpPr>
        <p:sp>
          <p:nvSpPr>
            <p:cNvPr id="7" name="TextBox 7"/>
            <p:cNvSpPr txBox="1"/>
            <p:nvPr/>
          </p:nvSpPr>
          <p:spPr>
            <a:xfrm>
              <a:off x="0" y="2268878"/>
              <a:ext cx="5898992" cy="3924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9"/>
                </a:lnSpc>
              </a:pPr>
              <a:r>
                <a:rPr lang="en-US" sz="3999" dirty="0">
                  <a:solidFill>
                    <a:srgbClr val="111111"/>
                  </a:solidFill>
                  <a:latin typeface="TT Interphases"/>
                </a:rPr>
                <a:t> Gaining buy-in to scale gen AI and lead responsibly</a:t>
              </a:r>
            </a:p>
            <a:p>
              <a:pPr marL="0" lvl="0" indent="0" algn="ctr">
                <a:lnSpc>
                  <a:spcPts val="5999"/>
                </a:lnSpc>
              </a:pPr>
              <a:endParaRPr lang="en-US" sz="3999" dirty="0">
                <a:solidFill>
                  <a:srgbClr val="111111"/>
                </a:solidFill>
                <a:latin typeface="TT Interphase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5898992" cy="2038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160"/>
                </a:lnSpc>
              </a:pPr>
              <a:r>
                <a:rPr lang="en-US" sz="4400" dirty="0">
                  <a:solidFill>
                    <a:srgbClr val="3289B1"/>
                  </a:solidFill>
                  <a:latin typeface="Arimo Bold"/>
                </a:rPr>
                <a:t>Creating a continuum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97419" y="3679254"/>
            <a:ext cx="4424244" cy="4644884"/>
            <a:chOff x="0" y="0"/>
            <a:chExt cx="5898992" cy="619317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268878"/>
              <a:ext cx="5898992" cy="3924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999"/>
                </a:lnSpc>
              </a:pPr>
              <a:r>
                <a:rPr lang="en-US" sz="3999" dirty="0">
                  <a:solidFill>
                    <a:srgbClr val="111111"/>
                  </a:solidFill>
                  <a:latin typeface="TT Interphases"/>
                </a:rPr>
                <a:t>Earning trust to reinvent work and reshape the workforce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04775"/>
              <a:ext cx="5898992" cy="2038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160"/>
                </a:lnSpc>
              </a:pPr>
              <a:r>
                <a:rPr lang="en-US" sz="4400" dirty="0">
                  <a:solidFill>
                    <a:srgbClr val="3289B1"/>
                  </a:solidFill>
                  <a:latin typeface="Arimo Bold"/>
                </a:rPr>
                <a:t>Building a network bridge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6595418" y="3679254"/>
            <a:ext cx="0" cy="4970751"/>
          </a:xfrm>
          <a:prstGeom prst="line">
            <a:avLst/>
          </a:prstGeom>
          <a:ln w="9525" cap="rnd">
            <a:solidFill>
              <a:srgbClr val="6173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AutoShape 13"/>
          <p:cNvSpPr/>
          <p:nvPr/>
        </p:nvSpPr>
        <p:spPr>
          <a:xfrm>
            <a:off x="11625675" y="3679254"/>
            <a:ext cx="66908" cy="4970751"/>
          </a:xfrm>
          <a:prstGeom prst="line">
            <a:avLst/>
          </a:prstGeom>
          <a:ln w="9525" cap="rnd">
            <a:solidFill>
              <a:srgbClr val="6173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/>
          <p:cNvSpPr/>
          <p:nvPr/>
        </p:nvSpPr>
        <p:spPr>
          <a:xfrm rot="-917782">
            <a:off x="12579767" y="-3820674"/>
            <a:ext cx="10476688" cy="5352635"/>
          </a:xfrm>
          <a:custGeom>
            <a:avLst/>
            <a:gdLst/>
            <a:ahLst/>
            <a:cxnLst/>
            <a:rect l="l" t="t" r="r" b="b"/>
            <a:pathLst>
              <a:path w="10476688" h="5352635">
                <a:moveTo>
                  <a:pt x="0" y="0"/>
                </a:moveTo>
                <a:lnTo>
                  <a:pt x="10476688" y="0"/>
                </a:lnTo>
                <a:lnTo>
                  <a:pt x="10476688" y="5352635"/>
                </a:lnTo>
                <a:lnTo>
                  <a:pt x="0" y="5352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3649987" y="1057275"/>
            <a:ext cx="12833552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00"/>
              </a:lnSpc>
              <a:spcBef>
                <a:spcPct val="0"/>
              </a:spcBef>
            </a:pPr>
            <a:r>
              <a:rPr lang="en-US" sz="8000" dirty="0">
                <a:solidFill>
                  <a:srgbClr val="111111"/>
                </a:solidFill>
                <a:latin typeface="Roboto Bold"/>
              </a:rPr>
              <a:t>A Leadership Imperative 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1016</Words>
  <Application>Microsoft Macintosh PowerPoint</Application>
  <PresentationFormat>Custom</PresentationFormat>
  <Paragraphs>174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Arimo</vt:lpstr>
      <vt:lpstr>Roboto Bold</vt:lpstr>
      <vt:lpstr>Arimo Bold</vt:lpstr>
      <vt:lpstr>TT Interphases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ARMA V2</dc:title>
  <cp:lastModifiedBy>Ekaterina Elgayeva</cp:lastModifiedBy>
  <cp:revision>8</cp:revision>
  <dcterms:created xsi:type="dcterms:W3CDTF">2006-08-16T00:00:00Z</dcterms:created>
  <dcterms:modified xsi:type="dcterms:W3CDTF">2024-05-21T04:43:43Z</dcterms:modified>
  <dc:identifier>DAGFnTLNJDE</dc:identifier>
</cp:coreProperties>
</file>