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sldIdLst>
    <p:sldId id="257" r:id="rId2"/>
    <p:sldId id="258" r:id="rId3"/>
    <p:sldId id="278" r:id="rId4"/>
    <p:sldId id="279" r:id="rId5"/>
    <p:sldId id="280" r:id="rId6"/>
    <p:sldId id="281" r:id="rId7"/>
    <p:sldId id="282" r:id="rId8"/>
    <p:sldId id="283"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7" r:id="rId27"/>
    <p:sldId id="284" r:id="rId28"/>
    <p:sldId id="285" r:id="rId29"/>
    <p:sldId id="286" r:id="rId30"/>
    <p:sldId id="288" r:id="rId31"/>
    <p:sldId id="287" r:id="rId32"/>
  </p:sldIdLst>
  <p:sldSz cx="9144000" cy="6858000" type="screen4x3"/>
  <p:notesSz cx="6858000" cy="9144000"/>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2" d="100"/>
          <a:sy n="82" d="100"/>
        </p:scale>
        <p:origin x="-540" y="1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3326ED-F49A-4219-8BDB-21C4E3205259}" type="doc">
      <dgm:prSet loTypeId="urn:microsoft.com/office/officeart/2011/layout/HexagonRadial" loCatId="cycle" qsTypeId="urn:microsoft.com/office/officeart/2005/8/quickstyle/simple5" qsCatId="simple" csTypeId="urn:microsoft.com/office/officeart/2005/8/colors/colorful1" csCatId="colorful" phldr="1"/>
      <dgm:spPr/>
      <dgm:t>
        <a:bodyPr/>
        <a:lstStyle/>
        <a:p>
          <a:endParaRPr lang="en-US"/>
        </a:p>
      </dgm:t>
    </dgm:pt>
    <dgm:pt modelId="{3A5C579C-664D-41B2-9FA8-F7F9DF0BAD31}">
      <dgm:prSet phldrT="[Text]"/>
      <dgm:spPr/>
      <dgm:t>
        <a:bodyPr/>
        <a:lstStyle/>
        <a:p>
          <a:r>
            <a:rPr lang="en-US" b="1" i="0" dirty="0" smtClean="0">
              <a:latin typeface="Arial Narrow" panose="020B0606020202030204" pitchFamily="34" charset="0"/>
            </a:rPr>
            <a:t>Manage Information Risk and Compliance</a:t>
          </a:r>
          <a:endParaRPr lang="en-US" dirty="0">
            <a:latin typeface="Arial Narrow" panose="020B0606020202030204" pitchFamily="34" charset="0"/>
          </a:endParaRPr>
        </a:p>
      </dgm:t>
    </dgm:pt>
    <dgm:pt modelId="{8390AE09-2427-4654-91CF-AFE2526E9177}" type="parTrans" cxnId="{1473E9E1-7C02-4748-9A7B-155D7684C1C8}">
      <dgm:prSet/>
      <dgm:spPr/>
      <dgm:t>
        <a:bodyPr/>
        <a:lstStyle/>
        <a:p>
          <a:endParaRPr lang="en-US">
            <a:latin typeface="+mj-lt"/>
          </a:endParaRPr>
        </a:p>
      </dgm:t>
    </dgm:pt>
    <dgm:pt modelId="{5489715C-68A9-4E3B-9DBA-D591F1E0A8C0}" type="sibTrans" cxnId="{1473E9E1-7C02-4748-9A7B-155D7684C1C8}">
      <dgm:prSet/>
      <dgm:spPr/>
      <dgm:t>
        <a:bodyPr/>
        <a:lstStyle/>
        <a:p>
          <a:endParaRPr lang="en-US">
            <a:latin typeface="+mj-lt"/>
          </a:endParaRPr>
        </a:p>
      </dgm:t>
    </dgm:pt>
    <dgm:pt modelId="{F5D8AEC9-C46B-410F-AE73-DE2174445C24}">
      <dgm:prSet phldrT="[Text]"/>
      <dgm:spPr/>
      <dgm:t>
        <a:bodyPr/>
        <a:lstStyle/>
        <a:p>
          <a:r>
            <a:rPr lang="en-US" b="1" i="0" dirty="0" smtClean="0">
              <a:latin typeface="Arial Narrow" panose="020B0606020202030204" pitchFamily="34" charset="0"/>
            </a:rPr>
            <a:t>Develop IG Strategic Plan</a:t>
          </a:r>
          <a:endParaRPr lang="en-US" dirty="0">
            <a:latin typeface="Arial Narrow" panose="020B0606020202030204" pitchFamily="34" charset="0"/>
          </a:endParaRPr>
        </a:p>
      </dgm:t>
    </dgm:pt>
    <dgm:pt modelId="{19602D6D-C5A3-4CE8-8E78-A981BE6B742B}" type="parTrans" cxnId="{89B2AF97-6AF8-4CE5-A2A3-3CD74D9ADBF7}">
      <dgm:prSet/>
      <dgm:spPr/>
      <dgm:t>
        <a:bodyPr/>
        <a:lstStyle/>
        <a:p>
          <a:endParaRPr lang="en-US">
            <a:latin typeface="+mj-lt"/>
          </a:endParaRPr>
        </a:p>
      </dgm:t>
    </dgm:pt>
    <dgm:pt modelId="{8E00FC5B-45DE-4E99-9E93-5AD4BC23D54D}" type="sibTrans" cxnId="{89B2AF97-6AF8-4CE5-A2A3-3CD74D9ADBF7}">
      <dgm:prSet/>
      <dgm:spPr/>
      <dgm:t>
        <a:bodyPr/>
        <a:lstStyle/>
        <a:p>
          <a:endParaRPr lang="en-US">
            <a:latin typeface="+mj-lt"/>
          </a:endParaRPr>
        </a:p>
      </dgm:t>
    </dgm:pt>
    <dgm:pt modelId="{2F555BD8-A101-41C6-818A-061FC1340AF7}">
      <dgm:prSet phldrT="[Text]"/>
      <dgm:spPr/>
      <dgm:t>
        <a:bodyPr/>
        <a:lstStyle/>
        <a:p>
          <a:r>
            <a:rPr lang="en-US" b="1" i="0" dirty="0" smtClean="0">
              <a:latin typeface="Arial Narrow" panose="020B0606020202030204" pitchFamily="34" charset="0"/>
            </a:rPr>
            <a:t>Develop IG Framework</a:t>
          </a:r>
          <a:endParaRPr lang="en-US" dirty="0">
            <a:latin typeface="Arial Narrow" panose="020B0606020202030204" pitchFamily="34" charset="0"/>
          </a:endParaRPr>
        </a:p>
      </dgm:t>
    </dgm:pt>
    <dgm:pt modelId="{EDBED462-5D81-4B8E-8AED-A1BED49D2DBE}" type="parTrans" cxnId="{C92A26AD-909B-45F6-8950-643A01E41BEA}">
      <dgm:prSet/>
      <dgm:spPr/>
      <dgm:t>
        <a:bodyPr/>
        <a:lstStyle/>
        <a:p>
          <a:endParaRPr lang="en-US">
            <a:latin typeface="+mj-lt"/>
          </a:endParaRPr>
        </a:p>
      </dgm:t>
    </dgm:pt>
    <dgm:pt modelId="{9F3B6F38-50D8-4C57-893B-C787FCC42935}" type="sibTrans" cxnId="{C92A26AD-909B-45F6-8950-643A01E41BEA}">
      <dgm:prSet/>
      <dgm:spPr/>
      <dgm:t>
        <a:bodyPr/>
        <a:lstStyle/>
        <a:p>
          <a:endParaRPr lang="en-US">
            <a:latin typeface="+mj-lt"/>
          </a:endParaRPr>
        </a:p>
      </dgm:t>
    </dgm:pt>
    <dgm:pt modelId="{73316CE6-5D7D-4028-AF10-887DC3A68BB4}">
      <dgm:prSet phldrT="[Text]"/>
      <dgm:spPr/>
      <dgm:t>
        <a:bodyPr/>
        <a:lstStyle/>
        <a:p>
          <a:r>
            <a:rPr lang="en-US" b="1" i="0" dirty="0" smtClean="0">
              <a:latin typeface="Arial Narrow" panose="020B0606020202030204" pitchFamily="34" charset="0"/>
            </a:rPr>
            <a:t>Establish the IG Program</a:t>
          </a:r>
          <a:endParaRPr lang="en-US" dirty="0">
            <a:latin typeface="Arial Narrow" panose="020B0606020202030204" pitchFamily="34" charset="0"/>
          </a:endParaRPr>
        </a:p>
      </dgm:t>
    </dgm:pt>
    <dgm:pt modelId="{E9C057B5-21BB-471B-BAF7-08ABC1F6BA20}" type="parTrans" cxnId="{9A97D8D7-991B-4525-B8BB-83E82135B247}">
      <dgm:prSet/>
      <dgm:spPr/>
      <dgm:t>
        <a:bodyPr/>
        <a:lstStyle/>
        <a:p>
          <a:endParaRPr lang="en-US">
            <a:latin typeface="+mj-lt"/>
          </a:endParaRPr>
        </a:p>
      </dgm:t>
    </dgm:pt>
    <dgm:pt modelId="{E95D49C7-B239-4462-AF59-29FCDDAAAA38}" type="sibTrans" cxnId="{9A97D8D7-991B-4525-B8BB-83E82135B247}">
      <dgm:prSet/>
      <dgm:spPr/>
      <dgm:t>
        <a:bodyPr/>
        <a:lstStyle/>
        <a:p>
          <a:endParaRPr lang="en-US">
            <a:latin typeface="+mj-lt"/>
          </a:endParaRPr>
        </a:p>
      </dgm:t>
    </dgm:pt>
    <dgm:pt modelId="{121D8785-1241-45DD-AB22-F1424287E3B1}">
      <dgm:prSet phldrT="[Text]"/>
      <dgm:spPr/>
      <dgm:t>
        <a:bodyPr/>
        <a:lstStyle/>
        <a:p>
          <a:r>
            <a:rPr lang="en-US" b="1" i="0" dirty="0" smtClean="0">
              <a:latin typeface="Arial Narrow" panose="020B0606020202030204" pitchFamily="34" charset="0"/>
            </a:rPr>
            <a:t>Establish IG Business Integration and Oversight</a:t>
          </a:r>
          <a:endParaRPr lang="en-US" dirty="0">
            <a:latin typeface="Arial Narrow" panose="020B0606020202030204" pitchFamily="34" charset="0"/>
          </a:endParaRPr>
        </a:p>
      </dgm:t>
    </dgm:pt>
    <dgm:pt modelId="{E667B25D-81F0-4C59-95ED-8F422638A844}" type="parTrans" cxnId="{BB9B9B11-31AB-4017-AE31-9236917E0E85}">
      <dgm:prSet/>
      <dgm:spPr/>
      <dgm:t>
        <a:bodyPr/>
        <a:lstStyle/>
        <a:p>
          <a:endParaRPr lang="en-US">
            <a:latin typeface="+mj-lt"/>
          </a:endParaRPr>
        </a:p>
      </dgm:t>
    </dgm:pt>
    <dgm:pt modelId="{F0685CC4-50C5-4813-A61C-A1A2CDC8B4FD}" type="sibTrans" cxnId="{BB9B9B11-31AB-4017-AE31-9236917E0E85}">
      <dgm:prSet/>
      <dgm:spPr/>
      <dgm:t>
        <a:bodyPr/>
        <a:lstStyle/>
        <a:p>
          <a:endParaRPr lang="en-US">
            <a:latin typeface="+mj-lt"/>
          </a:endParaRPr>
        </a:p>
      </dgm:t>
    </dgm:pt>
    <dgm:pt modelId="{7EA6FDDF-4420-4380-BD47-6FF3EDE25393}">
      <dgm:prSet phldrT="[Text]"/>
      <dgm:spPr/>
      <dgm:t>
        <a:bodyPr/>
        <a:lstStyle/>
        <a:p>
          <a:r>
            <a:rPr lang="en-US" b="1" i="0" dirty="0" smtClean="0">
              <a:latin typeface="Arial Narrow" panose="020B0606020202030204" pitchFamily="34" charset="0"/>
            </a:rPr>
            <a:t>Align Technology with the IG Framework</a:t>
          </a:r>
          <a:endParaRPr lang="en-US" dirty="0">
            <a:latin typeface="Arial Narrow" panose="020B0606020202030204" pitchFamily="34" charset="0"/>
          </a:endParaRPr>
        </a:p>
      </dgm:t>
    </dgm:pt>
    <dgm:pt modelId="{956B4D5A-6004-420C-BF79-F6B09F676DF4}" type="parTrans" cxnId="{CFEDE204-A0B7-4E80-B7CB-AB00EC82B480}">
      <dgm:prSet/>
      <dgm:spPr/>
      <dgm:t>
        <a:bodyPr/>
        <a:lstStyle/>
        <a:p>
          <a:endParaRPr lang="en-US">
            <a:latin typeface="+mj-lt"/>
          </a:endParaRPr>
        </a:p>
      </dgm:t>
    </dgm:pt>
    <dgm:pt modelId="{BA4BAB51-6BFF-430D-82A4-FFF623A4CCD7}" type="sibTrans" cxnId="{CFEDE204-A0B7-4E80-B7CB-AB00EC82B480}">
      <dgm:prSet/>
      <dgm:spPr/>
      <dgm:t>
        <a:bodyPr/>
        <a:lstStyle/>
        <a:p>
          <a:endParaRPr lang="en-US">
            <a:latin typeface="+mj-lt"/>
          </a:endParaRPr>
        </a:p>
      </dgm:t>
    </dgm:pt>
    <dgm:pt modelId="{6983C754-1717-423D-BFA1-C19274B7A177}" type="pres">
      <dgm:prSet presAssocID="{263326ED-F49A-4219-8BDB-21C4E3205259}" presName="Name0" presStyleCnt="0">
        <dgm:presLayoutVars>
          <dgm:chMax val="1"/>
          <dgm:chPref val="1"/>
          <dgm:dir/>
          <dgm:animOne val="branch"/>
          <dgm:animLvl val="lvl"/>
        </dgm:presLayoutVars>
      </dgm:prSet>
      <dgm:spPr/>
      <dgm:t>
        <a:bodyPr/>
        <a:lstStyle/>
        <a:p>
          <a:endParaRPr lang="en-US"/>
        </a:p>
      </dgm:t>
    </dgm:pt>
    <dgm:pt modelId="{50A30661-E3A7-4B1A-A4DD-2E09825F58F6}" type="pres">
      <dgm:prSet presAssocID="{3A5C579C-664D-41B2-9FA8-F7F9DF0BAD31}" presName="Parent" presStyleLbl="node0" presStyleIdx="0" presStyleCnt="1">
        <dgm:presLayoutVars>
          <dgm:chMax val="6"/>
          <dgm:chPref val="6"/>
        </dgm:presLayoutVars>
      </dgm:prSet>
      <dgm:spPr/>
      <dgm:t>
        <a:bodyPr/>
        <a:lstStyle/>
        <a:p>
          <a:endParaRPr lang="en-US"/>
        </a:p>
      </dgm:t>
    </dgm:pt>
    <dgm:pt modelId="{2527DFF8-CD8B-4C6A-8B6F-0062DF621C13}" type="pres">
      <dgm:prSet presAssocID="{F5D8AEC9-C46B-410F-AE73-DE2174445C24}" presName="Accent1" presStyleCnt="0"/>
      <dgm:spPr/>
    </dgm:pt>
    <dgm:pt modelId="{138AED1F-0DF8-4FA8-B3CB-B9E25EA029D8}" type="pres">
      <dgm:prSet presAssocID="{F5D8AEC9-C46B-410F-AE73-DE2174445C24}" presName="Accent" presStyleLbl="bgShp" presStyleIdx="0" presStyleCnt="5"/>
      <dgm:spPr/>
    </dgm:pt>
    <dgm:pt modelId="{DD14B2C0-09E7-41E6-90CA-31B27BE93C4B}" type="pres">
      <dgm:prSet presAssocID="{F5D8AEC9-C46B-410F-AE73-DE2174445C24}" presName="Child1" presStyleLbl="node1" presStyleIdx="0" presStyleCnt="5">
        <dgm:presLayoutVars>
          <dgm:chMax val="0"/>
          <dgm:chPref val="0"/>
          <dgm:bulletEnabled val="1"/>
        </dgm:presLayoutVars>
      </dgm:prSet>
      <dgm:spPr/>
      <dgm:t>
        <a:bodyPr/>
        <a:lstStyle/>
        <a:p>
          <a:endParaRPr lang="en-US"/>
        </a:p>
      </dgm:t>
    </dgm:pt>
    <dgm:pt modelId="{2AEFB15A-1A69-4966-9390-E03DF13B27F4}" type="pres">
      <dgm:prSet presAssocID="{2F555BD8-A101-41C6-818A-061FC1340AF7}" presName="Accent2" presStyleCnt="0"/>
      <dgm:spPr/>
    </dgm:pt>
    <dgm:pt modelId="{E8B1DFD7-152D-46AE-A429-7C0C5CC055FB}" type="pres">
      <dgm:prSet presAssocID="{2F555BD8-A101-41C6-818A-061FC1340AF7}" presName="Accent" presStyleLbl="bgShp" presStyleIdx="1" presStyleCnt="5"/>
      <dgm:spPr/>
    </dgm:pt>
    <dgm:pt modelId="{B56CB4F6-A602-43CB-BC9A-C825699CC869}" type="pres">
      <dgm:prSet presAssocID="{2F555BD8-A101-41C6-818A-061FC1340AF7}" presName="Child2" presStyleLbl="node1" presStyleIdx="1" presStyleCnt="5">
        <dgm:presLayoutVars>
          <dgm:chMax val="0"/>
          <dgm:chPref val="0"/>
          <dgm:bulletEnabled val="1"/>
        </dgm:presLayoutVars>
      </dgm:prSet>
      <dgm:spPr/>
      <dgm:t>
        <a:bodyPr/>
        <a:lstStyle/>
        <a:p>
          <a:endParaRPr lang="en-US"/>
        </a:p>
      </dgm:t>
    </dgm:pt>
    <dgm:pt modelId="{F7388ED9-1A7A-430A-B26A-EF1CB897F00D}" type="pres">
      <dgm:prSet presAssocID="{73316CE6-5D7D-4028-AF10-887DC3A68BB4}" presName="Accent3" presStyleCnt="0"/>
      <dgm:spPr/>
    </dgm:pt>
    <dgm:pt modelId="{3FD5E2C3-23F4-472F-A3F3-C84369A301BD}" type="pres">
      <dgm:prSet presAssocID="{73316CE6-5D7D-4028-AF10-887DC3A68BB4}" presName="Accent" presStyleLbl="bgShp" presStyleIdx="2" presStyleCnt="5"/>
      <dgm:spPr/>
    </dgm:pt>
    <dgm:pt modelId="{CD83FF6E-08D5-4D29-9884-BA5B08D08B24}" type="pres">
      <dgm:prSet presAssocID="{73316CE6-5D7D-4028-AF10-887DC3A68BB4}" presName="Child3" presStyleLbl="node1" presStyleIdx="2" presStyleCnt="5">
        <dgm:presLayoutVars>
          <dgm:chMax val="0"/>
          <dgm:chPref val="0"/>
          <dgm:bulletEnabled val="1"/>
        </dgm:presLayoutVars>
      </dgm:prSet>
      <dgm:spPr/>
      <dgm:t>
        <a:bodyPr/>
        <a:lstStyle/>
        <a:p>
          <a:endParaRPr lang="en-US"/>
        </a:p>
      </dgm:t>
    </dgm:pt>
    <dgm:pt modelId="{22C42B2B-0A27-4F59-8034-E55F9D589D97}" type="pres">
      <dgm:prSet presAssocID="{121D8785-1241-45DD-AB22-F1424287E3B1}" presName="Accent4" presStyleCnt="0"/>
      <dgm:spPr/>
    </dgm:pt>
    <dgm:pt modelId="{E157B176-F306-4FEC-91C3-DC236504F6DE}" type="pres">
      <dgm:prSet presAssocID="{121D8785-1241-45DD-AB22-F1424287E3B1}" presName="Accent" presStyleLbl="bgShp" presStyleIdx="3" presStyleCnt="5"/>
      <dgm:spPr/>
    </dgm:pt>
    <dgm:pt modelId="{DDAD395A-A6DB-49ED-B96D-C860B6D6AE0E}" type="pres">
      <dgm:prSet presAssocID="{121D8785-1241-45DD-AB22-F1424287E3B1}" presName="Child4" presStyleLbl="node1" presStyleIdx="3" presStyleCnt="5">
        <dgm:presLayoutVars>
          <dgm:chMax val="0"/>
          <dgm:chPref val="0"/>
          <dgm:bulletEnabled val="1"/>
        </dgm:presLayoutVars>
      </dgm:prSet>
      <dgm:spPr/>
      <dgm:t>
        <a:bodyPr/>
        <a:lstStyle/>
        <a:p>
          <a:endParaRPr lang="en-US"/>
        </a:p>
      </dgm:t>
    </dgm:pt>
    <dgm:pt modelId="{0B11A484-DFC3-4602-A472-2B4DF74A25ED}" type="pres">
      <dgm:prSet presAssocID="{7EA6FDDF-4420-4380-BD47-6FF3EDE25393}" presName="Accent5" presStyleCnt="0"/>
      <dgm:spPr/>
    </dgm:pt>
    <dgm:pt modelId="{EDF5EA9C-03E2-4D7D-86E6-E0EB252F8858}" type="pres">
      <dgm:prSet presAssocID="{7EA6FDDF-4420-4380-BD47-6FF3EDE25393}" presName="Accent" presStyleLbl="bgShp" presStyleIdx="4" presStyleCnt="5" custScaleX="117347" custScaleY="125059" custLinFactX="-14927" custLinFactNeighborX="-100000" custLinFactNeighborY="-96384"/>
      <dgm:spPr/>
      <dgm:t>
        <a:bodyPr/>
        <a:lstStyle/>
        <a:p>
          <a:endParaRPr lang="en-US"/>
        </a:p>
      </dgm:t>
    </dgm:pt>
    <dgm:pt modelId="{79488B1B-AAA8-4A55-9548-2A4B98A92854}" type="pres">
      <dgm:prSet presAssocID="{7EA6FDDF-4420-4380-BD47-6FF3EDE25393}" presName="Child5" presStyleLbl="node1" presStyleIdx="4" presStyleCnt="5">
        <dgm:presLayoutVars>
          <dgm:chMax val="0"/>
          <dgm:chPref val="0"/>
          <dgm:bulletEnabled val="1"/>
        </dgm:presLayoutVars>
      </dgm:prSet>
      <dgm:spPr/>
      <dgm:t>
        <a:bodyPr/>
        <a:lstStyle/>
        <a:p>
          <a:endParaRPr lang="en-US"/>
        </a:p>
      </dgm:t>
    </dgm:pt>
  </dgm:ptLst>
  <dgm:cxnLst>
    <dgm:cxn modelId="{CFEDE204-A0B7-4E80-B7CB-AB00EC82B480}" srcId="{3A5C579C-664D-41B2-9FA8-F7F9DF0BAD31}" destId="{7EA6FDDF-4420-4380-BD47-6FF3EDE25393}" srcOrd="4" destOrd="0" parTransId="{956B4D5A-6004-420C-BF79-F6B09F676DF4}" sibTransId="{BA4BAB51-6BFF-430D-82A4-FFF623A4CCD7}"/>
    <dgm:cxn modelId="{EB1000E9-B1E9-4A1E-A1CC-052D43BFB241}" type="presOf" srcId="{3A5C579C-664D-41B2-9FA8-F7F9DF0BAD31}" destId="{50A30661-E3A7-4B1A-A4DD-2E09825F58F6}" srcOrd="0" destOrd="0" presId="urn:microsoft.com/office/officeart/2011/layout/HexagonRadial"/>
    <dgm:cxn modelId="{9A97D8D7-991B-4525-B8BB-83E82135B247}" srcId="{3A5C579C-664D-41B2-9FA8-F7F9DF0BAD31}" destId="{73316CE6-5D7D-4028-AF10-887DC3A68BB4}" srcOrd="2" destOrd="0" parTransId="{E9C057B5-21BB-471B-BAF7-08ABC1F6BA20}" sibTransId="{E95D49C7-B239-4462-AF59-29FCDDAAAA38}"/>
    <dgm:cxn modelId="{1473E9E1-7C02-4748-9A7B-155D7684C1C8}" srcId="{263326ED-F49A-4219-8BDB-21C4E3205259}" destId="{3A5C579C-664D-41B2-9FA8-F7F9DF0BAD31}" srcOrd="0" destOrd="0" parTransId="{8390AE09-2427-4654-91CF-AFE2526E9177}" sibTransId="{5489715C-68A9-4E3B-9DBA-D591F1E0A8C0}"/>
    <dgm:cxn modelId="{89B2AF97-6AF8-4CE5-A2A3-3CD74D9ADBF7}" srcId="{3A5C579C-664D-41B2-9FA8-F7F9DF0BAD31}" destId="{F5D8AEC9-C46B-410F-AE73-DE2174445C24}" srcOrd="0" destOrd="0" parTransId="{19602D6D-C5A3-4CE8-8E78-A981BE6B742B}" sibTransId="{8E00FC5B-45DE-4E99-9E93-5AD4BC23D54D}"/>
    <dgm:cxn modelId="{D8EDA40A-DD9E-4594-99B6-5488B4AF183E}" type="presOf" srcId="{7EA6FDDF-4420-4380-BD47-6FF3EDE25393}" destId="{79488B1B-AAA8-4A55-9548-2A4B98A92854}" srcOrd="0" destOrd="0" presId="urn:microsoft.com/office/officeart/2011/layout/HexagonRadial"/>
    <dgm:cxn modelId="{D7DD3CCC-22FB-412F-A3AB-CA972354E902}" type="presOf" srcId="{73316CE6-5D7D-4028-AF10-887DC3A68BB4}" destId="{CD83FF6E-08D5-4D29-9884-BA5B08D08B24}" srcOrd="0" destOrd="0" presId="urn:microsoft.com/office/officeart/2011/layout/HexagonRadial"/>
    <dgm:cxn modelId="{42BC95E6-26C1-4608-86A7-51F6B931D60F}" type="presOf" srcId="{263326ED-F49A-4219-8BDB-21C4E3205259}" destId="{6983C754-1717-423D-BFA1-C19274B7A177}" srcOrd="0" destOrd="0" presId="urn:microsoft.com/office/officeart/2011/layout/HexagonRadial"/>
    <dgm:cxn modelId="{C92A26AD-909B-45F6-8950-643A01E41BEA}" srcId="{3A5C579C-664D-41B2-9FA8-F7F9DF0BAD31}" destId="{2F555BD8-A101-41C6-818A-061FC1340AF7}" srcOrd="1" destOrd="0" parTransId="{EDBED462-5D81-4B8E-8AED-A1BED49D2DBE}" sibTransId="{9F3B6F38-50D8-4C57-893B-C787FCC42935}"/>
    <dgm:cxn modelId="{9EC30663-2089-426E-ABF0-F7C3DF9E9C30}" type="presOf" srcId="{2F555BD8-A101-41C6-818A-061FC1340AF7}" destId="{B56CB4F6-A602-43CB-BC9A-C825699CC869}" srcOrd="0" destOrd="0" presId="urn:microsoft.com/office/officeart/2011/layout/HexagonRadial"/>
    <dgm:cxn modelId="{BB9B9B11-31AB-4017-AE31-9236917E0E85}" srcId="{3A5C579C-664D-41B2-9FA8-F7F9DF0BAD31}" destId="{121D8785-1241-45DD-AB22-F1424287E3B1}" srcOrd="3" destOrd="0" parTransId="{E667B25D-81F0-4C59-95ED-8F422638A844}" sibTransId="{F0685CC4-50C5-4813-A61C-A1A2CDC8B4FD}"/>
    <dgm:cxn modelId="{01894FAD-DF0D-4DEB-A3C0-4FC449EF1BCD}" type="presOf" srcId="{F5D8AEC9-C46B-410F-AE73-DE2174445C24}" destId="{DD14B2C0-09E7-41E6-90CA-31B27BE93C4B}" srcOrd="0" destOrd="0" presId="urn:microsoft.com/office/officeart/2011/layout/HexagonRadial"/>
    <dgm:cxn modelId="{9DFF1006-4231-414B-ACB9-DB2ADA0EF488}" type="presOf" srcId="{121D8785-1241-45DD-AB22-F1424287E3B1}" destId="{DDAD395A-A6DB-49ED-B96D-C860B6D6AE0E}" srcOrd="0" destOrd="0" presId="urn:microsoft.com/office/officeart/2011/layout/HexagonRadial"/>
    <dgm:cxn modelId="{8AC513DF-3D3C-4F11-B39E-EFE2576986C9}" type="presParOf" srcId="{6983C754-1717-423D-BFA1-C19274B7A177}" destId="{50A30661-E3A7-4B1A-A4DD-2E09825F58F6}" srcOrd="0" destOrd="0" presId="urn:microsoft.com/office/officeart/2011/layout/HexagonRadial"/>
    <dgm:cxn modelId="{2F4C708C-BF03-426F-99CB-4D0271DDACED}" type="presParOf" srcId="{6983C754-1717-423D-BFA1-C19274B7A177}" destId="{2527DFF8-CD8B-4C6A-8B6F-0062DF621C13}" srcOrd="1" destOrd="0" presId="urn:microsoft.com/office/officeart/2011/layout/HexagonRadial"/>
    <dgm:cxn modelId="{AD70EA7F-8669-44C7-940D-1DE9C26A29C6}" type="presParOf" srcId="{2527DFF8-CD8B-4C6A-8B6F-0062DF621C13}" destId="{138AED1F-0DF8-4FA8-B3CB-B9E25EA029D8}" srcOrd="0" destOrd="0" presId="urn:microsoft.com/office/officeart/2011/layout/HexagonRadial"/>
    <dgm:cxn modelId="{33523C7A-ECCB-462C-AEBE-0A36345EF206}" type="presParOf" srcId="{6983C754-1717-423D-BFA1-C19274B7A177}" destId="{DD14B2C0-09E7-41E6-90CA-31B27BE93C4B}" srcOrd="2" destOrd="0" presId="urn:microsoft.com/office/officeart/2011/layout/HexagonRadial"/>
    <dgm:cxn modelId="{1A175C67-F314-47C9-AB2B-0C3E53312664}" type="presParOf" srcId="{6983C754-1717-423D-BFA1-C19274B7A177}" destId="{2AEFB15A-1A69-4966-9390-E03DF13B27F4}" srcOrd="3" destOrd="0" presId="urn:microsoft.com/office/officeart/2011/layout/HexagonRadial"/>
    <dgm:cxn modelId="{ADE8FED6-B62F-4EE5-B75A-53128D47659F}" type="presParOf" srcId="{2AEFB15A-1A69-4966-9390-E03DF13B27F4}" destId="{E8B1DFD7-152D-46AE-A429-7C0C5CC055FB}" srcOrd="0" destOrd="0" presId="urn:microsoft.com/office/officeart/2011/layout/HexagonRadial"/>
    <dgm:cxn modelId="{08FB5C9C-3175-4748-BF29-F310768ECB67}" type="presParOf" srcId="{6983C754-1717-423D-BFA1-C19274B7A177}" destId="{B56CB4F6-A602-43CB-BC9A-C825699CC869}" srcOrd="4" destOrd="0" presId="urn:microsoft.com/office/officeart/2011/layout/HexagonRadial"/>
    <dgm:cxn modelId="{8346AF3E-E5B9-4EAF-9676-EEAC974AE26D}" type="presParOf" srcId="{6983C754-1717-423D-BFA1-C19274B7A177}" destId="{F7388ED9-1A7A-430A-B26A-EF1CB897F00D}" srcOrd="5" destOrd="0" presId="urn:microsoft.com/office/officeart/2011/layout/HexagonRadial"/>
    <dgm:cxn modelId="{F4F2FF88-C50D-413C-8220-80C72EA43FCA}" type="presParOf" srcId="{F7388ED9-1A7A-430A-B26A-EF1CB897F00D}" destId="{3FD5E2C3-23F4-472F-A3F3-C84369A301BD}" srcOrd="0" destOrd="0" presId="urn:microsoft.com/office/officeart/2011/layout/HexagonRadial"/>
    <dgm:cxn modelId="{D7E06C92-7DB2-4AEF-8A40-D2D9CE2E4942}" type="presParOf" srcId="{6983C754-1717-423D-BFA1-C19274B7A177}" destId="{CD83FF6E-08D5-4D29-9884-BA5B08D08B24}" srcOrd="6" destOrd="0" presId="urn:microsoft.com/office/officeart/2011/layout/HexagonRadial"/>
    <dgm:cxn modelId="{910C41DF-16FB-4745-B6AB-C67078C3535E}" type="presParOf" srcId="{6983C754-1717-423D-BFA1-C19274B7A177}" destId="{22C42B2B-0A27-4F59-8034-E55F9D589D97}" srcOrd="7" destOrd="0" presId="urn:microsoft.com/office/officeart/2011/layout/HexagonRadial"/>
    <dgm:cxn modelId="{5375EB6D-759F-4288-A8E5-3E44C3CA8BA1}" type="presParOf" srcId="{22C42B2B-0A27-4F59-8034-E55F9D589D97}" destId="{E157B176-F306-4FEC-91C3-DC236504F6DE}" srcOrd="0" destOrd="0" presId="urn:microsoft.com/office/officeart/2011/layout/HexagonRadial"/>
    <dgm:cxn modelId="{44B4B3C8-EB06-4C76-A29B-071494647AEE}" type="presParOf" srcId="{6983C754-1717-423D-BFA1-C19274B7A177}" destId="{DDAD395A-A6DB-49ED-B96D-C860B6D6AE0E}" srcOrd="8" destOrd="0" presId="urn:microsoft.com/office/officeart/2011/layout/HexagonRadial"/>
    <dgm:cxn modelId="{2917E511-5599-422F-9030-8736E42CF81F}" type="presParOf" srcId="{6983C754-1717-423D-BFA1-C19274B7A177}" destId="{0B11A484-DFC3-4602-A472-2B4DF74A25ED}" srcOrd="9" destOrd="0" presId="urn:microsoft.com/office/officeart/2011/layout/HexagonRadial"/>
    <dgm:cxn modelId="{74849B5C-FEDD-4FF2-BDE9-48F8E7297537}" type="presParOf" srcId="{0B11A484-DFC3-4602-A472-2B4DF74A25ED}" destId="{EDF5EA9C-03E2-4D7D-86E6-E0EB252F8858}" srcOrd="0" destOrd="0" presId="urn:microsoft.com/office/officeart/2011/layout/HexagonRadial"/>
    <dgm:cxn modelId="{4A337F0E-1A15-48E2-8DD0-2875B642D3F7}" type="presParOf" srcId="{6983C754-1717-423D-BFA1-C19274B7A177}" destId="{79488B1B-AAA8-4A55-9548-2A4B98A92854}" srcOrd="10" destOrd="0" presId="urn:microsoft.com/office/officeart/2011/layout/HexagonRadial"/>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C81C3A-A063-4000-8B3A-708B1B789D31}" type="doc">
      <dgm:prSet loTypeId="urn:microsoft.com/office/officeart/2005/8/layout/cycle2" loCatId="cycle" qsTypeId="urn:microsoft.com/office/officeart/2005/8/quickstyle/3d2" qsCatId="3D" csTypeId="urn:microsoft.com/office/officeart/2005/8/colors/colorful1" csCatId="colorful" phldr="1"/>
      <dgm:spPr/>
      <dgm:t>
        <a:bodyPr/>
        <a:lstStyle/>
        <a:p>
          <a:endParaRPr lang="en-US"/>
        </a:p>
      </dgm:t>
    </dgm:pt>
    <dgm:pt modelId="{0FD28CAD-695C-4341-BBA2-173D21DDEFE9}">
      <dgm:prSet phldrT="[Text]"/>
      <dgm:spPr/>
      <dgm:t>
        <a:bodyPr/>
        <a:lstStyle/>
        <a:p>
          <a:r>
            <a:rPr lang="en-US" dirty="0" smtClean="0"/>
            <a:t>Plan</a:t>
          </a:r>
          <a:endParaRPr lang="en-US" dirty="0"/>
        </a:p>
      </dgm:t>
    </dgm:pt>
    <dgm:pt modelId="{6918ADB8-3676-4DBB-BCD3-956661013E81}" type="parTrans" cxnId="{951A3E59-FC38-4F9E-9E8D-8C66A69B33C8}">
      <dgm:prSet/>
      <dgm:spPr/>
      <dgm:t>
        <a:bodyPr/>
        <a:lstStyle/>
        <a:p>
          <a:endParaRPr lang="en-US"/>
        </a:p>
      </dgm:t>
    </dgm:pt>
    <dgm:pt modelId="{5D75196D-620B-4445-8850-107B563F96AB}" type="sibTrans" cxnId="{951A3E59-FC38-4F9E-9E8D-8C66A69B33C8}">
      <dgm:prSet/>
      <dgm:spPr/>
      <dgm:t>
        <a:bodyPr/>
        <a:lstStyle/>
        <a:p>
          <a:endParaRPr lang="en-US" dirty="0"/>
        </a:p>
      </dgm:t>
    </dgm:pt>
    <dgm:pt modelId="{B28D229C-35F7-4444-A14A-DC71B1EB45D5}">
      <dgm:prSet phldrT="[Text]"/>
      <dgm:spPr/>
      <dgm:t>
        <a:bodyPr/>
        <a:lstStyle/>
        <a:p>
          <a:r>
            <a:rPr lang="en-US" dirty="0" smtClean="0"/>
            <a:t>Do</a:t>
          </a:r>
          <a:endParaRPr lang="en-US" dirty="0"/>
        </a:p>
      </dgm:t>
    </dgm:pt>
    <dgm:pt modelId="{82806413-EF35-40B8-931E-5804B6E6C838}" type="parTrans" cxnId="{401377AB-4520-413D-A693-8421A063F768}">
      <dgm:prSet/>
      <dgm:spPr/>
      <dgm:t>
        <a:bodyPr/>
        <a:lstStyle/>
        <a:p>
          <a:endParaRPr lang="en-US"/>
        </a:p>
      </dgm:t>
    </dgm:pt>
    <dgm:pt modelId="{438B1E22-E481-4EA8-94F4-3D4D804C92EC}" type="sibTrans" cxnId="{401377AB-4520-413D-A693-8421A063F768}">
      <dgm:prSet/>
      <dgm:spPr/>
      <dgm:t>
        <a:bodyPr/>
        <a:lstStyle/>
        <a:p>
          <a:endParaRPr lang="en-US" dirty="0"/>
        </a:p>
      </dgm:t>
    </dgm:pt>
    <dgm:pt modelId="{B68CAEB6-5830-466E-B681-82320F712F2B}">
      <dgm:prSet phldrT="[Text]"/>
      <dgm:spPr/>
      <dgm:t>
        <a:bodyPr/>
        <a:lstStyle/>
        <a:p>
          <a:r>
            <a:rPr lang="en-US" dirty="0" smtClean="0"/>
            <a:t>Study</a:t>
          </a:r>
          <a:endParaRPr lang="en-US" dirty="0"/>
        </a:p>
      </dgm:t>
    </dgm:pt>
    <dgm:pt modelId="{54100384-8946-4198-AD73-370D68FC0A7F}" type="parTrans" cxnId="{A0BF4E66-F047-4AB6-9CD4-C3AFD9BD5786}">
      <dgm:prSet/>
      <dgm:spPr/>
      <dgm:t>
        <a:bodyPr/>
        <a:lstStyle/>
        <a:p>
          <a:endParaRPr lang="en-US"/>
        </a:p>
      </dgm:t>
    </dgm:pt>
    <dgm:pt modelId="{399A8E67-35B4-4DEF-A8B5-4991B563C5FB}" type="sibTrans" cxnId="{A0BF4E66-F047-4AB6-9CD4-C3AFD9BD5786}">
      <dgm:prSet/>
      <dgm:spPr/>
      <dgm:t>
        <a:bodyPr/>
        <a:lstStyle/>
        <a:p>
          <a:endParaRPr lang="en-US" dirty="0"/>
        </a:p>
      </dgm:t>
    </dgm:pt>
    <dgm:pt modelId="{628A97D5-7661-461E-A316-DA6674AC0141}">
      <dgm:prSet phldrT="[Text]"/>
      <dgm:spPr/>
      <dgm:t>
        <a:bodyPr/>
        <a:lstStyle/>
        <a:p>
          <a:r>
            <a:rPr lang="en-US" dirty="0" smtClean="0"/>
            <a:t>Act</a:t>
          </a:r>
          <a:endParaRPr lang="en-US" dirty="0"/>
        </a:p>
      </dgm:t>
    </dgm:pt>
    <dgm:pt modelId="{3FF11DCF-8274-41EB-A865-320AC35BA232}" type="parTrans" cxnId="{425F7471-DA2E-4E7E-81AA-B2B41150EC1F}">
      <dgm:prSet/>
      <dgm:spPr/>
      <dgm:t>
        <a:bodyPr/>
        <a:lstStyle/>
        <a:p>
          <a:endParaRPr lang="en-US"/>
        </a:p>
      </dgm:t>
    </dgm:pt>
    <dgm:pt modelId="{DA75C8F3-ED29-4992-839F-F258663F4665}" type="sibTrans" cxnId="{425F7471-DA2E-4E7E-81AA-B2B41150EC1F}">
      <dgm:prSet/>
      <dgm:spPr/>
      <dgm:t>
        <a:bodyPr/>
        <a:lstStyle/>
        <a:p>
          <a:endParaRPr lang="en-US" dirty="0"/>
        </a:p>
      </dgm:t>
    </dgm:pt>
    <dgm:pt modelId="{9497A6A8-C444-4373-9D66-A2E1647D5E87}" type="pres">
      <dgm:prSet presAssocID="{5DC81C3A-A063-4000-8B3A-708B1B789D31}" presName="cycle" presStyleCnt="0">
        <dgm:presLayoutVars>
          <dgm:dir/>
          <dgm:resizeHandles val="exact"/>
        </dgm:presLayoutVars>
      </dgm:prSet>
      <dgm:spPr/>
      <dgm:t>
        <a:bodyPr/>
        <a:lstStyle/>
        <a:p>
          <a:endParaRPr lang="en-US"/>
        </a:p>
      </dgm:t>
    </dgm:pt>
    <dgm:pt modelId="{97A34BC5-5CDF-4700-9E98-7D1958861519}" type="pres">
      <dgm:prSet presAssocID="{0FD28CAD-695C-4341-BBA2-173D21DDEFE9}" presName="node" presStyleLbl="node1" presStyleIdx="0" presStyleCnt="4">
        <dgm:presLayoutVars>
          <dgm:bulletEnabled val="1"/>
        </dgm:presLayoutVars>
      </dgm:prSet>
      <dgm:spPr/>
      <dgm:t>
        <a:bodyPr/>
        <a:lstStyle/>
        <a:p>
          <a:endParaRPr lang="en-US"/>
        </a:p>
      </dgm:t>
    </dgm:pt>
    <dgm:pt modelId="{60280D6D-B2E6-471C-8E3C-34DD4096E996}" type="pres">
      <dgm:prSet presAssocID="{5D75196D-620B-4445-8850-107B563F96AB}" presName="sibTrans" presStyleLbl="sibTrans2D1" presStyleIdx="0" presStyleCnt="4"/>
      <dgm:spPr/>
      <dgm:t>
        <a:bodyPr/>
        <a:lstStyle/>
        <a:p>
          <a:endParaRPr lang="en-US"/>
        </a:p>
      </dgm:t>
    </dgm:pt>
    <dgm:pt modelId="{F908C3CB-450B-4762-BCD8-E6DB784527E8}" type="pres">
      <dgm:prSet presAssocID="{5D75196D-620B-4445-8850-107B563F96AB}" presName="connectorText" presStyleLbl="sibTrans2D1" presStyleIdx="0" presStyleCnt="4"/>
      <dgm:spPr/>
      <dgm:t>
        <a:bodyPr/>
        <a:lstStyle/>
        <a:p>
          <a:endParaRPr lang="en-US"/>
        </a:p>
      </dgm:t>
    </dgm:pt>
    <dgm:pt modelId="{26774092-D1E3-4883-83DC-EE7B0FEE584A}" type="pres">
      <dgm:prSet presAssocID="{B28D229C-35F7-4444-A14A-DC71B1EB45D5}" presName="node" presStyleLbl="node1" presStyleIdx="1" presStyleCnt="4">
        <dgm:presLayoutVars>
          <dgm:bulletEnabled val="1"/>
        </dgm:presLayoutVars>
      </dgm:prSet>
      <dgm:spPr/>
      <dgm:t>
        <a:bodyPr/>
        <a:lstStyle/>
        <a:p>
          <a:endParaRPr lang="en-US"/>
        </a:p>
      </dgm:t>
    </dgm:pt>
    <dgm:pt modelId="{66E8B5F5-F385-4C95-9814-BAC289F38537}" type="pres">
      <dgm:prSet presAssocID="{438B1E22-E481-4EA8-94F4-3D4D804C92EC}" presName="sibTrans" presStyleLbl="sibTrans2D1" presStyleIdx="1" presStyleCnt="4"/>
      <dgm:spPr/>
      <dgm:t>
        <a:bodyPr/>
        <a:lstStyle/>
        <a:p>
          <a:endParaRPr lang="en-US"/>
        </a:p>
      </dgm:t>
    </dgm:pt>
    <dgm:pt modelId="{61FF41B7-AFE2-4667-98F4-F480EAF7FB12}" type="pres">
      <dgm:prSet presAssocID="{438B1E22-E481-4EA8-94F4-3D4D804C92EC}" presName="connectorText" presStyleLbl="sibTrans2D1" presStyleIdx="1" presStyleCnt="4"/>
      <dgm:spPr/>
      <dgm:t>
        <a:bodyPr/>
        <a:lstStyle/>
        <a:p>
          <a:endParaRPr lang="en-US"/>
        </a:p>
      </dgm:t>
    </dgm:pt>
    <dgm:pt modelId="{C25AF0DC-BA32-4FD6-8887-21567DCE17A6}" type="pres">
      <dgm:prSet presAssocID="{B68CAEB6-5830-466E-B681-82320F712F2B}" presName="node" presStyleLbl="node1" presStyleIdx="2" presStyleCnt="4">
        <dgm:presLayoutVars>
          <dgm:bulletEnabled val="1"/>
        </dgm:presLayoutVars>
      </dgm:prSet>
      <dgm:spPr/>
      <dgm:t>
        <a:bodyPr/>
        <a:lstStyle/>
        <a:p>
          <a:endParaRPr lang="en-US"/>
        </a:p>
      </dgm:t>
    </dgm:pt>
    <dgm:pt modelId="{E8FCCBA2-06CA-4B9C-94E1-8E2008D5E0A8}" type="pres">
      <dgm:prSet presAssocID="{399A8E67-35B4-4DEF-A8B5-4991B563C5FB}" presName="sibTrans" presStyleLbl="sibTrans2D1" presStyleIdx="2" presStyleCnt="4"/>
      <dgm:spPr/>
      <dgm:t>
        <a:bodyPr/>
        <a:lstStyle/>
        <a:p>
          <a:endParaRPr lang="en-US"/>
        </a:p>
      </dgm:t>
    </dgm:pt>
    <dgm:pt modelId="{6F1B76E1-16F3-498F-B14B-9DA3D0E002BA}" type="pres">
      <dgm:prSet presAssocID="{399A8E67-35B4-4DEF-A8B5-4991B563C5FB}" presName="connectorText" presStyleLbl="sibTrans2D1" presStyleIdx="2" presStyleCnt="4"/>
      <dgm:spPr/>
      <dgm:t>
        <a:bodyPr/>
        <a:lstStyle/>
        <a:p>
          <a:endParaRPr lang="en-US"/>
        </a:p>
      </dgm:t>
    </dgm:pt>
    <dgm:pt modelId="{FC7FEE2C-B54F-4845-BB28-B0C387002512}" type="pres">
      <dgm:prSet presAssocID="{628A97D5-7661-461E-A316-DA6674AC0141}" presName="node" presStyleLbl="node1" presStyleIdx="3" presStyleCnt="4">
        <dgm:presLayoutVars>
          <dgm:bulletEnabled val="1"/>
        </dgm:presLayoutVars>
      </dgm:prSet>
      <dgm:spPr/>
      <dgm:t>
        <a:bodyPr/>
        <a:lstStyle/>
        <a:p>
          <a:endParaRPr lang="en-US"/>
        </a:p>
      </dgm:t>
    </dgm:pt>
    <dgm:pt modelId="{51AD3718-C63D-4411-8CC2-90DCD830101D}" type="pres">
      <dgm:prSet presAssocID="{DA75C8F3-ED29-4992-839F-F258663F4665}" presName="sibTrans" presStyleLbl="sibTrans2D1" presStyleIdx="3" presStyleCnt="4"/>
      <dgm:spPr/>
      <dgm:t>
        <a:bodyPr/>
        <a:lstStyle/>
        <a:p>
          <a:endParaRPr lang="en-US"/>
        </a:p>
      </dgm:t>
    </dgm:pt>
    <dgm:pt modelId="{BBAAAC47-7799-41E4-9AD3-9685FED8CFCD}" type="pres">
      <dgm:prSet presAssocID="{DA75C8F3-ED29-4992-839F-F258663F4665}" presName="connectorText" presStyleLbl="sibTrans2D1" presStyleIdx="3" presStyleCnt="4"/>
      <dgm:spPr/>
      <dgm:t>
        <a:bodyPr/>
        <a:lstStyle/>
        <a:p>
          <a:endParaRPr lang="en-US"/>
        </a:p>
      </dgm:t>
    </dgm:pt>
  </dgm:ptLst>
  <dgm:cxnLst>
    <dgm:cxn modelId="{08FBE0EF-C799-4EE7-8B6F-3C566059C2AB}" type="presOf" srcId="{628A97D5-7661-461E-A316-DA6674AC0141}" destId="{FC7FEE2C-B54F-4845-BB28-B0C387002512}" srcOrd="0" destOrd="0" presId="urn:microsoft.com/office/officeart/2005/8/layout/cycle2"/>
    <dgm:cxn modelId="{A27B2C54-4265-44E6-9F9C-1A764EAD4BA3}" type="presOf" srcId="{5D75196D-620B-4445-8850-107B563F96AB}" destId="{F908C3CB-450B-4762-BCD8-E6DB784527E8}" srcOrd="1" destOrd="0" presId="urn:microsoft.com/office/officeart/2005/8/layout/cycle2"/>
    <dgm:cxn modelId="{BA794FB9-5B6E-41B8-96E7-8E7D81C07083}" type="presOf" srcId="{399A8E67-35B4-4DEF-A8B5-4991B563C5FB}" destId="{E8FCCBA2-06CA-4B9C-94E1-8E2008D5E0A8}" srcOrd="0" destOrd="0" presId="urn:microsoft.com/office/officeart/2005/8/layout/cycle2"/>
    <dgm:cxn modelId="{52BEC023-933B-4FB4-8D15-8894F5C3485F}" type="presOf" srcId="{DA75C8F3-ED29-4992-839F-F258663F4665}" destId="{BBAAAC47-7799-41E4-9AD3-9685FED8CFCD}" srcOrd="1" destOrd="0" presId="urn:microsoft.com/office/officeart/2005/8/layout/cycle2"/>
    <dgm:cxn modelId="{401377AB-4520-413D-A693-8421A063F768}" srcId="{5DC81C3A-A063-4000-8B3A-708B1B789D31}" destId="{B28D229C-35F7-4444-A14A-DC71B1EB45D5}" srcOrd="1" destOrd="0" parTransId="{82806413-EF35-40B8-931E-5804B6E6C838}" sibTransId="{438B1E22-E481-4EA8-94F4-3D4D804C92EC}"/>
    <dgm:cxn modelId="{53913AAB-F0C6-49F7-BBA8-A3ECB4C31793}" type="presOf" srcId="{DA75C8F3-ED29-4992-839F-F258663F4665}" destId="{51AD3718-C63D-4411-8CC2-90DCD830101D}" srcOrd="0" destOrd="0" presId="urn:microsoft.com/office/officeart/2005/8/layout/cycle2"/>
    <dgm:cxn modelId="{69FCE634-FC18-45B0-8992-7F1636BE48F5}" type="presOf" srcId="{B68CAEB6-5830-466E-B681-82320F712F2B}" destId="{C25AF0DC-BA32-4FD6-8887-21567DCE17A6}" srcOrd="0" destOrd="0" presId="urn:microsoft.com/office/officeart/2005/8/layout/cycle2"/>
    <dgm:cxn modelId="{B9FC1669-3D47-40A7-B969-8D47F0D7CCEB}" type="presOf" srcId="{399A8E67-35B4-4DEF-A8B5-4991B563C5FB}" destId="{6F1B76E1-16F3-498F-B14B-9DA3D0E002BA}" srcOrd="1" destOrd="0" presId="urn:microsoft.com/office/officeart/2005/8/layout/cycle2"/>
    <dgm:cxn modelId="{8C10DF41-2781-45DD-8F55-1B48D7298C93}" type="presOf" srcId="{5D75196D-620B-4445-8850-107B563F96AB}" destId="{60280D6D-B2E6-471C-8E3C-34DD4096E996}" srcOrd="0" destOrd="0" presId="urn:microsoft.com/office/officeart/2005/8/layout/cycle2"/>
    <dgm:cxn modelId="{0E3100CE-B35A-46BF-B6A1-428E14DE43F8}" type="presOf" srcId="{0FD28CAD-695C-4341-BBA2-173D21DDEFE9}" destId="{97A34BC5-5CDF-4700-9E98-7D1958861519}" srcOrd="0" destOrd="0" presId="urn:microsoft.com/office/officeart/2005/8/layout/cycle2"/>
    <dgm:cxn modelId="{A0BF4E66-F047-4AB6-9CD4-C3AFD9BD5786}" srcId="{5DC81C3A-A063-4000-8B3A-708B1B789D31}" destId="{B68CAEB6-5830-466E-B681-82320F712F2B}" srcOrd="2" destOrd="0" parTransId="{54100384-8946-4198-AD73-370D68FC0A7F}" sibTransId="{399A8E67-35B4-4DEF-A8B5-4991B563C5FB}"/>
    <dgm:cxn modelId="{71AF7D8F-D6F1-4A92-9D8A-F1384AC6824A}" type="presOf" srcId="{5DC81C3A-A063-4000-8B3A-708B1B789D31}" destId="{9497A6A8-C444-4373-9D66-A2E1647D5E87}" srcOrd="0" destOrd="0" presId="urn:microsoft.com/office/officeart/2005/8/layout/cycle2"/>
    <dgm:cxn modelId="{40E3429C-38B7-4DC7-875B-F1F3F1979EAD}" type="presOf" srcId="{438B1E22-E481-4EA8-94F4-3D4D804C92EC}" destId="{61FF41B7-AFE2-4667-98F4-F480EAF7FB12}" srcOrd="1" destOrd="0" presId="urn:microsoft.com/office/officeart/2005/8/layout/cycle2"/>
    <dgm:cxn modelId="{425F7471-DA2E-4E7E-81AA-B2B41150EC1F}" srcId="{5DC81C3A-A063-4000-8B3A-708B1B789D31}" destId="{628A97D5-7661-461E-A316-DA6674AC0141}" srcOrd="3" destOrd="0" parTransId="{3FF11DCF-8274-41EB-A865-320AC35BA232}" sibTransId="{DA75C8F3-ED29-4992-839F-F258663F4665}"/>
    <dgm:cxn modelId="{C64C5AA3-C47F-4999-9535-7EBBCD395782}" type="presOf" srcId="{438B1E22-E481-4EA8-94F4-3D4D804C92EC}" destId="{66E8B5F5-F385-4C95-9814-BAC289F38537}" srcOrd="0" destOrd="0" presId="urn:microsoft.com/office/officeart/2005/8/layout/cycle2"/>
    <dgm:cxn modelId="{85BD1A0A-A91D-4928-80E1-35208AFF6AEA}" type="presOf" srcId="{B28D229C-35F7-4444-A14A-DC71B1EB45D5}" destId="{26774092-D1E3-4883-83DC-EE7B0FEE584A}" srcOrd="0" destOrd="0" presId="urn:microsoft.com/office/officeart/2005/8/layout/cycle2"/>
    <dgm:cxn modelId="{951A3E59-FC38-4F9E-9E8D-8C66A69B33C8}" srcId="{5DC81C3A-A063-4000-8B3A-708B1B789D31}" destId="{0FD28CAD-695C-4341-BBA2-173D21DDEFE9}" srcOrd="0" destOrd="0" parTransId="{6918ADB8-3676-4DBB-BCD3-956661013E81}" sibTransId="{5D75196D-620B-4445-8850-107B563F96AB}"/>
    <dgm:cxn modelId="{1C26D611-289A-40F7-B7C9-D54B2CC07BFE}" type="presParOf" srcId="{9497A6A8-C444-4373-9D66-A2E1647D5E87}" destId="{97A34BC5-5CDF-4700-9E98-7D1958861519}" srcOrd="0" destOrd="0" presId="urn:microsoft.com/office/officeart/2005/8/layout/cycle2"/>
    <dgm:cxn modelId="{C307B9D1-4335-44F0-BFD9-CFC4FD92AFDB}" type="presParOf" srcId="{9497A6A8-C444-4373-9D66-A2E1647D5E87}" destId="{60280D6D-B2E6-471C-8E3C-34DD4096E996}" srcOrd="1" destOrd="0" presId="urn:microsoft.com/office/officeart/2005/8/layout/cycle2"/>
    <dgm:cxn modelId="{5FFB5422-3E4E-4B21-B38E-F2AB14EDD35D}" type="presParOf" srcId="{60280D6D-B2E6-471C-8E3C-34DD4096E996}" destId="{F908C3CB-450B-4762-BCD8-E6DB784527E8}" srcOrd="0" destOrd="0" presId="urn:microsoft.com/office/officeart/2005/8/layout/cycle2"/>
    <dgm:cxn modelId="{CC294171-A6DD-4F62-9FBD-4A177583CBE2}" type="presParOf" srcId="{9497A6A8-C444-4373-9D66-A2E1647D5E87}" destId="{26774092-D1E3-4883-83DC-EE7B0FEE584A}" srcOrd="2" destOrd="0" presId="urn:microsoft.com/office/officeart/2005/8/layout/cycle2"/>
    <dgm:cxn modelId="{DFB0CF85-2F26-426A-986A-24DAE0F57E7C}" type="presParOf" srcId="{9497A6A8-C444-4373-9D66-A2E1647D5E87}" destId="{66E8B5F5-F385-4C95-9814-BAC289F38537}" srcOrd="3" destOrd="0" presId="urn:microsoft.com/office/officeart/2005/8/layout/cycle2"/>
    <dgm:cxn modelId="{AA368EF0-9324-43A9-85D6-D2221DE70ED7}" type="presParOf" srcId="{66E8B5F5-F385-4C95-9814-BAC289F38537}" destId="{61FF41B7-AFE2-4667-98F4-F480EAF7FB12}" srcOrd="0" destOrd="0" presId="urn:microsoft.com/office/officeart/2005/8/layout/cycle2"/>
    <dgm:cxn modelId="{CF5E6A88-374A-4880-825F-B4532A1A8E5F}" type="presParOf" srcId="{9497A6A8-C444-4373-9D66-A2E1647D5E87}" destId="{C25AF0DC-BA32-4FD6-8887-21567DCE17A6}" srcOrd="4" destOrd="0" presId="urn:microsoft.com/office/officeart/2005/8/layout/cycle2"/>
    <dgm:cxn modelId="{14856280-4000-4A98-A4F2-DC93758CDE37}" type="presParOf" srcId="{9497A6A8-C444-4373-9D66-A2E1647D5E87}" destId="{E8FCCBA2-06CA-4B9C-94E1-8E2008D5E0A8}" srcOrd="5" destOrd="0" presId="urn:microsoft.com/office/officeart/2005/8/layout/cycle2"/>
    <dgm:cxn modelId="{61E9C618-EAAE-46AE-BF83-A7B9949F23E5}" type="presParOf" srcId="{E8FCCBA2-06CA-4B9C-94E1-8E2008D5E0A8}" destId="{6F1B76E1-16F3-498F-B14B-9DA3D0E002BA}" srcOrd="0" destOrd="0" presId="urn:microsoft.com/office/officeart/2005/8/layout/cycle2"/>
    <dgm:cxn modelId="{9E958636-DEDF-4A85-90FE-34476E0D65BE}" type="presParOf" srcId="{9497A6A8-C444-4373-9D66-A2E1647D5E87}" destId="{FC7FEE2C-B54F-4845-BB28-B0C387002512}" srcOrd="6" destOrd="0" presId="urn:microsoft.com/office/officeart/2005/8/layout/cycle2"/>
    <dgm:cxn modelId="{3AAD1951-B2AE-486B-9B91-2AF3264953F7}" type="presParOf" srcId="{9497A6A8-C444-4373-9D66-A2E1647D5E87}" destId="{51AD3718-C63D-4411-8CC2-90DCD830101D}" srcOrd="7" destOrd="0" presId="urn:microsoft.com/office/officeart/2005/8/layout/cycle2"/>
    <dgm:cxn modelId="{F8B71FCE-78B8-4613-BB7E-716B4B627471}" type="presParOf" srcId="{51AD3718-C63D-4411-8CC2-90DCD830101D}" destId="{BBAAAC47-7799-41E4-9AD3-9685FED8CFC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FAC05C-2D43-4332-8100-E0755062D5F2}" type="datetimeFigureOut">
              <a:rPr lang="en-US" smtClean="0"/>
              <a:t>2/11/2015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CC1F2F-EA74-4C79-A759-CDCE14A0E9DC}" type="slidenum">
              <a:rPr lang="en-US" smtClean="0"/>
              <a:t>‹#›</a:t>
            </a:fld>
            <a:endParaRPr lang="en-US"/>
          </a:p>
        </p:txBody>
      </p:sp>
    </p:spTree>
    <p:extLst>
      <p:ext uri="{BB962C8B-B14F-4D97-AF65-F5344CB8AC3E}">
        <p14:creationId xmlns:p14="http://schemas.microsoft.com/office/powerpoint/2010/main" val="25618303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a:t>
            </a:r>
            <a:r>
              <a:rPr lang="en-US" i="1" dirty="0" smtClean="0"/>
              <a:t>5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2</a:t>
            </a:fld>
            <a:endParaRPr lang="en-US" dirty="0"/>
          </a:p>
        </p:txBody>
      </p:sp>
    </p:spTree>
    <p:extLst>
      <p:ext uri="{BB962C8B-B14F-4D97-AF65-F5344CB8AC3E}">
        <p14:creationId xmlns:p14="http://schemas.microsoft.com/office/powerpoint/2010/main" val="3576898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Explain:</a:t>
            </a:r>
          </a:p>
          <a:p>
            <a:r>
              <a:rPr lang="en-US" dirty="0" smtClean="0"/>
              <a:t>Multiplier</a:t>
            </a:r>
            <a:r>
              <a:rPr lang="en-US" baseline="0" dirty="0" smtClean="0"/>
              <a:t> effect on resources: information and technology</a:t>
            </a:r>
          </a:p>
          <a:p>
            <a:r>
              <a:rPr lang="en-US" dirty="0" smtClean="0"/>
              <a:t>Mutually reinforcing</a:t>
            </a:r>
            <a:r>
              <a:rPr lang="en-US" baseline="0" dirty="0" smtClean="0"/>
              <a:t> decisions: accountability and standardization</a:t>
            </a:r>
          </a:p>
          <a:p>
            <a:r>
              <a:rPr lang="en-US" baseline="0" dirty="0" smtClean="0"/>
              <a:t>Developing processes: we discussed processes a lot</a:t>
            </a:r>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11</a:t>
            </a:fld>
            <a:endParaRPr lang="en-US" dirty="0"/>
          </a:p>
        </p:txBody>
      </p:sp>
    </p:spTree>
    <p:extLst>
      <p:ext uri="{BB962C8B-B14F-4D97-AF65-F5344CB8AC3E}">
        <p14:creationId xmlns:p14="http://schemas.microsoft.com/office/powerpoint/2010/main" val="13332188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3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12</a:t>
            </a:fld>
            <a:endParaRPr lang="en-US" dirty="0"/>
          </a:p>
        </p:txBody>
      </p:sp>
    </p:spTree>
    <p:extLst>
      <p:ext uri="{BB962C8B-B14F-4D97-AF65-F5344CB8AC3E}">
        <p14:creationId xmlns:p14="http://schemas.microsoft.com/office/powerpoint/2010/main" val="13120510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10 minutes</a:t>
            </a:r>
          </a:p>
          <a:p>
            <a:r>
              <a:rPr lang="en-US" baseline="0" dirty="0" smtClean="0"/>
              <a:t>KEEP IT SIMPLE!</a:t>
            </a:r>
          </a:p>
          <a:p>
            <a:r>
              <a:rPr lang="en-US" baseline="0" dirty="0" smtClean="0"/>
              <a:t>Emphasize that these are skills, but they are also a project plan.</a:t>
            </a:r>
          </a:p>
          <a:p>
            <a:r>
              <a:rPr lang="en-US" baseline="0" dirty="0" smtClean="0"/>
              <a:t>Are you ready to play IGP DACUM Bingo?</a:t>
            </a:r>
          </a:p>
        </p:txBody>
      </p:sp>
      <p:sp>
        <p:nvSpPr>
          <p:cNvPr id="4" name="Slide Number Placeholder 3"/>
          <p:cNvSpPr>
            <a:spLocks noGrp="1"/>
          </p:cNvSpPr>
          <p:nvPr>
            <p:ph type="sldNum" sz="quarter" idx="10"/>
          </p:nvPr>
        </p:nvSpPr>
        <p:spPr/>
        <p:txBody>
          <a:bodyPr/>
          <a:lstStyle/>
          <a:p>
            <a:fld id="{55A4095C-2837-434F-9F1C-F2D4B331C7A8}" type="slidenum">
              <a:rPr lang="en-US" smtClean="0"/>
              <a:t>13</a:t>
            </a:fld>
            <a:endParaRPr lang="en-US" dirty="0"/>
          </a:p>
        </p:txBody>
      </p:sp>
    </p:spTree>
    <p:extLst>
      <p:ext uri="{BB962C8B-B14F-4D97-AF65-F5344CB8AC3E}">
        <p14:creationId xmlns:p14="http://schemas.microsoft.com/office/powerpoint/2010/main" val="3363239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Take out your cards and let’s go!</a:t>
            </a:r>
          </a:p>
          <a:p>
            <a:r>
              <a:rPr lang="en-US" baseline="0" dirty="0" smtClean="0"/>
              <a:t>These should be in your “My career” section of your binder.</a:t>
            </a:r>
          </a:p>
          <a:p>
            <a:r>
              <a:rPr lang="en-US" baseline="0" dirty="0" smtClean="0"/>
              <a:t>We’re going to go through these in the next few slides in a different order to help you understand what they do.</a:t>
            </a:r>
          </a:p>
          <a:p>
            <a:r>
              <a:rPr lang="en-US" baseline="0" dirty="0" smtClean="0"/>
              <a:t>For each skill you can perform, put a sticker</a:t>
            </a:r>
          </a:p>
          <a:p>
            <a:r>
              <a:rPr lang="en-US" baseline="0" dirty="0" smtClean="0"/>
              <a:t>Nobody loses, everybody gets candy!</a:t>
            </a:r>
          </a:p>
          <a:p>
            <a:endParaRPr lang="en-US" dirty="0" smtClean="0"/>
          </a:p>
        </p:txBody>
      </p:sp>
      <p:sp>
        <p:nvSpPr>
          <p:cNvPr id="4" name="Slide Number Placeholder 3"/>
          <p:cNvSpPr>
            <a:spLocks noGrp="1"/>
          </p:cNvSpPr>
          <p:nvPr>
            <p:ph type="sldNum" sz="quarter" idx="10"/>
          </p:nvPr>
        </p:nvSpPr>
        <p:spPr/>
        <p:txBody>
          <a:bodyPr/>
          <a:lstStyle/>
          <a:p>
            <a:fld id="{55A4095C-2837-434F-9F1C-F2D4B331C7A8}" type="slidenum">
              <a:rPr lang="en-US" smtClean="0"/>
              <a:t>14</a:t>
            </a:fld>
            <a:endParaRPr lang="en-US" dirty="0"/>
          </a:p>
        </p:txBody>
      </p:sp>
    </p:spTree>
    <p:extLst>
      <p:ext uri="{BB962C8B-B14F-4D97-AF65-F5344CB8AC3E}">
        <p14:creationId xmlns:p14="http://schemas.microsoft.com/office/powerpoint/2010/main" val="1154507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 5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15</a:t>
            </a:fld>
            <a:endParaRPr lang="en-US" dirty="0"/>
          </a:p>
        </p:txBody>
      </p:sp>
    </p:spTree>
    <p:extLst>
      <p:ext uri="{BB962C8B-B14F-4D97-AF65-F5344CB8AC3E}">
        <p14:creationId xmlns:p14="http://schemas.microsoft.com/office/powerpoint/2010/main" val="4081724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5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16</a:t>
            </a:fld>
            <a:endParaRPr lang="en-US" dirty="0"/>
          </a:p>
        </p:txBody>
      </p:sp>
    </p:spTree>
    <p:extLst>
      <p:ext uri="{BB962C8B-B14F-4D97-AF65-F5344CB8AC3E}">
        <p14:creationId xmlns:p14="http://schemas.microsoft.com/office/powerpoint/2010/main" val="2218019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a:defRPr/>
            </a:pPr>
            <a:r>
              <a:rPr lang="en-US" i="1" dirty="0" smtClean="0"/>
              <a:t>Describe:</a:t>
            </a:r>
            <a:r>
              <a:rPr lang="en-US" i="1" baseline="0" dirty="0" smtClean="0"/>
              <a:t> 5 minutes</a:t>
            </a:r>
            <a:endParaRPr lang="en-US" i="1" dirty="0" smtClean="0"/>
          </a:p>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17</a:t>
            </a:fld>
            <a:endParaRPr lang="en-US" dirty="0"/>
          </a:p>
        </p:txBody>
      </p:sp>
    </p:spTree>
    <p:extLst>
      <p:ext uri="{BB962C8B-B14F-4D97-AF65-F5344CB8AC3E}">
        <p14:creationId xmlns:p14="http://schemas.microsoft.com/office/powerpoint/2010/main" val="23084284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a:defRPr/>
            </a:pPr>
            <a:r>
              <a:rPr lang="en-US" i="1" dirty="0" smtClean="0"/>
              <a:t>Describe:</a:t>
            </a:r>
            <a:r>
              <a:rPr lang="en-US" i="1" baseline="0" dirty="0" smtClean="0"/>
              <a:t> 5 minutes</a:t>
            </a:r>
            <a:endParaRPr lang="en-US" i="1" dirty="0" smtClean="0"/>
          </a:p>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18</a:t>
            </a:fld>
            <a:endParaRPr lang="en-US" dirty="0"/>
          </a:p>
        </p:txBody>
      </p:sp>
    </p:spTree>
    <p:extLst>
      <p:ext uri="{BB962C8B-B14F-4D97-AF65-F5344CB8AC3E}">
        <p14:creationId xmlns:p14="http://schemas.microsoft.com/office/powerpoint/2010/main" val="2434231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a:defRPr/>
            </a:pPr>
            <a:r>
              <a:rPr lang="en-US" i="1" dirty="0" smtClean="0"/>
              <a:t>Describe:</a:t>
            </a:r>
            <a:r>
              <a:rPr lang="en-US" i="1" baseline="0" dirty="0" smtClean="0"/>
              <a:t> 5 minutes</a:t>
            </a:r>
            <a:endParaRPr lang="en-US" i="1" dirty="0" smtClean="0"/>
          </a:p>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19</a:t>
            </a:fld>
            <a:endParaRPr lang="en-US" dirty="0"/>
          </a:p>
        </p:txBody>
      </p:sp>
    </p:spTree>
    <p:extLst>
      <p:ext uri="{BB962C8B-B14F-4D97-AF65-F5344CB8AC3E}">
        <p14:creationId xmlns:p14="http://schemas.microsoft.com/office/powerpoint/2010/main" val="5153167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64931">
              <a:defRPr/>
            </a:pPr>
            <a:r>
              <a:rPr lang="en-US" i="1" dirty="0" smtClean="0"/>
              <a:t>Describe:</a:t>
            </a:r>
            <a:r>
              <a:rPr lang="en-US" i="1" baseline="0" dirty="0" smtClean="0"/>
              <a:t> 5 minutes</a:t>
            </a:r>
            <a:endParaRPr lang="en-US" i="1" dirty="0" smtClean="0"/>
          </a:p>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20</a:t>
            </a:fld>
            <a:endParaRPr lang="en-US" dirty="0"/>
          </a:p>
        </p:txBody>
      </p:sp>
    </p:spTree>
    <p:extLst>
      <p:ext uri="{BB962C8B-B14F-4D97-AF65-F5344CB8AC3E}">
        <p14:creationId xmlns:p14="http://schemas.microsoft.com/office/powerpoint/2010/main" val="1439337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5 minutes</a:t>
            </a:r>
            <a:endParaRPr lang="en-US" i="0" dirty="0" smtClean="0"/>
          </a:p>
          <a:p>
            <a:r>
              <a:rPr lang="en-US" i="0" dirty="0" smtClean="0"/>
              <a:t>Emphasize</a:t>
            </a:r>
            <a:r>
              <a:rPr lang="en-US" i="0" baseline="0" dirty="0" smtClean="0"/>
              <a:t> Level 3 compliance overall</a:t>
            </a:r>
            <a:r>
              <a:rPr lang="en-US" i="1" baseline="0" dirty="0" smtClean="0"/>
              <a:t>, </a:t>
            </a:r>
            <a:r>
              <a:rPr lang="en-US" i="0" baseline="0" dirty="0" smtClean="0"/>
              <a:t>Level 5 for highly regulated business practices</a:t>
            </a:r>
          </a:p>
        </p:txBody>
      </p:sp>
      <p:sp>
        <p:nvSpPr>
          <p:cNvPr id="4" name="Slide Number Placeholder 3"/>
          <p:cNvSpPr>
            <a:spLocks noGrp="1"/>
          </p:cNvSpPr>
          <p:nvPr>
            <p:ph type="sldNum" sz="quarter" idx="10"/>
          </p:nvPr>
        </p:nvSpPr>
        <p:spPr/>
        <p:txBody>
          <a:bodyPr/>
          <a:lstStyle/>
          <a:p>
            <a:fld id="{55A4095C-2837-434F-9F1C-F2D4B331C7A8}" type="slidenum">
              <a:rPr lang="en-US" smtClean="0"/>
              <a:t>3</a:t>
            </a:fld>
            <a:endParaRPr lang="en-US" dirty="0"/>
          </a:p>
        </p:txBody>
      </p:sp>
    </p:spTree>
    <p:extLst>
      <p:ext uri="{BB962C8B-B14F-4D97-AF65-F5344CB8AC3E}">
        <p14:creationId xmlns:p14="http://schemas.microsoft.com/office/powerpoint/2010/main" val="1367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21</a:t>
            </a:fld>
            <a:endParaRPr lang="en-US" dirty="0"/>
          </a:p>
        </p:txBody>
      </p:sp>
    </p:spTree>
    <p:extLst>
      <p:ext uri="{BB962C8B-B14F-4D97-AF65-F5344CB8AC3E}">
        <p14:creationId xmlns:p14="http://schemas.microsoft.com/office/powerpoint/2010/main" val="33552125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Your career: Where do you start? Start with the description of “Managing Information Risk and Compliance”</a:t>
            </a:r>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22</a:t>
            </a:fld>
            <a:endParaRPr lang="en-US" dirty="0"/>
          </a:p>
        </p:txBody>
      </p:sp>
    </p:spTree>
    <p:extLst>
      <p:ext uri="{BB962C8B-B14F-4D97-AF65-F5344CB8AC3E}">
        <p14:creationId xmlns:p14="http://schemas.microsoft.com/office/powerpoint/2010/main" val="3125083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baseline="0" dirty="0" smtClean="0"/>
              <a:t>5 minutes</a:t>
            </a:r>
          </a:p>
          <a:p>
            <a:endParaRPr lang="en-US" b="1" i="0" baseline="0" dirty="0" smtClean="0"/>
          </a:p>
          <a:p>
            <a:r>
              <a:rPr lang="en-US" b="1" i="0" baseline="0" dirty="0" smtClean="0"/>
              <a:t>https://thesedonaconference.org/download-pub/3421</a:t>
            </a:r>
          </a:p>
          <a:p>
            <a:endParaRPr lang="en-US" b="1" i="0" baseline="0" dirty="0" smtClean="0"/>
          </a:p>
          <a:p>
            <a:endParaRPr lang="en-US" b="1" i="0" baseline="0" dirty="0" smtClean="0"/>
          </a:p>
          <a:p>
            <a:r>
              <a:rPr lang="en-US" baseline="0" dirty="0" smtClean="0"/>
              <a:t>Data privacy</a:t>
            </a:r>
          </a:p>
          <a:p>
            <a:r>
              <a:rPr lang="en-US" baseline="0" dirty="0" smtClean="0"/>
              <a:t>Information security</a:t>
            </a:r>
          </a:p>
          <a:p>
            <a:r>
              <a:rPr lang="en-US" baseline="0" dirty="0" smtClean="0"/>
              <a:t>Litigation e-discovery</a:t>
            </a:r>
          </a:p>
          <a:p>
            <a:r>
              <a:rPr lang="en-US" baseline="0" dirty="0" smtClean="0"/>
              <a:t>Data governance</a:t>
            </a:r>
          </a:p>
          <a:p>
            <a:r>
              <a:rPr lang="en-US" baseline="0" dirty="0" smtClean="0"/>
              <a:t>Records management</a:t>
            </a:r>
          </a:p>
          <a:p>
            <a:r>
              <a:rPr lang="en-US" baseline="0" dirty="0" smtClean="0"/>
              <a:t>IT</a:t>
            </a:r>
          </a:p>
          <a:p>
            <a:r>
              <a:rPr lang="en-US" baseline="0" dirty="0" smtClean="0"/>
              <a:t>Compliance</a:t>
            </a:r>
          </a:p>
          <a:p>
            <a:r>
              <a:rPr lang="en-US" baseline="0" dirty="0" smtClean="0"/>
              <a:t>Write one sentence beside each of these in section marked “Organization” describing what your organization needs</a:t>
            </a:r>
          </a:p>
          <a:p>
            <a:r>
              <a:rPr lang="en-US" baseline="0" dirty="0" smtClean="0"/>
              <a:t>Write a brief sentence beside each of these in section marked “My career” describing what skills you believe you need to boost to help your career.</a:t>
            </a:r>
          </a:p>
        </p:txBody>
      </p:sp>
      <p:sp>
        <p:nvSpPr>
          <p:cNvPr id="4" name="Slide Number Placeholder 3"/>
          <p:cNvSpPr>
            <a:spLocks noGrp="1"/>
          </p:cNvSpPr>
          <p:nvPr>
            <p:ph type="sldNum" sz="quarter" idx="10"/>
          </p:nvPr>
        </p:nvSpPr>
        <p:spPr/>
        <p:txBody>
          <a:bodyPr/>
          <a:lstStyle/>
          <a:p>
            <a:fld id="{55A4095C-2837-434F-9F1C-F2D4B331C7A8}" type="slidenum">
              <a:rPr lang="en-US" smtClean="0"/>
              <a:t>4</a:t>
            </a:fld>
            <a:endParaRPr lang="en-US" dirty="0"/>
          </a:p>
        </p:txBody>
      </p:sp>
    </p:spTree>
    <p:extLst>
      <p:ext uri="{BB962C8B-B14F-4D97-AF65-F5344CB8AC3E}">
        <p14:creationId xmlns:p14="http://schemas.microsoft.com/office/powerpoint/2010/main" val="19142643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Group discussion: 10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5</a:t>
            </a:fld>
            <a:endParaRPr lang="en-US" dirty="0"/>
          </a:p>
        </p:txBody>
      </p:sp>
    </p:spTree>
    <p:extLst>
      <p:ext uri="{BB962C8B-B14F-4D97-AF65-F5344CB8AC3E}">
        <p14:creationId xmlns:p14="http://schemas.microsoft.com/office/powerpoint/2010/main" val="3929168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10 minutes</a:t>
            </a:r>
          </a:p>
          <a:p>
            <a:r>
              <a:rPr lang="en-US" i="1" dirty="0" smtClean="0"/>
              <a:t>Writing:</a:t>
            </a:r>
            <a:r>
              <a:rPr lang="en-US" i="1" baseline="0" dirty="0" smtClean="0"/>
              <a:t>  20 minutes</a:t>
            </a:r>
          </a:p>
          <a:p>
            <a:r>
              <a:rPr lang="en-US" baseline="0" dirty="0" smtClean="0"/>
              <a:t>For each yellow smiley-face (Level 3) write one sentence beside each of the processes in section marked “Organization” describing what your organization needs. Do the same for the Blue (Level 4) and Green (Level 5).</a:t>
            </a:r>
          </a:p>
          <a:p>
            <a:r>
              <a:rPr lang="en-US" baseline="0" dirty="0" smtClean="0"/>
              <a:t>For each yellow smiley-face write one sentence beside each of the processes in section marked “My career” describing what skills you believe you need to boost to help your career. Do the same for the Blue (Level 4) and Green (Level 5).</a:t>
            </a:r>
          </a:p>
        </p:txBody>
      </p:sp>
      <p:sp>
        <p:nvSpPr>
          <p:cNvPr id="4" name="Slide Number Placeholder 3"/>
          <p:cNvSpPr>
            <a:spLocks noGrp="1"/>
          </p:cNvSpPr>
          <p:nvPr>
            <p:ph type="sldNum" sz="quarter" idx="10"/>
          </p:nvPr>
        </p:nvSpPr>
        <p:spPr/>
        <p:txBody>
          <a:bodyPr/>
          <a:lstStyle/>
          <a:p>
            <a:fld id="{55A4095C-2837-434F-9F1C-F2D4B331C7A8}" type="slidenum">
              <a:rPr lang="en-US" smtClean="0"/>
              <a:t>6</a:t>
            </a:fld>
            <a:endParaRPr lang="en-US" dirty="0"/>
          </a:p>
        </p:txBody>
      </p:sp>
    </p:spTree>
    <p:extLst>
      <p:ext uri="{BB962C8B-B14F-4D97-AF65-F5344CB8AC3E}">
        <p14:creationId xmlns:p14="http://schemas.microsoft.com/office/powerpoint/2010/main" val="11428414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i="1" dirty="0"/>
              <a:t>Describe: 10 minutes</a:t>
            </a:r>
          </a:p>
          <a:p>
            <a:r>
              <a:rPr lang="en-US" sz="1100" i="1" dirty="0"/>
              <a:t>Table discussion: 10 minutes</a:t>
            </a:r>
          </a:p>
          <a:p>
            <a:r>
              <a:rPr lang="en-US" sz="1100" i="1" dirty="0"/>
              <a:t>Tables report: 15 minutes</a:t>
            </a:r>
          </a:p>
          <a:p>
            <a:r>
              <a:rPr lang="en-US" sz="1100" i="1" dirty="0"/>
              <a:t>Writing: 15 minutes</a:t>
            </a:r>
          </a:p>
          <a:p>
            <a:r>
              <a:rPr lang="en-US" sz="1100" dirty="0"/>
              <a:t>Table discussion: How do these work?</a:t>
            </a:r>
          </a:p>
          <a:p>
            <a:r>
              <a:rPr lang="en-US" sz="1100" dirty="0"/>
              <a:t>Tables report their discussion</a:t>
            </a:r>
          </a:p>
          <a:p>
            <a:r>
              <a:rPr lang="en-US" sz="1100" dirty="0"/>
              <a:t>Writing: Describe the IG tools your organization has. Name the Level of each tool using the IGMM</a:t>
            </a:r>
          </a:p>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7</a:t>
            </a:fld>
            <a:endParaRPr lang="en-US" dirty="0"/>
          </a:p>
        </p:txBody>
      </p:sp>
    </p:spTree>
    <p:extLst>
      <p:ext uri="{BB962C8B-B14F-4D97-AF65-F5344CB8AC3E}">
        <p14:creationId xmlns:p14="http://schemas.microsoft.com/office/powerpoint/2010/main" val="8423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20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8</a:t>
            </a:fld>
            <a:endParaRPr lang="en-US" dirty="0"/>
          </a:p>
        </p:txBody>
      </p:sp>
    </p:spTree>
    <p:extLst>
      <p:ext uri="{BB962C8B-B14F-4D97-AF65-F5344CB8AC3E}">
        <p14:creationId xmlns:p14="http://schemas.microsoft.com/office/powerpoint/2010/main" val="38484827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Describe:</a:t>
            </a:r>
            <a:r>
              <a:rPr lang="en-US" i="1" baseline="0" dirty="0" smtClean="0"/>
              <a:t> 5 minutes</a:t>
            </a:r>
          </a:p>
          <a:p>
            <a:r>
              <a:rPr lang="en-US" i="1" baseline="0" dirty="0" smtClean="0"/>
              <a:t>General discussion: 5 minutes</a:t>
            </a:r>
            <a:endParaRPr lang="en-US" i="1" dirty="0"/>
          </a:p>
        </p:txBody>
      </p:sp>
      <p:sp>
        <p:nvSpPr>
          <p:cNvPr id="4" name="Slide Number Placeholder 3"/>
          <p:cNvSpPr>
            <a:spLocks noGrp="1"/>
          </p:cNvSpPr>
          <p:nvPr>
            <p:ph type="sldNum" sz="quarter" idx="10"/>
          </p:nvPr>
        </p:nvSpPr>
        <p:spPr/>
        <p:txBody>
          <a:bodyPr/>
          <a:lstStyle/>
          <a:p>
            <a:fld id="{55A4095C-2837-434F-9F1C-F2D4B331C7A8}" type="slidenum">
              <a:rPr lang="en-US" smtClean="0"/>
              <a:t>9</a:t>
            </a:fld>
            <a:endParaRPr lang="en-US" dirty="0"/>
          </a:p>
        </p:txBody>
      </p:sp>
    </p:spTree>
    <p:extLst>
      <p:ext uri="{BB962C8B-B14F-4D97-AF65-F5344CB8AC3E}">
        <p14:creationId xmlns:p14="http://schemas.microsoft.com/office/powerpoint/2010/main" val="32253993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A4095C-2837-434F-9F1C-F2D4B331C7A8}" type="slidenum">
              <a:rPr lang="en-US" smtClean="0"/>
              <a:t>10</a:t>
            </a:fld>
            <a:endParaRPr lang="en-US" dirty="0"/>
          </a:p>
        </p:txBody>
      </p:sp>
    </p:spTree>
    <p:extLst>
      <p:ext uri="{BB962C8B-B14F-4D97-AF65-F5344CB8AC3E}">
        <p14:creationId xmlns:p14="http://schemas.microsoft.com/office/powerpoint/2010/main" val="2877846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E615317-BEA6-4C5B-A824-04AEE230C8E6}" type="datetimeFigureOut">
              <a:rPr lang="en-US" smtClean="0"/>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15317-BEA6-4C5B-A824-04AEE230C8E6}" type="datetimeFigureOut">
              <a:rPr lang="en-US" smtClean="0"/>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E615317-BEA6-4C5B-A824-04AEE230C8E6}" type="datetimeFigureOut">
              <a:rPr lang="en-US" smtClean="0"/>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615317-BEA6-4C5B-A824-04AEE230C8E6}" type="datetimeFigureOut">
              <a:rPr lang="en-US" smtClean="0"/>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615317-BEA6-4C5B-A824-04AEE230C8E6}" type="datetimeFigureOut">
              <a:rPr lang="en-US" smtClean="0"/>
              <a:t>2/11/2015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80EA68-5315-4D1D-B6BF-0752CB2AC6AD}"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615317-BEA6-4C5B-A824-04AEE230C8E6}" type="datetimeFigureOut">
              <a:rPr lang="en-US" smtClean="0"/>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E615317-BEA6-4C5B-A824-04AEE230C8E6}" type="datetimeFigureOut">
              <a:rPr lang="en-US" smtClean="0"/>
              <a:t>2/11/2015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80EA68-5315-4D1D-B6BF-0752CB2AC6AD}"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615317-BEA6-4C5B-A824-04AEE230C8E6}" type="datetimeFigureOut">
              <a:rPr lang="en-US" smtClean="0"/>
              <a:t>2/11/2015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615317-BEA6-4C5B-A824-04AEE230C8E6}" type="datetimeFigureOut">
              <a:rPr lang="en-US" smtClean="0"/>
              <a:t>2/11/2015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615317-BEA6-4C5B-A824-04AEE230C8E6}" type="datetimeFigureOut">
              <a:rPr lang="en-US" smtClean="0"/>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615317-BEA6-4C5B-A824-04AEE230C8E6}" type="datetimeFigureOut">
              <a:rPr lang="en-US" smtClean="0"/>
              <a:t>2/11/2015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80EA68-5315-4D1D-B6BF-0752CB2AC6A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4E615317-BEA6-4C5B-A824-04AEE230C8E6}" type="datetimeFigureOut">
              <a:rPr lang="en-US" smtClean="0"/>
              <a:t>2/11/2015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9980EA68-5315-4D1D-B6BF-0752CB2AC6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b="0" i="0" u="none"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thesedonaconference.org/download-pub/3421"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hyperlink" Target="http://www.edrm.net/projects/igrm"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Skills to Manage Information Governance</a:t>
            </a:r>
            <a:endParaRPr lang="en-US" dirty="0"/>
          </a:p>
        </p:txBody>
      </p:sp>
      <p:sp>
        <p:nvSpPr>
          <p:cNvPr id="4" name="Subtitle 3"/>
          <p:cNvSpPr>
            <a:spLocks noGrp="1"/>
          </p:cNvSpPr>
          <p:nvPr>
            <p:ph type="subTitle" idx="1"/>
          </p:nvPr>
        </p:nvSpPr>
        <p:spPr/>
        <p:txBody>
          <a:bodyPr>
            <a:normAutofit/>
          </a:bodyPr>
          <a:lstStyle/>
          <a:p>
            <a:r>
              <a:rPr lang="en-US" dirty="0" smtClean="0"/>
              <a:t>ARMA Chicago Chapter</a:t>
            </a:r>
          </a:p>
          <a:p>
            <a:r>
              <a:rPr lang="en-US" dirty="0" smtClean="0"/>
              <a:t>10 February 2015</a:t>
            </a:r>
          </a:p>
          <a:p>
            <a:r>
              <a:rPr lang="en-US" dirty="0" smtClean="0"/>
              <a:t>Carol E.B. Choksy</a:t>
            </a:r>
          </a:p>
        </p:txBody>
      </p:sp>
      <p:sp>
        <p:nvSpPr>
          <p:cNvPr id="3" name="Slide Number Placeholder 2"/>
          <p:cNvSpPr>
            <a:spLocks noGrp="1"/>
          </p:cNvSpPr>
          <p:nvPr>
            <p:ph type="sldNum" sz="quarter" idx="12"/>
          </p:nvPr>
        </p:nvSpPr>
        <p:spPr/>
        <p:txBody>
          <a:bodyPr/>
          <a:lstStyle/>
          <a:p>
            <a:fld id="{DED10D29-52B0-4D66-A3BF-67AD12F9FF34}" type="slidenum">
              <a:rPr lang="en-US" smtClean="0"/>
              <a:t>1</a:t>
            </a:fld>
            <a:endParaRPr lang="en-US" dirty="0"/>
          </a:p>
        </p:txBody>
      </p:sp>
      <p:sp>
        <p:nvSpPr>
          <p:cNvPr id="6" name="TextBox 5"/>
          <p:cNvSpPr txBox="1"/>
          <p:nvPr/>
        </p:nvSpPr>
        <p:spPr>
          <a:xfrm>
            <a:off x="759053" y="5410200"/>
            <a:ext cx="5032147" cy="1200329"/>
          </a:xfrm>
          <a:prstGeom prst="rect">
            <a:avLst/>
          </a:prstGeom>
          <a:noFill/>
        </p:spPr>
        <p:txBody>
          <a:bodyPr wrap="none" rtlCol="0">
            <a:spAutoFit/>
          </a:bodyPr>
          <a:lstStyle/>
          <a:p>
            <a:r>
              <a:rPr lang="en-US" dirty="0" smtClean="0">
                <a:solidFill>
                  <a:schemeClr val="bg2">
                    <a:lumMod val="25000"/>
                  </a:schemeClr>
                </a:solidFill>
              </a:rPr>
              <a:t>Adjunct Lecturer</a:t>
            </a:r>
          </a:p>
          <a:p>
            <a:r>
              <a:rPr lang="en-US" dirty="0" smtClean="0">
                <a:solidFill>
                  <a:schemeClr val="bg2">
                    <a:lumMod val="25000"/>
                  </a:schemeClr>
                </a:solidFill>
              </a:rPr>
              <a:t>Department of  Information and Library Science</a:t>
            </a:r>
          </a:p>
          <a:p>
            <a:r>
              <a:rPr lang="en-US" dirty="0" smtClean="0">
                <a:solidFill>
                  <a:schemeClr val="bg2">
                    <a:lumMod val="25000"/>
                  </a:schemeClr>
                </a:solidFill>
              </a:rPr>
              <a:t>School of Informatics and Computer Science</a:t>
            </a:r>
          </a:p>
          <a:p>
            <a:r>
              <a:rPr lang="en-US" dirty="0" smtClean="0">
                <a:solidFill>
                  <a:schemeClr val="bg2">
                    <a:lumMod val="25000"/>
                  </a:schemeClr>
                </a:solidFill>
              </a:rPr>
              <a:t>Indiana University, Bloomington</a:t>
            </a:r>
            <a:endParaRPr lang="en-US" dirty="0">
              <a:solidFill>
                <a:schemeClr val="bg2">
                  <a:lumMod val="25000"/>
                </a:schemeClr>
              </a:solidFill>
            </a:endParaRPr>
          </a:p>
        </p:txBody>
      </p:sp>
    </p:spTree>
    <p:extLst>
      <p:ext uri="{BB962C8B-B14F-4D97-AF65-F5344CB8AC3E}">
        <p14:creationId xmlns:p14="http://schemas.microsoft.com/office/powerpoint/2010/main" val="42261801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IGP DACUM</a:t>
            </a:r>
            <a:endParaRPr lang="en-US" dirty="0"/>
          </a:p>
        </p:txBody>
      </p:sp>
      <p:sp>
        <p:nvSpPr>
          <p:cNvPr id="3" name="Content Placeholder 2"/>
          <p:cNvSpPr>
            <a:spLocks noGrp="1"/>
          </p:cNvSpPr>
          <p:nvPr>
            <p:ph idx="1"/>
          </p:nvPr>
        </p:nvSpPr>
        <p:spPr>
          <a:xfrm>
            <a:off x="457200" y="1828800"/>
            <a:ext cx="8229600" cy="2819399"/>
          </a:xfrm>
        </p:spPr>
        <p:txBody>
          <a:bodyPr>
            <a:noAutofit/>
          </a:bodyPr>
          <a:lstStyle/>
          <a:p>
            <a:pPr>
              <a:spcAft>
                <a:spcPts val="1200"/>
              </a:spcAft>
            </a:pPr>
            <a:r>
              <a:rPr lang="en-US" sz="2800" dirty="0" smtClean="0">
                <a:cs typeface="Arial" charset="0"/>
              </a:rPr>
              <a:t>Information Governance Professional</a:t>
            </a:r>
          </a:p>
          <a:p>
            <a:pPr>
              <a:spcAft>
                <a:spcPts val="1200"/>
              </a:spcAft>
            </a:pPr>
            <a:r>
              <a:rPr lang="en-US" sz="2800" u="sng" dirty="0" smtClean="0">
                <a:cs typeface="Arial" charset="0"/>
              </a:rPr>
              <a:t>D</a:t>
            </a:r>
            <a:r>
              <a:rPr lang="en-US" sz="2800" dirty="0" smtClean="0">
                <a:cs typeface="Arial" charset="0"/>
              </a:rPr>
              <a:t>evelop </a:t>
            </a:r>
            <a:r>
              <a:rPr lang="en-US" sz="2800" u="sng" dirty="0" smtClean="0">
                <a:cs typeface="Arial" charset="0"/>
              </a:rPr>
              <a:t>A</a:t>
            </a:r>
            <a:r>
              <a:rPr lang="en-US" sz="2800" dirty="0" smtClean="0">
                <a:cs typeface="Arial" charset="0"/>
              </a:rPr>
              <a:t> </a:t>
            </a:r>
            <a:r>
              <a:rPr lang="en-US" sz="2800" u="sng" dirty="0" err="1" smtClean="0">
                <a:cs typeface="Arial" charset="0"/>
              </a:rPr>
              <a:t>C</a:t>
            </a:r>
            <a:r>
              <a:rPr lang="en-US" sz="2800" dirty="0" err="1" smtClean="0">
                <a:cs typeface="Arial" charset="0"/>
              </a:rPr>
              <a:t>urricul</a:t>
            </a:r>
            <a:r>
              <a:rPr lang="en-US" sz="2800" u="sng" dirty="0" err="1" smtClean="0">
                <a:cs typeface="Arial" charset="0"/>
              </a:rPr>
              <a:t>UM</a:t>
            </a:r>
            <a:endParaRPr lang="en-US" sz="2800" u="sng" dirty="0" smtClean="0">
              <a:cs typeface="Arial" charset="0"/>
            </a:endParaRPr>
          </a:p>
        </p:txBody>
      </p:sp>
      <p:sp>
        <p:nvSpPr>
          <p:cNvPr id="4" name="Slide Number Placeholder 3"/>
          <p:cNvSpPr>
            <a:spLocks noGrp="1"/>
          </p:cNvSpPr>
          <p:nvPr>
            <p:ph type="sldNum" sz="quarter" idx="12"/>
          </p:nvPr>
        </p:nvSpPr>
        <p:spPr/>
        <p:txBody>
          <a:bodyPr/>
          <a:lstStyle/>
          <a:p>
            <a:fld id="{DED10D29-52B0-4D66-A3BF-67AD12F9FF34}" type="slidenum">
              <a:rPr lang="en-US" smtClean="0"/>
              <a:t>10</a:t>
            </a:fld>
            <a:endParaRPr lang="en-US" dirty="0"/>
          </a:p>
        </p:txBody>
      </p:sp>
    </p:spTree>
    <p:extLst>
      <p:ext uri="{BB962C8B-B14F-4D97-AF65-F5344CB8AC3E}">
        <p14:creationId xmlns:p14="http://schemas.microsoft.com/office/powerpoint/2010/main" val="220707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Inward-Facing Activity &amp; Strategy</a:t>
            </a:r>
            <a:endParaRPr lang="en-US" dirty="0"/>
          </a:p>
        </p:txBody>
      </p:sp>
      <p:sp>
        <p:nvSpPr>
          <p:cNvPr id="3" name="Content Placeholder 2"/>
          <p:cNvSpPr>
            <a:spLocks noGrp="1"/>
          </p:cNvSpPr>
          <p:nvPr>
            <p:ph idx="1"/>
          </p:nvPr>
        </p:nvSpPr>
        <p:spPr/>
        <p:txBody>
          <a:bodyPr>
            <a:normAutofit/>
          </a:bodyPr>
          <a:lstStyle/>
          <a:p>
            <a:r>
              <a:rPr lang="en-US" dirty="0" smtClean="0"/>
              <a:t>To create “a </a:t>
            </a:r>
            <a:r>
              <a:rPr lang="en-US" dirty="0" smtClean="0">
                <a:solidFill>
                  <a:schemeClr val="accent3">
                    <a:lumMod val="75000"/>
                  </a:schemeClr>
                </a:solidFill>
              </a:rPr>
              <a:t>multiplier effect on resources</a:t>
            </a:r>
            <a:r>
              <a:rPr lang="en-US" dirty="0" smtClean="0"/>
              <a:t>, </a:t>
            </a:r>
            <a:r>
              <a:rPr lang="en-US" dirty="0" smtClean="0">
                <a:solidFill>
                  <a:schemeClr val="accent3">
                    <a:lumMod val="75000"/>
                  </a:schemeClr>
                </a:solidFill>
              </a:rPr>
              <a:t>making mutually reinforcing decisions</a:t>
            </a:r>
            <a:r>
              <a:rPr lang="en-US" dirty="0" smtClean="0"/>
              <a:t>, and </a:t>
            </a:r>
            <a:r>
              <a:rPr lang="en-US" dirty="0" smtClean="0">
                <a:solidFill>
                  <a:schemeClr val="accent3">
                    <a:lumMod val="75000"/>
                  </a:schemeClr>
                </a:solidFill>
              </a:rPr>
              <a:t>developing processes </a:t>
            </a:r>
            <a:r>
              <a:rPr lang="en-US" dirty="0" smtClean="0"/>
              <a:t>that can propel organizations beyond the realities of today to the desired futures of tomorrow.”</a:t>
            </a:r>
          </a:p>
          <a:p>
            <a:pPr lvl="1"/>
            <a:r>
              <a:rPr lang="en-US" sz="2000" dirty="0" smtClean="0"/>
              <a:t>Ross Harrison. </a:t>
            </a:r>
            <a:r>
              <a:rPr lang="en-US" sz="2000" i="1" dirty="0" smtClean="0"/>
              <a:t>Strategic Thinking in 3D: A Guide for National Security, Foreign Policy, and Business Professionals.</a:t>
            </a:r>
            <a:r>
              <a:rPr lang="en-US" sz="2000" dirty="0" smtClean="0"/>
              <a:t> Washington, DC: Potomac Books, 2013.</a:t>
            </a:r>
            <a:endParaRPr lang="en-US" sz="2000"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11</a:t>
            </a:fld>
            <a:endParaRPr lang="en-US" dirty="0"/>
          </a:p>
        </p:txBody>
      </p:sp>
    </p:spTree>
    <p:extLst>
      <p:ext uri="{BB962C8B-B14F-4D97-AF65-F5344CB8AC3E}">
        <p14:creationId xmlns:p14="http://schemas.microsoft.com/office/powerpoint/2010/main" val="239051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Mastery</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lphaUcPeriod"/>
            </a:pPr>
            <a:r>
              <a:rPr lang="en-US" dirty="0" smtClean="0">
                <a:solidFill>
                  <a:schemeClr val="bg1">
                    <a:lumMod val="65000"/>
                  </a:schemeClr>
                </a:solidFill>
              </a:rPr>
              <a:t>Managing </a:t>
            </a:r>
            <a:r>
              <a:rPr lang="en-US" dirty="0">
                <a:solidFill>
                  <a:schemeClr val="bg1">
                    <a:lumMod val="65000"/>
                  </a:schemeClr>
                </a:solidFill>
              </a:rPr>
              <a:t>Information Risk and </a:t>
            </a:r>
            <a:r>
              <a:rPr lang="en-US" dirty="0" smtClean="0">
                <a:solidFill>
                  <a:schemeClr val="bg1">
                    <a:lumMod val="65000"/>
                  </a:schemeClr>
                </a:solidFill>
              </a:rPr>
              <a:t>Compliance</a:t>
            </a:r>
          </a:p>
          <a:p>
            <a:pPr marL="514350" indent="-514350">
              <a:buFont typeface="+mj-lt"/>
              <a:buAutoNum type="alphaUcPeriod"/>
            </a:pPr>
            <a:r>
              <a:rPr lang="en-US" dirty="0">
                <a:solidFill>
                  <a:schemeClr val="bg2">
                    <a:lumMod val="50000"/>
                  </a:schemeClr>
                </a:solidFill>
              </a:rPr>
              <a:t>Developing IG Strategic </a:t>
            </a:r>
            <a:r>
              <a:rPr lang="en-US" dirty="0" smtClean="0">
                <a:solidFill>
                  <a:schemeClr val="bg2">
                    <a:lumMod val="50000"/>
                  </a:schemeClr>
                </a:solidFill>
              </a:rPr>
              <a:t>Plan</a:t>
            </a:r>
          </a:p>
          <a:p>
            <a:pPr marL="514350" indent="-514350">
              <a:buFont typeface="+mj-lt"/>
              <a:buAutoNum type="alphaUcPeriod"/>
            </a:pPr>
            <a:r>
              <a:rPr lang="en-US" dirty="0">
                <a:solidFill>
                  <a:schemeClr val="accent2">
                    <a:lumMod val="50000"/>
                  </a:schemeClr>
                </a:solidFill>
              </a:rPr>
              <a:t>Developing IG </a:t>
            </a:r>
            <a:r>
              <a:rPr lang="en-US" dirty="0" smtClean="0">
                <a:solidFill>
                  <a:schemeClr val="accent2">
                    <a:lumMod val="50000"/>
                  </a:schemeClr>
                </a:solidFill>
              </a:rPr>
              <a:t>Framework</a:t>
            </a:r>
          </a:p>
          <a:p>
            <a:pPr marL="514350" indent="-514350">
              <a:buFont typeface="+mj-lt"/>
              <a:buAutoNum type="alphaUcPeriod"/>
            </a:pPr>
            <a:r>
              <a:rPr lang="en-US" dirty="0">
                <a:solidFill>
                  <a:schemeClr val="accent4">
                    <a:lumMod val="50000"/>
                  </a:schemeClr>
                </a:solidFill>
              </a:rPr>
              <a:t>Establishing the IG </a:t>
            </a:r>
            <a:r>
              <a:rPr lang="en-US" dirty="0" smtClean="0">
                <a:solidFill>
                  <a:schemeClr val="accent4">
                    <a:lumMod val="50000"/>
                  </a:schemeClr>
                </a:solidFill>
              </a:rPr>
              <a:t>Program</a:t>
            </a:r>
          </a:p>
          <a:p>
            <a:pPr marL="514350" indent="-514350">
              <a:buFont typeface="+mj-lt"/>
              <a:buAutoNum type="alphaUcPeriod"/>
            </a:pPr>
            <a:r>
              <a:rPr lang="en-US" dirty="0">
                <a:solidFill>
                  <a:schemeClr val="tx1">
                    <a:lumMod val="75000"/>
                    <a:lumOff val="25000"/>
                  </a:schemeClr>
                </a:solidFill>
              </a:rPr>
              <a:t>Establishing IG Business Integration and </a:t>
            </a:r>
            <a:r>
              <a:rPr lang="en-US" dirty="0" smtClean="0">
                <a:solidFill>
                  <a:schemeClr val="tx1">
                    <a:lumMod val="75000"/>
                    <a:lumOff val="25000"/>
                  </a:schemeClr>
                </a:solidFill>
              </a:rPr>
              <a:t>Oversight</a:t>
            </a:r>
          </a:p>
          <a:p>
            <a:pPr marL="514350" indent="-514350">
              <a:buFont typeface="+mj-lt"/>
              <a:buAutoNum type="alphaUcPeriod"/>
            </a:pPr>
            <a:r>
              <a:rPr lang="en-US" dirty="0">
                <a:solidFill>
                  <a:schemeClr val="accent6">
                    <a:lumMod val="75000"/>
                  </a:schemeClr>
                </a:solidFill>
              </a:rPr>
              <a:t>Aligning Technology with the IG </a:t>
            </a:r>
            <a:r>
              <a:rPr lang="en-US" dirty="0" smtClean="0">
                <a:solidFill>
                  <a:schemeClr val="accent6">
                    <a:lumMod val="75000"/>
                  </a:schemeClr>
                </a:solidFill>
              </a:rPr>
              <a:t>framework</a:t>
            </a:r>
            <a:endParaRPr lang="en-US" dirty="0">
              <a:solidFill>
                <a:schemeClr val="accent6">
                  <a:lumMod val="75000"/>
                </a:schemeClr>
              </a:solidFill>
            </a:endParaRPr>
          </a:p>
          <a:p>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12</a:t>
            </a:fld>
            <a:endParaRPr lang="en-US" dirty="0"/>
          </a:p>
        </p:txBody>
      </p:sp>
    </p:spTree>
    <p:extLst>
      <p:ext uri="{BB962C8B-B14F-4D97-AF65-F5344CB8AC3E}">
        <p14:creationId xmlns:p14="http://schemas.microsoft.com/office/powerpoint/2010/main" val="13317890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exagon 7"/>
          <p:cNvSpPr/>
          <p:nvPr/>
        </p:nvSpPr>
        <p:spPr>
          <a:xfrm>
            <a:off x="3750276" y="2318953"/>
            <a:ext cx="1066800" cy="829962"/>
          </a:xfrm>
          <a:prstGeom prst="hexagon">
            <a:avLst>
              <a:gd name="adj" fmla="val 28900"/>
              <a:gd name="vf" fmla="val 115470"/>
            </a:avLst>
          </a:prstGeom>
          <a:blipFill rotWithShape="0">
            <a:blip r:embed="rId3"/>
            <a:stretch>
              <a:fillRect/>
            </a:stretch>
          </a:blipFill>
        </p:spPr>
        <p:style>
          <a:lnRef idx="0">
            <a:schemeClr val="dk1">
              <a:hueOff val="0"/>
              <a:satOff val="0"/>
              <a:lumOff val="0"/>
              <a:alphaOff val="0"/>
            </a:schemeClr>
          </a:lnRef>
          <a:fillRef idx="1">
            <a:scrgbClr r="0" g="0" b="0"/>
          </a:fillRef>
          <a:effectRef idx="2">
            <a:schemeClr val="accent2">
              <a:tint val="40000"/>
              <a:hueOff val="0"/>
              <a:satOff val="0"/>
              <a:lumOff val="0"/>
              <a:alphaOff val="0"/>
            </a:schemeClr>
          </a:effectRef>
          <a:fontRef idx="minor">
            <a:schemeClr val="dk1">
              <a:hueOff val="0"/>
              <a:satOff val="0"/>
              <a:lumOff val="0"/>
              <a:alphaOff val="0"/>
            </a:schemeClr>
          </a:fontRef>
        </p:style>
      </p:sp>
      <p:sp>
        <p:nvSpPr>
          <p:cNvPr id="7" name="Hexagon 6"/>
          <p:cNvSpPr/>
          <p:nvPr/>
        </p:nvSpPr>
        <p:spPr>
          <a:xfrm>
            <a:off x="3012990" y="3546390"/>
            <a:ext cx="953153" cy="791142"/>
          </a:xfrm>
          <a:prstGeom prst="hexagon">
            <a:avLst>
              <a:gd name="adj" fmla="val 28900"/>
              <a:gd name="vf" fmla="val 115470"/>
            </a:avLst>
          </a:prstGeom>
          <a:blipFill rotWithShape="0">
            <a:blip r:embed="rId3"/>
            <a:stretch>
              <a:fillRect/>
            </a:stretch>
          </a:blipFill>
        </p:spPr>
        <p:style>
          <a:lnRef idx="0">
            <a:schemeClr val="dk1">
              <a:hueOff val="0"/>
              <a:satOff val="0"/>
              <a:lumOff val="0"/>
              <a:alphaOff val="0"/>
            </a:schemeClr>
          </a:lnRef>
          <a:fillRef idx="1">
            <a:scrgbClr r="0" g="0" b="0"/>
          </a:fillRef>
          <a:effectRef idx="2">
            <a:schemeClr val="accent2">
              <a:tint val="40000"/>
              <a:hueOff val="0"/>
              <a:satOff val="0"/>
              <a:lumOff val="0"/>
              <a:alphaOff val="0"/>
            </a:schemeClr>
          </a:effectRef>
          <a:fontRef idx="minor">
            <a:schemeClr val="dk1">
              <a:hueOff val="0"/>
              <a:satOff val="0"/>
              <a:lumOff val="0"/>
              <a:alphaOff val="0"/>
            </a:schemeClr>
          </a:fontRef>
        </p:style>
      </p:sp>
      <p:sp>
        <p:nvSpPr>
          <p:cNvPr id="6" name="Hexagon 5"/>
          <p:cNvSpPr/>
          <p:nvPr/>
        </p:nvSpPr>
        <p:spPr>
          <a:xfrm>
            <a:off x="3309552" y="4347210"/>
            <a:ext cx="838200" cy="725238"/>
          </a:xfrm>
          <a:prstGeom prst="hexagon">
            <a:avLst>
              <a:gd name="adj" fmla="val 28900"/>
              <a:gd name="vf" fmla="val 115470"/>
            </a:avLst>
          </a:prstGeom>
          <a:blipFill rotWithShape="0">
            <a:blip r:embed="rId3"/>
            <a:stretch>
              <a:fillRect/>
            </a:stretch>
          </a:blipFill>
        </p:spPr>
        <p:style>
          <a:lnRef idx="0">
            <a:schemeClr val="dk1">
              <a:hueOff val="0"/>
              <a:satOff val="0"/>
              <a:lumOff val="0"/>
              <a:alphaOff val="0"/>
            </a:schemeClr>
          </a:lnRef>
          <a:fillRef idx="1">
            <a:scrgbClr r="0" g="0" b="0"/>
          </a:fillRef>
          <a:effectRef idx="2">
            <a:schemeClr val="accent2">
              <a:tint val="40000"/>
              <a:hueOff val="0"/>
              <a:satOff val="0"/>
              <a:lumOff val="0"/>
              <a:alphaOff val="0"/>
            </a:schemeClr>
          </a:effectRef>
          <a:fontRef idx="minor">
            <a:schemeClr val="dk1">
              <a:hueOff val="0"/>
              <a:satOff val="0"/>
              <a:lumOff val="0"/>
              <a:alphaOff val="0"/>
            </a:schemeClr>
          </a:fontRef>
        </p:style>
      </p:sp>
      <p:graphicFrame>
        <p:nvGraphicFramePr>
          <p:cNvPr id="5" name="Content Placeholder 4"/>
          <p:cNvGraphicFramePr>
            <a:graphicFrameLocks noGrp="1"/>
          </p:cNvGraphicFramePr>
          <p:nvPr>
            <p:ph idx="1"/>
            <p:extLst/>
          </p:nvPr>
        </p:nvGraphicFramePr>
        <p:xfrm>
          <a:off x="152400" y="1295400"/>
          <a:ext cx="8229600" cy="42973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4" name="Slide Number Placeholder 3"/>
          <p:cNvSpPr>
            <a:spLocks noGrp="1"/>
          </p:cNvSpPr>
          <p:nvPr>
            <p:ph type="sldNum" sz="quarter" idx="12"/>
          </p:nvPr>
        </p:nvSpPr>
        <p:spPr>
          <a:xfrm>
            <a:off x="6858000" y="6340475"/>
            <a:ext cx="2133600" cy="365125"/>
          </a:xfrm>
        </p:spPr>
        <p:txBody>
          <a:bodyPr/>
          <a:lstStyle/>
          <a:p>
            <a:fld id="{DED10D29-52B0-4D66-A3BF-67AD12F9FF34}" type="slidenum">
              <a:rPr lang="en-US" smtClean="0"/>
              <a:pPr/>
              <a:t>13</a:t>
            </a:fld>
            <a:endParaRPr lang="en-US" dirty="0"/>
          </a:p>
        </p:txBody>
      </p:sp>
      <p:sp>
        <p:nvSpPr>
          <p:cNvPr id="9" name="Line Callout 1 8"/>
          <p:cNvSpPr/>
          <p:nvPr/>
        </p:nvSpPr>
        <p:spPr>
          <a:xfrm>
            <a:off x="5562600" y="685800"/>
            <a:ext cx="2514600" cy="1143000"/>
          </a:xfrm>
          <a:prstGeom prst="borderCallout1">
            <a:avLst>
              <a:gd name="adj1" fmla="val 40371"/>
              <a:gd name="adj2" fmla="val -4074"/>
              <a:gd name="adj3" fmla="val 82230"/>
              <a:gd name="adj4" fmla="val -28505"/>
            </a:avLst>
          </a:prstGeom>
          <a:ln/>
        </p:spPr>
        <p:style>
          <a:lnRef idx="1">
            <a:schemeClr val="accent2"/>
          </a:lnRef>
          <a:fillRef idx="3">
            <a:schemeClr val="accent2"/>
          </a:fillRef>
          <a:effectRef idx="2">
            <a:schemeClr val="accent2"/>
          </a:effectRef>
          <a:fontRef idx="minor">
            <a:schemeClr val="lt1"/>
          </a:fontRef>
        </p:style>
        <p:txBody>
          <a:bodyPr rtlCol="0" anchor="ctr"/>
          <a:lstStyle/>
          <a:p>
            <a:r>
              <a:rPr lang="en-US" sz="1000" dirty="0"/>
              <a:t>Develop a strategic plan that demonstrates an in-depth understanding of the organization's </a:t>
            </a:r>
          </a:p>
          <a:p>
            <a:pPr marL="171450" indent="-171450">
              <a:buFont typeface="Arial" panose="020B0604020202020204" pitchFamily="34" charset="0"/>
              <a:buChar char="•"/>
            </a:pPr>
            <a:r>
              <a:rPr lang="en-US" sz="1000" dirty="0"/>
              <a:t>business goals, </a:t>
            </a:r>
          </a:p>
          <a:p>
            <a:pPr marL="171450" indent="-171450">
              <a:buFont typeface="Arial" panose="020B0604020202020204" pitchFamily="34" charset="0"/>
              <a:buChar char="•"/>
            </a:pPr>
            <a:r>
              <a:rPr lang="en-US" sz="1000" dirty="0"/>
              <a:t>corporate culture, </a:t>
            </a:r>
          </a:p>
          <a:p>
            <a:pPr marL="171450" indent="-171450">
              <a:buFont typeface="Arial" panose="020B0604020202020204" pitchFamily="34" charset="0"/>
              <a:buChar char="•"/>
            </a:pPr>
            <a:r>
              <a:rPr lang="en-US" sz="1000" dirty="0"/>
              <a:t>financial resources, and </a:t>
            </a:r>
          </a:p>
          <a:p>
            <a:pPr marL="171450" indent="-171450">
              <a:buFont typeface="Arial" panose="020B0604020202020204" pitchFamily="34" charset="0"/>
              <a:buChar char="•"/>
            </a:pPr>
            <a:r>
              <a:rPr lang="en-US" sz="1000" dirty="0"/>
              <a:t>commitments</a:t>
            </a:r>
          </a:p>
        </p:txBody>
      </p:sp>
      <p:sp>
        <p:nvSpPr>
          <p:cNvPr id="10" name="Line Callout 1 9"/>
          <p:cNvSpPr/>
          <p:nvPr/>
        </p:nvSpPr>
        <p:spPr>
          <a:xfrm>
            <a:off x="304800" y="381000"/>
            <a:ext cx="3004752" cy="1866900"/>
          </a:xfrm>
          <a:prstGeom prst="borderCallout1">
            <a:avLst>
              <a:gd name="adj1" fmla="val 102458"/>
              <a:gd name="adj2" fmla="val 87469"/>
              <a:gd name="adj3" fmla="val 139730"/>
              <a:gd name="adj4" fmla="val 110798"/>
            </a:avLst>
          </a:prstGeom>
          <a:ln/>
        </p:spPr>
        <p:style>
          <a:lnRef idx="1">
            <a:schemeClr val="accent1"/>
          </a:lnRef>
          <a:fillRef idx="3">
            <a:schemeClr val="accent1"/>
          </a:fillRef>
          <a:effectRef idx="2">
            <a:schemeClr val="accent1"/>
          </a:effectRef>
          <a:fontRef idx="minor">
            <a:schemeClr val="lt1"/>
          </a:fontRef>
        </p:style>
        <p:txBody>
          <a:bodyPr rtlCol="0" anchor="ctr"/>
          <a:lstStyle/>
          <a:p>
            <a:r>
              <a:rPr lang="en-US" sz="1000" dirty="0"/>
              <a:t>Understanding and mitigating information-related risks through such activities as</a:t>
            </a:r>
          </a:p>
          <a:p>
            <a:pPr marL="171450" indent="-171450">
              <a:buFont typeface="Arial" panose="020B0604020202020204" pitchFamily="34" charset="0"/>
              <a:buChar char="•"/>
            </a:pPr>
            <a:r>
              <a:rPr lang="en-US" sz="1000" dirty="0" smtClean="0"/>
              <a:t>researching </a:t>
            </a:r>
            <a:r>
              <a:rPr lang="en-US" sz="1000" dirty="0"/>
              <a:t>and monitoring </a:t>
            </a:r>
            <a:r>
              <a:rPr lang="en-US" sz="1000" dirty="0" smtClean="0"/>
              <a:t>legal, regulatory </a:t>
            </a:r>
            <a:r>
              <a:rPr lang="en-US" sz="1000" dirty="0"/>
              <a:t>and industry-specific compliance requirements; and</a:t>
            </a:r>
          </a:p>
          <a:p>
            <a:pPr marL="171450" indent="-171450">
              <a:buFont typeface="Arial" panose="020B0604020202020204" pitchFamily="34" charset="0"/>
              <a:buChar char="•"/>
            </a:pPr>
            <a:r>
              <a:rPr lang="en-US" sz="1000" dirty="0"/>
              <a:t>creating and monitoring internal policies and procedures. </a:t>
            </a:r>
          </a:p>
          <a:p>
            <a:r>
              <a:rPr lang="en-US" sz="1000" dirty="0"/>
              <a:t>The IGP collaborates with stakeholders to determine acceptable risk levels, and </a:t>
            </a:r>
          </a:p>
          <a:p>
            <a:r>
              <a:rPr lang="en-US" sz="1000" dirty="0"/>
              <a:t>then designs and implements methods for measuring and monitoring the effectiveness of the organization's plan to mitigate its risk.</a:t>
            </a:r>
          </a:p>
        </p:txBody>
      </p:sp>
      <p:sp>
        <p:nvSpPr>
          <p:cNvPr id="12" name="Line Callout 1 11"/>
          <p:cNvSpPr/>
          <p:nvPr/>
        </p:nvSpPr>
        <p:spPr>
          <a:xfrm>
            <a:off x="6400800" y="2005914"/>
            <a:ext cx="2586182" cy="2032686"/>
          </a:xfrm>
          <a:prstGeom prst="borderCallout1">
            <a:avLst>
              <a:gd name="adj1" fmla="val 5781"/>
              <a:gd name="adj2" fmla="val -2109"/>
              <a:gd name="adj3" fmla="val 16172"/>
              <a:gd name="adj4" fmla="val -11818"/>
            </a:avLst>
          </a:prstGeom>
          <a:ln/>
        </p:spPr>
        <p:style>
          <a:lnRef idx="1">
            <a:schemeClr val="accent3"/>
          </a:lnRef>
          <a:fillRef idx="3">
            <a:schemeClr val="accent3"/>
          </a:fillRef>
          <a:effectRef idx="2">
            <a:schemeClr val="accent3"/>
          </a:effectRef>
          <a:fontRef idx="minor">
            <a:schemeClr val="lt1"/>
          </a:fontRef>
        </p:style>
        <p:txBody>
          <a:bodyPr rtlCol="0" anchor="ctr"/>
          <a:lstStyle/>
          <a:p>
            <a:r>
              <a:rPr lang="en-US" sz="1000" dirty="0"/>
              <a:t>Establish the parameters of the organization's IG efforts, including </a:t>
            </a:r>
          </a:p>
          <a:p>
            <a:r>
              <a:rPr lang="en-US" sz="1000" dirty="0"/>
              <a:t>developing policies and standards the organization should meet; </a:t>
            </a:r>
          </a:p>
          <a:p>
            <a:r>
              <a:rPr lang="en-US" sz="1000" dirty="0"/>
              <a:t>defining the authority, roles, and responsibilities the organization must establish; </a:t>
            </a:r>
          </a:p>
          <a:p>
            <a:pPr marL="171450" indent="-171450">
              <a:buFont typeface="Arial" panose="020B0604020202020204" pitchFamily="34" charset="0"/>
              <a:buChar char="•"/>
            </a:pPr>
            <a:r>
              <a:rPr lang="en-US" sz="1000" dirty="0"/>
              <a:t>designing IG program communications and training; and </a:t>
            </a:r>
          </a:p>
          <a:p>
            <a:pPr marL="171450" indent="-171450">
              <a:buFont typeface="Arial" panose="020B0604020202020204" pitchFamily="34" charset="0"/>
              <a:buChar char="•"/>
            </a:pPr>
            <a:r>
              <a:rPr lang="en-US" sz="1000" dirty="0"/>
              <a:t>developing audit and enforcement mechanisms </a:t>
            </a:r>
          </a:p>
          <a:p>
            <a:r>
              <a:rPr lang="en-US" sz="1000" dirty="0"/>
              <a:t>to ensure the IG program can be measured, controlled, and improved.</a:t>
            </a:r>
          </a:p>
        </p:txBody>
      </p:sp>
      <p:sp>
        <p:nvSpPr>
          <p:cNvPr id="13" name="Line Callout 1 12"/>
          <p:cNvSpPr/>
          <p:nvPr/>
        </p:nvSpPr>
        <p:spPr>
          <a:xfrm>
            <a:off x="6324600" y="4347210"/>
            <a:ext cx="2667000" cy="1977390"/>
          </a:xfrm>
          <a:prstGeom prst="borderCallout1">
            <a:avLst>
              <a:gd name="adj1" fmla="val 25494"/>
              <a:gd name="adj2" fmla="val -2108"/>
              <a:gd name="adj3" fmla="val 7648"/>
              <a:gd name="adj4" fmla="val -6883"/>
            </a:avLst>
          </a:prstGeom>
          <a:ln/>
        </p:spPr>
        <p:style>
          <a:lnRef idx="1">
            <a:schemeClr val="accent4"/>
          </a:lnRef>
          <a:fillRef idx="3">
            <a:schemeClr val="accent4"/>
          </a:fillRef>
          <a:effectRef idx="2">
            <a:schemeClr val="accent4"/>
          </a:effectRef>
          <a:fontRef idx="minor">
            <a:schemeClr val="lt1"/>
          </a:fontRef>
        </p:style>
        <p:txBody>
          <a:bodyPr rtlCol="0" anchor="ctr"/>
          <a:lstStyle/>
          <a:p>
            <a:r>
              <a:rPr lang="en-US" sz="1000" dirty="0"/>
              <a:t>Determine the IG program scope and goals, such as </a:t>
            </a:r>
          </a:p>
          <a:p>
            <a:pPr marL="171450" indent="-171450">
              <a:buFont typeface="Arial" panose="020B0604020202020204" pitchFamily="34" charset="0"/>
              <a:buChar char="•"/>
            </a:pPr>
            <a:r>
              <a:rPr lang="en-US" sz="1000" dirty="0"/>
              <a:t>identifying specific program components, </a:t>
            </a:r>
          </a:p>
          <a:p>
            <a:pPr marL="171450" indent="-171450">
              <a:buFont typeface="Arial" panose="020B0604020202020204" pitchFamily="34" charset="0"/>
              <a:buChar char="•"/>
            </a:pPr>
            <a:r>
              <a:rPr lang="en-US" sz="1000" dirty="0"/>
              <a:t>acquiring a mandate from executive leadership, </a:t>
            </a:r>
          </a:p>
          <a:p>
            <a:pPr marL="171450" indent="-171450">
              <a:buFont typeface="Arial" panose="020B0604020202020204" pitchFamily="34" charset="0"/>
              <a:buChar char="•"/>
            </a:pPr>
            <a:r>
              <a:rPr lang="en-US" sz="1000" dirty="0"/>
              <a:t>establishing reporting requirements, </a:t>
            </a:r>
          </a:p>
          <a:p>
            <a:pPr marL="171450" indent="-171450">
              <a:buFont typeface="Arial" panose="020B0604020202020204" pitchFamily="34" charset="0"/>
              <a:buChar char="•"/>
            </a:pPr>
            <a:r>
              <a:rPr lang="en-US" sz="1000" dirty="0"/>
              <a:t>assigning specific roles and responsibilities, </a:t>
            </a:r>
          </a:p>
          <a:p>
            <a:pPr marL="171450" indent="-171450">
              <a:buFont typeface="Arial" panose="020B0604020202020204" pitchFamily="34" charset="0"/>
              <a:buChar char="•"/>
            </a:pPr>
            <a:r>
              <a:rPr lang="en-US" sz="1000" dirty="0"/>
              <a:t>establishing specific program metrics and desired outcomes, and </a:t>
            </a:r>
          </a:p>
          <a:p>
            <a:pPr marL="171450" indent="-171450">
              <a:buFont typeface="Arial" panose="020B0604020202020204" pitchFamily="34" charset="0"/>
              <a:buChar char="•"/>
            </a:pPr>
            <a:r>
              <a:rPr lang="en-US" sz="1000" dirty="0"/>
              <a:t>implementing and managing the IG program.</a:t>
            </a:r>
          </a:p>
        </p:txBody>
      </p:sp>
      <p:sp>
        <p:nvSpPr>
          <p:cNvPr id="14" name="Line Callout 1 13"/>
          <p:cNvSpPr/>
          <p:nvPr/>
        </p:nvSpPr>
        <p:spPr>
          <a:xfrm>
            <a:off x="152400" y="5072448"/>
            <a:ext cx="3304215" cy="1709351"/>
          </a:xfrm>
          <a:prstGeom prst="borderCallout1">
            <a:avLst>
              <a:gd name="adj1" fmla="val 24555"/>
              <a:gd name="adj2" fmla="val 100993"/>
              <a:gd name="adj3" fmla="val 9707"/>
              <a:gd name="adj4" fmla="val 107484"/>
            </a:avLst>
          </a:prstGeom>
          <a:ln/>
        </p:spPr>
        <p:style>
          <a:lnRef idx="1">
            <a:schemeClr val="accent5"/>
          </a:lnRef>
          <a:fillRef idx="3">
            <a:schemeClr val="accent5"/>
          </a:fillRef>
          <a:effectRef idx="2">
            <a:schemeClr val="accent5"/>
          </a:effectRef>
          <a:fontRef idx="minor">
            <a:schemeClr val="lt1"/>
          </a:fontRef>
        </p:style>
        <p:txBody>
          <a:bodyPr rtlCol="0" anchor="ctr"/>
          <a:lstStyle/>
          <a:p>
            <a:r>
              <a:rPr lang="en-US" sz="1000" dirty="0"/>
              <a:t>Align the IG strategy and program to enhance </a:t>
            </a:r>
          </a:p>
          <a:p>
            <a:pPr marL="171450" indent="-171450">
              <a:buFont typeface="Arial" panose="020B0604020202020204" pitchFamily="34" charset="0"/>
              <a:buChar char="•"/>
            </a:pPr>
            <a:r>
              <a:rPr lang="en-US" sz="1000" dirty="0"/>
              <a:t>business goals, </a:t>
            </a:r>
          </a:p>
          <a:p>
            <a:pPr marL="171450" indent="-171450">
              <a:buFont typeface="Arial" panose="020B0604020202020204" pitchFamily="34" charset="0"/>
              <a:buChar char="•"/>
            </a:pPr>
            <a:r>
              <a:rPr lang="en-US" sz="1000" dirty="0"/>
              <a:t>needs, and </a:t>
            </a:r>
          </a:p>
          <a:p>
            <a:pPr marL="171450" indent="-171450">
              <a:buFont typeface="Arial" panose="020B0604020202020204" pitchFamily="34" charset="0"/>
              <a:buChar char="•"/>
            </a:pPr>
            <a:r>
              <a:rPr lang="en-US" sz="1000" dirty="0"/>
              <a:t>objectives. </a:t>
            </a:r>
          </a:p>
          <a:p>
            <a:r>
              <a:rPr lang="en-US" sz="1000" dirty="0"/>
              <a:t>The IGP works closely with business units to determine steps for implementing the IG program in their divisions and for ensuring it is </a:t>
            </a:r>
          </a:p>
          <a:p>
            <a:pPr marL="171450" indent="-171450">
              <a:buFont typeface="Arial" panose="020B0604020202020204" pitchFamily="34" charset="0"/>
              <a:buChar char="•"/>
            </a:pPr>
            <a:r>
              <a:rPr lang="en-US" sz="1000" dirty="0"/>
              <a:t>monitored and audited periodically to confirm the business is complying with changing laws and </a:t>
            </a:r>
          </a:p>
          <a:p>
            <a:pPr marL="171450" indent="-171450">
              <a:buFont typeface="Arial" panose="020B0604020202020204" pitchFamily="34" charset="0"/>
              <a:buChar char="•"/>
            </a:pPr>
            <a:r>
              <a:rPr lang="en-US" sz="1000" dirty="0"/>
              <a:t>to confirm the IG program does not impede the business goals.</a:t>
            </a:r>
          </a:p>
        </p:txBody>
      </p:sp>
      <p:sp>
        <p:nvSpPr>
          <p:cNvPr id="15" name="Line Callout 1 14"/>
          <p:cNvSpPr/>
          <p:nvPr/>
        </p:nvSpPr>
        <p:spPr>
          <a:xfrm>
            <a:off x="152400" y="2413688"/>
            <a:ext cx="1981200" cy="2463112"/>
          </a:xfrm>
          <a:prstGeom prst="borderCallout1">
            <a:avLst>
              <a:gd name="adj1" fmla="val 21219"/>
              <a:gd name="adj2" fmla="val 102762"/>
              <a:gd name="adj3" fmla="val 47448"/>
              <a:gd name="adj4" fmla="val 138646"/>
            </a:avLst>
          </a:prstGeom>
          <a:ln/>
        </p:spPr>
        <p:style>
          <a:lnRef idx="1">
            <a:schemeClr val="accent6"/>
          </a:lnRef>
          <a:fillRef idx="3">
            <a:schemeClr val="accent6"/>
          </a:fillRef>
          <a:effectRef idx="2">
            <a:schemeClr val="accent6"/>
          </a:effectRef>
          <a:fontRef idx="minor">
            <a:schemeClr val="lt1"/>
          </a:fontRef>
        </p:style>
        <p:txBody>
          <a:bodyPr rtlCol="0" anchor="ctr"/>
          <a:lstStyle/>
          <a:p>
            <a:r>
              <a:rPr lang="en-US" sz="1000" dirty="0"/>
              <a:t>Partner with IT leadership to understand </a:t>
            </a:r>
          </a:p>
          <a:p>
            <a:pPr marL="171450" indent="-171450">
              <a:buFont typeface="Arial" panose="020B0604020202020204" pitchFamily="34" charset="0"/>
              <a:buChar char="•"/>
            </a:pPr>
            <a:r>
              <a:rPr lang="en-US" sz="1000" dirty="0"/>
              <a:t>the organization’s technology landscape, </a:t>
            </a:r>
          </a:p>
          <a:p>
            <a:pPr marL="171450" indent="-171450">
              <a:buFont typeface="Arial" panose="020B0604020202020204" pitchFamily="34" charset="0"/>
              <a:buChar char="•"/>
            </a:pPr>
            <a:r>
              <a:rPr lang="en-US" sz="1000" dirty="0"/>
              <a:t>the ways technology is used by the business, and </a:t>
            </a:r>
          </a:p>
          <a:p>
            <a:pPr marL="171450" indent="-171450">
              <a:buFont typeface="Arial" panose="020B0604020202020204" pitchFamily="34" charset="0"/>
              <a:buChar char="•"/>
            </a:pPr>
            <a:r>
              <a:rPr lang="en-US" sz="1000" dirty="0"/>
              <a:t>how to align the IG and Technology teams’ strategies and operations, including </a:t>
            </a:r>
            <a:r>
              <a:rPr lang="en-US" sz="1000" dirty="0" smtClean="0"/>
              <a:t>hardware</a:t>
            </a:r>
            <a:r>
              <a:rPr lang="en-US" sz="1000" dirty="0"/>
              <a:t>, </a:t>
            </a:r>
            <a:r>
              <a:rPr lang="en-US" sz="1000" dirty="0" smtClean="0"/>
              <a:t>software</a:t>
            </a:r>
            <a:r>
              <a:rPr lang="en-US" sz="1000" dirty="0"/>
              <a:t>, and </a:t>
            </a:r>
            <a:r>
              <a:rPr lang="en-US" sz="1000" dirty="0" smtClean="0"/>
              <a:t>data </a:t>
            </a:r>
            <a:r>
              <a:rPr lang="en-US" sz="1000" dirty="0"/>
              <a:t>lifecycle management. </a:t>
            </a:r>
          </a:p>
          <a:p>
            <a:r>
              <a:rPr lang="en-US" sz="1000" dirty="0"/>
              <a:t>The IGP also evaluates technology trends that affect IG and partners with IT to assess opportunities and threats.</a:t>
            </a:r>
          </a:p>
        </p:txBody>
      </p:sp>
    </p:spTree>
    <p:extLst>
      <p:ext uri="{BB962C8B-B14F-4D97-AF65-F5344CB8AC3E}">
        <p14:creationId xmlns:p14="http://schemas.microsoft.com/office/powerpoint/2010/main" val="1553434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P spid="13" grpId="0" animBg="1"/>
      <p:bldP spid="14" grpId="0" animBg="1"/>
      <p:bldP spid="1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D10D29-52B0-4D66-A3BF-67AD12F9FF34}" type="slidenum">
              <a:rPr lang="en-US" smtClean="0"/>
              <a:pPr/>
              <a:t>14</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494917023"/>
              </p:ext>
            </p:extLst>
          </p:nvPr>
        </p:nvGraphicFramePr>
        <p:xfrm>
          <a:off x="76200" y="523875"/>
          <a:ext cx="5683250" cy="6562725"/>
        </p:xfrm>
        <a:graphic>
          <a:graphicData uri="http://schemas.openxmlformats.org/presentationml/2006/ole">
            <mc:AlternateContent xmlns:mc="http://schemas.openxmlformats.org/markup-compatibility/2006">
              <mc:Choice xmlns:v="urn:schemas-microsoft-com:vml" Requires="v">
                <p:oleObj spid="_x0000_s1045" name="Document" r:id="rId5" imgW="7062113" imgH="8135438" progId="Word.Document.12">
                  <p:embed/>
                </p:oleObj>
              </mc:Choice>
              <mc:Fallback>
                <p:oleObj name="Document" r:id="rId5" imgW="7062113" imgH="8135438" progId="Word.Document.12">
                  <p:embed/>
                  <p:pic>
                    <p:nvPicPr>
                      <p:cNvPr id="0" name=""/>
                      <p:cNvPicPr/>
                      <p:nvPr/>
                    </p:nvPicPr>
                    <p:blipFill>
                      <a:blip r:embed="rId6"/>
                      <a:stretch>
                        <a:fillRect/>
                      </a:stretch>
                    </p:blipFill>
                    <p:spPr>
                      <a:xfrm>
                        <a:off x="76200" y="523875"/>
                        <a:ext cx="5683250" cy="6562725"/>
                      </a:xfrm>
                      <a:prstGeom prst="rect">
                        <a:avLst/>
                      </a:prstGeom>
                    </p:spPr>
                  </p:pic>
                </p:oleObj>
              </mc:Fallback>
            </mc:AlternateContent>
          </a:graphicData>
        </a:graphic>
      </p:graphicFrame>
      <p:sp>
        <p:nvSpPr>
          <p:cNvPr id="7" name="TextBox 6"/>
          <p:cNvSpPr txBox="1"/>
          <p:nvPr/>
        </p:nvSpPr>
        <p:spPr>
          <a:xfrm>
            <a:off x="5867400" y="2590800"/>
            <a:ext cx="2988510" cy="707886"/>
          </a:xfrm>
          <a:prstGeom prst="rect">
            <a:avLst/>
          </a:prstGeom>
          <a:noFill/>
        </p:spPr>
        <p:txBody>
          <a:bodyPr wrap="none" rtlCol="0">
            <a:spAutoFit/>
          </a:bodyPr>
          <a:lstStyle/>
          <a:p>
            <a:r>
              <a:rPr lang="en-US" sz="2000" dirty="0" smtClean="0">
                <a:solidFill>
                  <a:schemeClr val="bg2">
                    <a:lumMod val="25000"/>
                  </a:schemeClr>
                </a:solidFill>
              </a:rPr>
              <a:t>Get out your</a:t>
            </a:r>
          </a:p>
          <a:p>
            <a:r>
              <a:rPr lang="en-US" sz="2000" dirty="0" smtClean="0">
                <a:solidFill>
                  <a:schemeClr val="bg2">
                    <a:lumMod val="25000"/>
                  </a:schemeClr>
                </a:solidFill>
              </a:rPr>
              <a:t>IGP DACUM bingo card</a:t>
            </a:r>
            <a:endParaRPr lang="en-US" sz="2000" dirty="0">
              <a:solidFill>
                <a:schemeClr val="bg2">
                  <a:lumMod val="25000"/>
                </a:schemeClr>
              </a:solidFill>
            </a:endParaRPr>
          </a:p>
        </p:txBody>
      </p:sp>
    </p:spTree>
    <p:extLst>
      <p:ext uri="{BB962C8B-B14F-4D97-AF65-F5344CB8AC3E}">
        <p14:creationId xmlns:p14="http://schemas.microsoft.com/office/powerpoint/2010/main" val="13266755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Collaborating and Monitoring</a:t>
            </a:r>
            <a:endParaRPr lang="en-US" dirty="0"/>
          </a:p>
        </p:txBody>
      </p:sp>
      <p:sp>
        <p:nvSpPr>
          <p:cNvPr id="3" name="Content Placeholder 2"/>
          <p:cNvSpPr>
            <a:spLocks noGrp="1"/>
          </p:cNvSpPr>
          <p:nvPr>
            <p:ph idx="1"/>
          </p:nvPr>
        </p:nvSpPr>
        <p:spPr/>
        <p:txBody>
          <a:bodyPr>
            <a:normAutofit lnSpcReduction="10000"/>
          </a:bodyPr>
          <a:lstStyle/>
          <a:p>
            <a:r>
              <a:rPr lang="en-US" dirty="0">
                <a:solidFill>
                  <a:schemeClr val="accent1">
                    <a:lumMod val="75000"/>
                  </a:schemeClr>
                </a:solidFill>
              </a:rPr>
              <a:t>A. collaborates with stakeholders to determine acceptable risk levels, and </a:t>
            </a:r>
            <a:r>
              <a:rPr lang="en-US" dirty="0" smtClean="0">
                <a:solidFill>
                  <a:schemeClr val="accent1">
                    <a:lumMod val="75000"/>
                  </a:schemeClr>
                </a:solidFill>
              </a:rPr>
              <a:t>then </a:t>
            </a:r>
          </a:p>
          <a:p>
            <a:r>
              <a:rPr lang="en-US" dirty="0" smtClean="0">
                <a:solidFill>
                  <a:schemeClr val="accent1">
                    <a:lumMod val="75000"/>
                  </a:schemeClr>
                </a:solidFill>
              </a:rPr>
              <a:t>A. designs </a:t>
            </a:r>
            <a:r>
              <a:rPr lang="en-US" dirty="0">
                <a:solidFill>
                  <a:schemeClr val="accent1">
                    <a:lumMod val="75000"/>
                  </a:schemeClr>
                </a:solidFill>
              </a:rPr>
              <a:t>and implements methods for measuring and monitoring the effectiveness of the organization's plan to mitigate its </a:t>
            </a:r>
            <a:r>
              <a:rPr lang="en-US" dirty="0" smtClean="0">
                <a:solidFill>
                  <a:schemeClr val="accent1">
                    <a:lumMod val="75000"/>
                  </a:schemeClr>
                </a:solidFill>
              </a:rPr>
              <a:t>risk</a:t>
            </a:r>
          </a:p>
          <a:p>
            <a:r>
              <a:rPr lang="en-US" dirty="0" smtClean="0">
                <a:solidFill>
                  <a:schemeClr val="accent4">
                    <a:lumMod val="75000"/>
                  </a:schemeClr>
                </a:solidFill>
              </a:rPr>
              <a:t>D</a:t>
            </a:r>
            <a:r>
              <a:rPr lang="en-US" dirty="0">
                <a:solidFill>
                  <a:schemeClr val="accent4">
                    <a:lumMod val="75000"/>
                  </a:schemeClr>
                </a:solidFill>
              </a:rPr>
              <a:t>. acquiring a mandate from executive </a:t>
            </a:r>
            <a:r>
              <a:rPr lang="en-US" dirty="0" smtClean="0">
                <a:solidFill>
                  <a:schemeClr val="accent4">
                    <a:lumMod val="75000"/>
                  </a:schemeClr>
                </a:solidFill>
              </a:rPr>
              <a:t>leadership</a:t>
            </a:r>
          </a:p>
          <a:p>
            <a:r>
              <a:rPr lang="en-US" dirty="0">
                <a:solidFill>
                  <a:schemeClr val="accent4">
                    <a:lumMod val="75000"/>
                  </a:schemeClr>
                </a:solidFill>
              </a:rPr>
              <a:t>D. establishing specific program metrics and desired </a:t>
            </a:r>
            <a:r>
              <a:rPr lang="en-US" dirty="0" smtClean="0">
                <a:solidFill>
                  <a:schemeClr val="accent4">
                    <a:lumMod val="75000"/>
                  </a:schemeClr>
                </a:solidFill>
              </a:rPr>
              <a:t>outcomes</a:t>
            </a:r>
          </a:p>
          <a:p>
            <a:r>
              <a:rPr lang="en-US" dirty="0">
                <a:solidFill>
                  <a:schemeClr val="accent5">
                    <a:lumMod val="75000"/>
                  </a:schemeClr>
                </a:solidFill>
              </a:rPr>
              <a:t>E. The IGP works closely with </a:t>
            </a:r>
            <a:r>
              <a:rPr lang="en-US" dirty="0" smtClean="0">
                <a:solidFill>
                  <a:schemeClr val="accent5">
                    <a:lumMod val="75000"/>
                  </a:schemeClr>
                </a:solidFill>
              </a:rPr>
              <a:t>business units </a:t>
            </a:r>
          </a:p>
          <a:p>
            <a:r>
              <a:rPr lang="en-US" dirty="0" smtClean="0">
                <a:solidFill>
                  <a:schemeClr val="accent5">
                    <a:lumMod val="75000"/>
                  </a:schemeClr>
                </a:solidFill>
              </a:rPr>
              <a:t>E</a:t>
            </a:r>
            <a:r>
              <a:rPr lang="en-US" dirty="0">
                <a:solidFill>
                  <a:schemeClr val="accent5">
                    <a:lumMod val="75000"/>
                  </a:schemeClr>
                </a:solidFill>
              </a:rPr>
              <a:t>. monitored and audited periodically to confirm the business is complying with changing laws and </a:t>
            </a:r>
            <a:r>
              <a:rPr lang="en-US" dirty="0" smtClean="0">
                <a:solidFill>
                  <a:schemeClr val="accent5">
                    <a:lumMod val="75000"/>
                  </a:schemeClr>
                </a:solidFill>
              </a:rPr>
              <a:t>to </a:t>
            </a:r>
            <a:r>
              <a:rPr lang="en-US" dirty="0">
                <a:solidFill>
                  <a:schemeClr val="accent5">
                    <a:lumMod val="75000"/>
                  </a:schemeClr>
                </a:solidFill>
              </a:rPr>
              <a:t>confirm the IG program does not impede the business </a:t>
            </a:r>
            <a:r>
              <a:rPr lang="en-US" dirty="0" smtClean="0">
                <a:solidFill>
                  <a:schemeClr val="accent5">
                    <a:lumMod val="75000"/>
                  </a:schemeClr>
                </a:solidFill>
              </a:rPr>
              <a:t>goals</a:t>
            </a:r>
          </a:p>
          <a:p>
            <a:r>
              <a:rPr lang="en-US" dirty="0">
                <a:solidFill>
                  <a:schemeClr val="accent6">
                    <a:lumMod val="75000"/>
                  </a:schemeClr>
                </a:solidFill>
              </a:rPr>
              <a:t>F. Partner with IT </a:t>
            </a:r>
            <a:r>
              <a:rPr lang="en-US" dirty="0" smtClean="0">
                <a:solidFill>
                  <a:schemeClr val="accent6">
                    <a:lumMod val="75000"/>
                  </a:schemeClr>
                </a:solidFill>
              </a:rPr>
              <a:t>leadership</a:t>
            </a:r>
            <a:endParaRPr lang="en-US" dirty="0"/>
          </a:p>
          <a:p>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15</a:t>
            </a:fld>
            <a:endParaRPr lang="en-US" dirty="0"/>
          </a:p>
        </p:txBody>
      </p:sp>
    </p:spTree>
    <p:extLst>
      <p:ext uri="{BB962C8B-B14F-4D97-AF65-F5344CB8AC3E}">
        <p14:creationId xmlns:p14="http://schemas.microsoft.com/office/powerpoint/2010/main" val="6454210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Gather Information</a:t>
            </a:r>
            <a:endParaRPr lang="en-US" dirty="0"/>
          </a:p>
        </p:txBody>
      </p:sp>
      <p:sp>
        <p:nvSpPr>
          <p:cNvPr id="3" name="Content Placeholder 2"/>
          <p:cNvSpPr>
            <a:spLocks noGrp="1"/>
          </p:cNvSpPr>
          <p:nvPr>
            <p:ph idx="1"/>
          </p:nvPr>
        </p:nvSpPr>
        <p:spPr/>
        <p:txBody>
          <a:bodyPr>
            <a:normAutofit/>
          </a:bodyPr>
          <a:lstStyle/>
          <a:p>
            <a:r>
              <a:rPr lang="en-US" dirty="0" smtClean="0">
                <a:solidFill>
                  <a:schemeClr val="accent1">
                    <a:lumMod val="75000"/>
                  </a:schemeClr>
                </a:solidFill>
              </a:rPr>
              <a:t>A.1. Monitor legal and regulatory landscape</a:t>
            </a:r>
          </a:p>
          <a:p>
            <a:r>
              <a:rPr lang="en-US" dirty="0" smtClean="0">
                <a:solidFill>
                  <a:schemeClr val="accent1">
                    <a:lumMod val="75000"/>
                  </a:schemeClr>
                </a:solidFill>
              </a:rPr>
              <a:t>A.2. </a:t>
            </a:r>
            <a:r>
              <a:rPr lang="en-US" dirty="0">
                <a:solidFill>
                  <a:schemeClr val="accent1">
                    <a:lumMod val="75000"/>
                  </a:schemeClr>
                </a:solidFill>
              </a:rPr>
              <a:t>Identify internal and external compliance </a:t>
            </a:r>
            <a:r>
              <a:rPr lang="en-US" dirty="0" smtClean="0">
                <a:solidFill>
                  <a:schemeClr val="accent1">
                    <a:lumMod val="75000"/>
                  </a:schemeClr>
                </a:solidFill>
              </a:rPr>
              <a:t>requirements</a:t>
            </a:r>
          </a:p>
          <a:p>
            <a:r>
              <a:rPr lang="en-US" dirty="0" smtClean="0">
                <a:solidFill>
                  <a:schemeClr val="accent3">
                    <a:lumMod val="75000"/>
                  </a:schemeClr>
                </a:solidFill>
              </a:rPr>
              <a:t>C.1. Conduct due diligence to identify standards to guide the IG framework</a:t>
            </a:r>
          </a:p>
          <a:p>
            <a:r>
              <a:rPr lang="en-US" dirty="0" smtClean="0">
                <a:solidFill>
                  <a:schemeClr val="accent5">
                    <a:lumMod val="75000"/>
                  </a:schemeClr>
                </a:solidFill>
              </a:rPr>
              <a:t>E.1. </a:t>
            </a:r>
            <a:r>
              <a:rPr lang="en-US" dirty="0">
                <a:solidFill>
                  <a:schemeClr val="accent5">
                    <a:lumMod val="75000"/>
                  </a:schemeClr>
                </a:solidFill>
              </a:rPr>
              <a:t>Define current state of business </a:t>
            </a:r>
            <a:r>
              <a:rPr lang="en-US" dirty="0" smtClean="0">
                <a:solidFill>
                  <a:schemeClr val="accent5">
                    <a:lumMod val="75000"/>
                  </a:schemeClr>
                </a:solidFill>
              </a:rPr>
              <a:t>processes</a:t>
            </a:r>
          </a:p>
          <a:p>
            <a:r>
              <a:rPr lang="en-US" dirty="0" smtClean="0">
                <a:solidFill>
                  <a:schemeClr val="accent5">
                    <a:lumMod val="75000"/>
                  </a:schemeClr>
                </a:solidFill>
              </a:rPr>
              <a:t>E.2. </a:t>
            </a:r>
            <a:r>
              <a:rPr lang="en-US" dirty="0">
                <a:solidFill>
                  <a:schemeClr val="accent5">
                    <a:lumMod val="75000"/>
                  </a:schemeClr>
                </a:solidFill>
              </a:rPr>
              <a:t>Define current state of technology use in business </a:t>
            </a:r>
            <a:r>
              <a:rPr lang="en-US" dirty="0" smtClean="0">
                <a:solidFill>
                  <a:schemeClr val="accent5">
                    <a:lumMod val="75000"/>
                  </a:schemeClr>
                </a:solidFill>
              </a:rPr>
              <a:t>process</a:t>
            </a:r>
          </a:p>
          <a:p>
            <a:r>
              <a:rPr lang="en-US" dirty="0" smtClean="0">
                <a:solidFill>
                  <a:schemeClr val="accent6">
                    <a:lumMod val="75000"/>
                  </a:schemeClr>
                </a:solidFill>
              </a:rPr>
              <a:t>F.1. Identify </a:t>
            </a:r>
            <a:r>
              <a:rPr lang="en-US" dirty="0">
                <a:solidFill>
                  <a:schemeClr val="accent6">
                    <a:lumMod val="75000"/>
                  </a:schemeClr>
                </a:solidFill>
              </a:rPr>
              <a:t>how technology is used in the </a:t>
            </a:r>
            <a:r>
              <a:rPr lang="en-US" dirty="0" smtClean="0">
                <a:solidFill>
                  <a:schemeClr val="accent6">
                    <a:lumMod val="75000"/>
                  </a:schemeClr>
                </a:solidFill>
              </a:rPr>
              <a:t>business</a:t>
            </a:r>
          </a:p>
          <a:p>
            <a:r>
              <a:rPr lang="en-US" dirty="0" smtClean="0">
                <a:solidFill>
                  <a:schemeClr val="accent6">
                    <a:lumMod val="75000"/>
                  </a:schemeClr>
                </a:solidFill>
              </a:rPr>
              <a:t>F.2. Monitor technology trends</a:t>
            </a:r>
            <a:endParaRPr lang="en-US" dirty="0">
              <a:solidFill>
                <a:schemeClr val="accent6">
                  <a:lumMod val="75000"/>
                </a:schemeClr>
              </a:solidFill>
            </a:endParaRPr>
          </a:p>
          <a:p>
            <a:pPr lvl="1"/>
            <a:endParaRPr lang="en-US" dirty="0" smtClean="0"/>
          </a:p>
          <a:p>
            <a:pPr lvl="1"/>
            <a:endParaRPr lang="en-US" dirty="0" smtClean="0"/>
          </a:p>
        </p:txBody>
      </p:sp>
      <p:sp>
        <p:nvSpPr>
          <p:cNvPr id="4" name="Slide Number Placeholder 3"/>
          <p:cNvSpPr>
            <a:spLocks noGrp="1"/>
          </p:cNvSpPr>
          <p:nvPr>
            <p:ph type="sldNum" sz="quarter" idx="12"/>
          </p:nvPr>
        </p:nvSpPr>
        <p:spPr/>
        <p:txBody>
          <a:bodyPr/>
          <a:lstStyle/>
          <a:p>
            <a:fld id="{DED10D29-52B0-4D66-A3BF-67AD12F9FF34}" type="slidenum">
              <a:rPr lang="en-US" smtClean="0"/>
              <a:pPr/>
              <a:t>16</a:t>
            </a:fld>
            <a:endParaRPr lang="en-US" dirty="0"/>
          </a:p>
        </p:txBody>
      </p:sp>
    </p:spTree>
    <p:extLst>
      <p:ext uri="{BB962C8B-B14F-4D97-AF65-F5344CB8AC3E}">
        <p14:creationId xmlns:p14="http://schemas.microsoft.com/office/powerpoint/2010/main" val="15765317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Analyze</a:t>
            </a:r>
            <a:endParaRPr lang="en-US" dirty="0"/>
          </a:p>
        </p:txBody>
      </p:sp>
      <p:sp>
        <p:nvSpPr>
          <p:cNvPr id="3" name="Content Placeholder 2"/>
          <p:cNvSpPr>
            <a:spLocks noGrp="1"/>
          </p:cNvSpPr>
          <p:nvPr>
            <p:ph idx="1"/>
          </p:nvPr>
        </p:nvSpPr>
        <p:spPr/>
        <p:txBody>
          <a:bodyPr/>
          <a:lstStyle/>
          <a:p>
            <a:r>
              <a:rPr lang="en-US" dirty="0" smtClean="0">
                <a:solidFill>
                  <a:schemeClr val="accent1">
                    <a:lumMod val="75000"/>
                  </a:schemeClr>
                </a:solidFill>
              </a:rPr>
              <a:t>A.3. Prepare a risk profile</a:t>
            </a:r>
          </a:p>
          <a:p>
            <a:r>
              <a:rPr lang="en-US" dirty="0" smtClean="0">
                <a:solidFill>
                  <a:schemeClr val="accent2">
                    <a:lumMod val="75000"/>
                  </a:schemeClr>
                </a:solidFill>
              </a:rPr>
              <a:t>B.2. Analyze internal drivers</a:t>
            </a:r>
          </a:p>
          <a:p>
            <a:r>
              <a:rPr lang="en-US" dirty="0" smtClean="0">
                <a:solidFill>
                  <a:schemeClr val="accent2">
                    <a:lumMod val="75000"/>
                  </a:schemeClr>
                </a:solidFill>
              </a:rPr>
              <a:t>B.3. Analyze external drivers and trends</a:t>
            </a:r>
          </a:p>
          <a:p>
            <a:r>
              <a:rPr lang="en-US" dirty="0" smtClean="0">
                <a:solidFill>
                  <a:schemeClr val="accent6">
                    <a:lumMod val="75000"/>
                  </a:schemeClr>
                </a:solidFill>
              </a:rPr>
              <a:t>F.2. </a:t>
            </a:r>
            <a:r>
              <a:rPr lang="en-US" dirty="0">
                <a:solidFill>
                  <a:schemeClr val="accent6">
                    <a:lumMod val="75000"/>
                  </a:schemeClr>
                </a:solidFill>
              </a:rPr>
              <a:t>E</a:t>
            </a:r>
            <a:r>
              <a:rPr lang="en-US" dirty="0" smtClean="0">
                <a:solidFill>
                  <a:schemeClr val="accent6">
                    <a:lumMod val="75000"/>
                  </a:schemeClr>
                </a:solidFill>
              </a:rPr>
              <a:t>valuate </a:t>
            </a:r>
            <a:r>
              <a:rPr lang="en-US" dirty="0">
                <a:solidFill>
                  <a:schemeClr val="accent6">
                    <a:lumMod val="75000"/>
                  </a:schemeClr>
                </a:solidFill>
              </a:rPr>
              <a:t>technology </a:t>
            </a:r>
            <a:r>
              <a:rPr lang="en-US" dirty="0" smtClean="0">
                <a:solidFill>
                  <a:schemeClr val="accent6">
                    <a:lumMod val="75000"/>
                  </a:schemeClr>
                </a:solidFill>
              </a:rPr>
              <a:t>trends</a:t>
            </a:r>
          </a:p>
          <a:p>
            <a:r>
              <a:rPr lang="en-US" dirty="0" smtClean="0">
                <a:solidFill>
                  <a:schemeClr val="accent6">
                    <a:lumMod val="75000"/>
                  </a:schemeClr>
                </a:solidFill>
              </a:rPr>
              <a:t>F.3. Evaluate </a:t>
            </a:r>
            <a:r>
              <a:rPr lang="en-US" dirty="0">
                <a:solidFill>
                  <a:schemeClr val="accent6">
                    <a:lumMod val="75000"/>
                  </a:schemeClr>
                </a:solidFill>
              </a:rPr>
              <a:t>hardware, </a:t>
            </a:r>
            <a:r>
              <a:rPr lang="en-US" dirty="0" smtClean="0">
                <a:solidFill>
                  <a:schemeClr val="accent6">
                    <a:lumMod val="75000"/>
                  </a:schemeClr>
                </a:solidFill>
              </a:rPr>
              <a:t>software, </a:t>
            </a:r>
            <a:r>
              <a:rPr lang="en-US" dirty="0">
                <a:solidFill>
                  <a:schemeClr val="accent6">
                    <a:lumMod val="75000"/>
                  </a:schemeClr>
                </a:solidFill>
              </a:rPr>
              <a:t>and data life cycles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17</a:t>
            </a:fld>
            <a:endParaRPr lang="en-US" dirty="0"/>
          </a:p>
        </p:txBody>
      </p:sp>
    </p:spTree>
    <p:extLst>
      <p:ext uri="{BB962C8B-B14F-4D97-AF65-F5344CB8AC3E}">
        <p14:creationId xmlns:p14="http://schemas.microsoft.com/office/powerpoint/2010/main" val="27466573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a:t>
            </a:r>
            <a:endParaRPr lang="en-US" dirty="0"/>
          </a:p>
        </p:txBody>
      </p:sp>
      <p:sp>
        <p:nvSpPr>
          <p:cNvPr id="3" name="Content Placeholder 2"/>
          <p:cNvSpPr>
            <a:spLocks noGrp="1"/>
          </p:cNvSpPr>
          <p:nvPr>
            <p:ph idx="1"/>
          </p:nvPr>
        </p:nvSpPr>
        <p:spPr/>
        <p:txBody>
          <a:bodyPr>
            <a:normAutofit/>
          </a:bodyPr>
          <a:lstStyle/>
          <a:p>
            <a:r>
              <a:rPr lang="en-US" dirty="0" smtClean="0">
                <a:solidFill>
                  <a:schemeClr val="accent1">
                    <a:lumMod val="75000"/>
                  </a:schemeClr>
                </a:solidFill>
              </a:rPr>
              <a:t>A.5. Develop risk and compliance metrics</a:t>
            </a:r>
          </a:p>
          <a:p>
            <a:r>
              <a:rPr lang="en-US" dirty="0">
                <a:solidFill>
                  <a:schemeClr val="accent1">
                    <a:lumMod val="75000"/>
                  </a:schemeClr>
                </a:solidFill>
              </a:rPr>
              <a:t>A.6. Create the mitigation </a:t>
            </a:r>
            <a:r>
              <a:rPr lang="en-US" dirty="0" smtClean="0">
                <a:solidFill>
                  <a:schemeClr val="accent1">
                    <a:lumMod val="75000"/>
                  </a:schemeClr>
                </a:solidFill>
              </a:rPr>
              <a:t>plan</a:t>
            </a:r>
            <a:endParaRPr lang="en-US" dirty="0" smtClean="0"/>
          </a:p>
          <a:p>
            <a:r>
              <a:rPr lang="en-US" dirty="0" smtClean="0">
                <a:solidFill>
                  <a:schemeClr val="accent2">
                    <a:lumMod val="75000"/>
                  </a:schemeClr>
                </a:solidFill>
              </a:rPr>
              <a:t>B.4. Develop a strategic plan</a:t>
            </a:r>
          </a:p>
          <a:p>
            <a:r>
              <a:rPr lang="en-US" dirty="0" smtClean="0">
                <a:solidFill>
                  <a:schemeClr val="accent3">
                    <a:lumMod val="75000"/>
                  </a:schemeClr>
                </a:solidFill>
              </a:rPr>
              <a:t>C.    IG Framework</a:t>
            </a:r>
          </a:p>
          <a:p>
            <a:pPr lvl="1"/>
            <a:r>
              <a:rPr lang="en-US" dirty="0" smtClean="0">
                <a:solidFill>
                  <a:schemeClr val="accent3">
                    <a:lumMod val="75000"/>
                  </a:schemeClr>
                </a:solidFill>
              </a:rPr>
              <a:t>2. Establish enterprise IG policies and standards</a:t>
            </a:r>
          </a:p>
          <a:p>
            <a:pPr lvl="1"/>
            <a:r>
              <a:rPr lang="en-US" dirty="0" smtClean="0">
                <a:solidFill>
                  <a:schemeClr val="accent3">
                    <a:lumMod val="75000"/>
                  </a:schemeClr>
                </a:solidFill>
              </a:rPr>
              <a:t>3. Develop authority, roles, and responsibilities</a:t>
            </a:r>
          </a:p>
          <a:p>
            <a:pPr lvl="1"/>
            <a:r>
              <a:rPr lang="en-US" dirty="0" smtClean="0">
                <a:solidFill>
                  <a:schemeClr val="accent3">
                    <a:lumMod val="75000"/>
                  </a:schemeClr>
                </a:solidFill>
              </a:rPr>
              <a:t>4. Develop communications and training</a:t>
            </a:r>
          </a:p>
          <a:p>
            <a:pPr lvl="1"/>
            <a:r>
              <a:rPr lang="en-US" dirty="0" smtClean="0">
                <a:solidFill>
                  <a:schemeClr val="accent3">
                    <a:lumMod val="75000"/>
                  </a:schemeClr>
                </a:solidFill>
              </a:rPr>
              <a:t>5. Develop auditing and enforcement mechanisms for the framework</a:t>
            </a:r>
          </a:p>
          <a:p>
            <a:r>
              <a:rPr lang="en-US" dirty="0" smtClean="0">
                <a:solidFill>
                  <a:schemeClr val="accent5">
                    <a:lumMod val="75000"/>
                  </a:schemeClr>
                </a:solidFill>
              </a:rPr>
              <a:t>D.1. </a:t>
            </a:r>
            <a:r>
              <a:rPr lang="en-US" dirty="0">
                <a:solidFill>
                  <a:schemeClr val="accent5">
                    <a:lumMod val="75000"/>
                  </a:schemeClr>
                </a:solidFill>
              </a:rPr>
              <a:t>Establish program scope, </a:t>
            </a:r>
            <a:r>
              <a:rPr lang="en-US" dirty="0" smtClean="0">
                <a:solidFill>
                  <a:schemeClr val="accent5">
                    <a:lumMod val="75000"/>
                  </a:schemeClr>
                </a:solidFill>
              </a:rPr>
              <a:t>mandate, </a:t>
            </a:r>
            <a:r>
              <a:rPr lang="en-US" dirty="0">
                <a:solidFill>
                  <a:schemeClr val="accent5">
                    <a:lumMod val="75000"/>
                  </a:schemeClr>
                </a:solidFill>
              </a:rPr>
              <a:t>and </a:t>
            </a:r>
            <a:r>
              <a:rPr lang="en-US" dirty="0" smtClean="0">
                <a:solidFill>
                  <a:schemeClr val="accent5">
                    <a:lumMod val="75000"/>
                  </a:schemeClr>
                </a:solidFill>
              </a:rPr>
              <a:t>reporting</a:t>
            </a:r>
          </a:p>
          <a:p>
            <a:r>
              <a:rPr lang="en-US" dirty="0" smtClean="0">
                <a:solidFill>
                  <a:schemeClr val="accent5">
                    <a:lumMod val="75000"/>
                  </a:schemeClr>
                </a:solidFill>
              </a:rPr>
              <a:t>D.2. Assign accountabilities</a:t>
            </a:r>
          </a:p>
          <a:p>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18</a:t>
            </a:fld>
            <a:endParaRPr lang="en-US" dirty="0"/>
          </a:p>
        </p:txBody>
      </p:sp>
    </p:spTree>
    <p:extLst>
      <p:ext uri="{BB962C8B-B14F-4D97-AF65-F5344CB8AC3E}">
        <p14:creationId xmlns:p14="http://schemas.microsoft.com/office/powerpoint/2010/main" val="680309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Conduct and Implement</a:t>
            </a:r>
            <a:endParaRPr lang="en-US" dirty="0"/>
          </a:p>
        </p:txBody>
      </p:sp>
      <p:sp>
        <p:nvSpPr>
          <p:cNvPr id="3" name="Content Placeholder 2"/>
          <p:cNvSpPr>
            <a:spLocks noGrp="1"/>
          </p:cNvSpPr>
          <p:nvPr>
            <p:ph idx="1"/>
          </p:nvPr>
        </p:nvSpPr>
        <p:spPr/>
        <p:txBody>
          <a:bodyPr/>
          <a:lstStyle/>
          <a:p>
            <a:r>
              <a:rPr lang="en-US" dirty="0" smtClean="0">
                <a:solidFill>
                  <a:schemeClr val="accent1">
                    <a:lumMod val="75000"/>
                  </a:schemeClr>
                </a:solidFill>
              </a:rPr>
              <a:t>A.4. Conduct a risk assessment</a:t>
            </a:r>
          </a:p>
          <a:p>
            <a:r>
              <a:rPr lang="en-US" dirty="0" smtClean="0">
                <a:solidFill>
                  <a:schemeClr val="accent1">
                    <a:lumMod val="75000"/>
                  </a:schemeClr>
                </a:solidFill>
              </a:rPr>
              <a:t>A.8. Conduct risk and compliance audit</a:t>
            </a:r>
          </a:p>
          <a:p>
            <a:r>
              <a:rPr lang="en-US" dirty="0" smtClean="0">
                <a:solidFill>
                  <a:schemeClr val="accent4">
                    <a:lumMod val="75000"/>
                  </a:schemeClr>
                </a:solidFill>
              </a:rPr>
              <a:t>D.3. Implement the IG program</a:t>
            </a:r>
          </a:p>
        </p:txBody>
      </p:sp>
      <p:sp>
        <p:nvSpPr>
          <p:cNvPr id="4" name="Slide Number Placeholder 3"/>
          <p:cNvSpPr>
            <a:spLocks noGrp="1"/>
          </p:cNvSpPr>
          <p:nvPr>
            <p:ph type="sldNum" sz="quarter" idx="12"/>
          </p:nvPr>
        </p:nvSpPr>
        <p:spPr/>
        <p:txBody>
          <a:bodyPr/>
          <a:lstStyle/>
          <a:p>
            <a:fld id="{DED10D29-52B0-4D66-A3BF-67AD12F9FF34}" type="slidenum">
              <a:rPr lang="en-US" smtClean="0"/>
              <a:pPr/>
              <a:t>19</a:t>
            </a:fld>
            <a:endParaRPr lang="en-US" dirty="0"/>
          </a:p>
        </p:txBody>
      </p:sp>
    </p:spTree>
    <p:extLst>
      <p:ext uri="{BB962C8B-B14F-4D97-AF65-F5344CB8AC3E}">
        <p14:creationId xmlns:p14="http://schemas.microsoft.com/office/powerpoint/2010/main" val="3424897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Learning Objective </a:t>
            </a:r>
            <a:endParaRPr lang="en-US" dirty="0"/>
          </a:p>
        </p:txBody>
      </p:sp>
      <p:sp>
        <p:nvSpPr>
          <p:cNvPr id="5" name="Content Placeholder 4"/>
          <p:cNvSpPr>
            <a:spLocks noGrp="1"/>
          </p:cNvSpPr>
          <p:nvPr>
            <p:ph idx="1"/>
          </p:nvPr>
        </p:nvSpPr>
        <p:spPr>
          <a:xfrm>
            <a:off x="457200" y="1828801"/>
            <a:ext cx="8229600" cy="2057400"/>
          </a:xfrm>
        </p:spPr>
        <p:txBody>
          <a:bodyPr>
            <a:normAutofit/>
          </a:bodyPr>
          <a:lstStyle/>
          <a:p>
            <a:pPr marL="0" lvl="1" indent="0">
              <a:buNone/>
            </a:pPr>
            <a:r>
              <a:rPr lang="en-US" sz="2400" dirty="0" smtClean="0"/>
              <a:t>Develop an education and opportunities plan tailored to your personal career needs.</a:t>
            </a:r>
            <a:endParaRPr lang="en-US" sz="2400" dirty="0"/>
          </a:p>
        </p:txBody>
      </p:sp>
      <p:sp>
        <p:nvSpPr>
          <p:cNvPr id="3" name="Slide Number Placeholder 2"/>
          <p:cNvSpPr>
            <a:spLocks noGrp="1"/>
          </p:cNvSpPr>
          <p:nvPr>
            <p:ph type="sldNum" sz="quarter" idx="12"/>
          </p:nvPr>
        </p:nvSpPr>
        <p:spPr/>
        <p:txBody>
          <a:bodyPr/>
          <a:lstStyle/>
          <a:p>
            <a:fld id="{DED10D29-52B0-4D66-A3BF-67AD12F9FF34}" type="slidenum">
              <a:rPr lang="en-US" smtClean="0"/>
              <a:t>2</a:t>
            </a:fld>
            <a:endParaRPr lang="en-US" dirty="0"/>
          </a:p>
        </p:txBody>
      </p:sp>
    </p:spTree>
    <p:extLst>
      <p:ext uri="{BB962C8B-B14F-4D97-AF65-F5344CB8AC3E}">
        <p14:creationId xmlns:p14="http://schemas.microsoft.com/office/powerpoint/2010/main" val="417377745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Align, Guide, and Manage</a:t>
            </a:r>
            <a:endParaRPr lang="en-US" dirty="0"/>
          </a:p>
        </p:txBody>
      </p:sp>
      <p:sp>
        <p:nvSpPr>
          <p:cNvPr id="3" name="Content Placeholder 2"/>
          <p:cNvSpPr>
            <a:spLocks noGrp="1"/>
          </p:cNvSpPr>
          <p:nvPr>
            <p:ph idx="1"/>
          </p:nvPr>
        </p:nvSpPr>
        <p:spPr/>
        <p:txBody>
          <a:bodyPr>
            <a:normAutofit/>
          </a:bodyPr>
          <a:lstStyle/>
          <a:p>
            <a:r>
              <a:rPr lang="en-US" dirty="0" smtClean="0">
                <a:solidFill>
                  <a:schemeClr val="accent1">
                    <a:lumMod val="75000"/>
                  </a:schemeClr>
                </a:solidFill>
              </a:rPr>
              <a:t>A.7. Manage the risk mitigation process</a:t>
            </a:r>
          </a:p>
          <a:p>
            <a:r>
              <a:rPr lang="en-US" dirty="0">
                <a:solidFill>
                  <a:schemeClr val="accent2">
                    <a:lumMod val="75000"/>
                  </a:schemeClr>
                </a:solidFill>
              </a:rPr>
              <a:t>B.1. Align resources to develop plan</a:t>
            </a:r>
            <a:endParaRPr lang="en-US" dirty="0" smtClean="0">
              <a:solidFill>
                <a:schemeClr val="accent2">
                  <a:lumMod val="75000"/>
                </a:schemeClr>
              </a:solidFill>
            </a:endParaRPr>
          </a:p>
          <a:p>
            <a:r>
              <a:rPr lang="en-US" dirty="0" smtClean="0">
                <a:solidFill>
                  <a:schemeClr val="accent4">
                    <a:lumMod val="75000"/>
                  </a:schemeClr>
                </a:solidFill>
              </a:rPr>
              <a:t>D.4. Manage the IG program</a:t>
            </a:r>
          </a:p>
          <a:p>
            <a:r>
              <a:rPr lang="en-US" dirty="0" smtClean="0">
                <a:solidFill>
                  <a:schemeClr val="accent5">
                    <a:lumMod val="75000"/>
                  </a:schemeClr>
                </a:solidFill>
              </a:rPr>
              <a:t>E.3. </a:t>
            </a:r>
            <a:r>
              <a:rPr lang="en-US" dirty="0">
                <a:solidFill>
                  <a:schemeClr val="accent5">
                    <a:lumMod val="75000"/>
                  </a:schemeClr>
                </a:solidFill>
              </a:rPr>
              <a:t>Align IG framework with business area </a:t>
            </a:r>
            <a:r>
              <a:rPr lang="en-US" dirty="0" smtClean="0">
                <a:solidFill>
                  <a:schemeClr val="accent5">
                    <a:lumMod val="75000"/>
                  </a:schemeClr>
                </a:solidFill>
              </a:rPr>
              <a:t>requirements</a:t>
            </a:r>
          </a:p>
          <a:p>
            <a:r>
              <a:rPr lang="en-US" dirty="0">
                <a:solidFill>
                  <a:schemeClr val="accent5">
                    <a:lumMod val="75000"/>
                  </a:schemeClr>
                </a:solidFill>
              </a:rPr>
              <a:t>E.4. Guide information management decisions</a:t>
            </a:r>
            <a:endParaRPr lang="en-US" dirty="0" smtClean="0">
              <a:solidFill>
                <a:schemeClr val="accent5">
                  <a:lumMod val="75000"/>
                </a:schemeClr>
              </a:solidFill>
            </a:endParaRPr>
          </a:p>
          <a:p>
            <a:r>
              <a:rPr lang="en-US" dirty="0" smtClean="0">
                <a:solidFill>
                  <a:schemeClr val="accent6">
                    <a:lumMod val="75000"/>
                  </a:schemeClr>
                </a:solidFill>
              </a:rPr>
              <a:t>F.4. </a:t>
            </a:r>
            <a:r>
              <a:rPr lang="en-US" dirty="0">
                <a:solidFill>
                  <a:schemeClr val="accent6">
                    <a:lumMod val="75000"/>
                  </a:schemeClr>
                </a:solidFill>
              </a:rPr>
              <a:t>Align IG strategic plan and framework with the IT strategy and </a:t>
            </a:r>
            <a:r>
              <a:rPr lang="en-US" dirty="0" smtClean="0">
                <a:solidFill>
                  <a:schemeClr val="accent6">
                    <a:lumMod val="75000"/>
                  </a:schemeClr>
                </a:solidFill>
              </a:rPr>
              <a:t>operations</a:t>
            </a:r>
          </a:p>
          <a:p>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20</a:t>
            </a:fld>
            <a:endParaRPr lang="en-US" dirty="0"/>
          </a:p>
        </p:txBody>
      </p:sp>
    </p:spTree>
    <p:extLst>
      <p:ext uri="{BB962C8B-B14F-4D97-AF65-F5344CB8AC3E}">
        <p14:creationId xmlns:p14="http://schemas.microsoft.com/office/powerpoint/2010/main" val="22269713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IGP DACUM Bingo</a:t>
            </a:r>
            <a:endParaRPr lang="en-US" dirty="0"/>
          </a:p>
        </p:txBody>
      </p:sp>
      <p:sp>
        <p:nvSpPr>
          <p:cNvPr id="5" name="Content Placeholder 4"/>
          <p:cNvSpPr>
            <a:spLocks noGrp="1"/>
          </p:cNvSpPr>
          <p:nvPr>
            <p:ph idx="1"/>
          </p:nvPr>
        </p:nvSpPr>
        <p:spPr/>
        <p:txBody>
          <a:bodyPr/>
          <a:lstStyle/>
          <a:p>
            <a:pPr marL="0" indent="0">
              <a:buNone/>
            </a:pPr>
            <a:r>
              <a:rPr lang="en-US" dirty="0" smtClean="0"/>
              <a:t>What is not covered is what you need to learn as a skill.</a:t>
            </a:r>
          </a:p>
        </p:txBody>
      </p:sp>
      <p:sp>
        <p:nvSpPr>
          <p:cNvPr id="3" name="Slide Number Placeholder 2"/>
          <p:cNvSpPr>
            <a:spLocks noGrp="1"/>
          </p:cNvSpPr>
          <p:nvPr>
            <p:ph type="sldNum" sz="quarter" idx="12"/>
          </p:nvPr>
        </p:nvSpPr>
        <p:spPr/>
        <p:txBody>
          <a:bodyPr/>
          <a:lstStyle/>
          <a:p>
            <a:fld id="{DED10D29-52B0-4D66-A3BF-67AD12F9FF34}" type="slidenum">
              <a:rPr lang="en-US" smtClean="0"/>
              <a:t>21</a:t>
            </a:fld>
            <a:endParaRPr lang="en-US" dirty="0"/>
          </a:p>
        </p:txBody>
      </p:sp>
    </p:spTree>
    <p:extLst>
      <p:ext uri="{BB962C8B-B14F-4D97-AF65-F5344CB8AC3E}">
        <p14:creationId xmlns:p14="http://schemas.microsoft.com/office/powerpoint/2010/main" val="14933068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D10D29-52B0-4D66-A3BF-67AD12F9FF34}" type="slidenum">
              <a:rPr lang="en-US" smtClean="0"/>
              <a:pPr/>
              <a:t>22</a:t>
            </a:fld>
            <a:endParaRPr lang="en-US" dirty="0"/>
          </a:p>
        </p:txBody>
      </p:sp>
      <p:sp>
        <p:nvSpPr>
          <p:cNvPr id="11" name="Text Placeholder 5"/>
          <p:cNvSpPr txBox="1">
            <a:spLocks/>
          </p:cNvSpPr>
          <p:nvPr/>
        </p:nvSpPr>
        <p:spPr>
          <a:xfrm>
            <a:off x="5865303" y="1752600"/>
            <a:ext cx="2745297" cy="422275"/>
          </a:xfrm>
          <a:prstGeom prst="rect">
            <a:avLst/>
          </a:prstGeom>
        </p:spPr>
        <p:txBody>
          <a:bodyPr vert="horz" lIns="91440" tIns="45720" rIns="91440" bIns="45720" rtlCol="0" anchor="b">
            <a:normAutofit lnSpcReduction="10000"/>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endParaRPr lang="en-US" dirty="0"/>
          </a:p>
        </p:txBody>
      </p:sp>
      <p:sp>
        <p:nvSpPr>
          <p:cNvPr id="12" name="Content Placeholder 6"/>
          <p:cNvSpPr txBox="1">
            <a:spLocks/>
          </p:cNvSpPr>
          <p:nvPr/>
        </p:nvSpPr>
        <p:spPr>
          <a:xfrm>
            <a:off x="5865303" y="2174876"/>
            <a:ext cx="2745297" cy="3951288"/>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175761140"/>
              </p:ext>
            </p:extLst>
          </p:nvPr>
        </p:nvGraphicFramePr>
        <p:xfrm>
          <a:off x="2" y="-55420"/>
          <a:ext cx="9144000" cy="6956404"/>
        </p:xfrm>
        <a:graphic>
          <a:graphicData uri="http://schemas.openxmlformats.org/drawingml/2006/table">
            <a:tbl>
              <a:tblPr firstRow="1" firstCol="1" bandRow="1">
                <a:tableStyleId>{5940675A-B579-460E-94D1-54222C63F5DA}</a:tableStyleId>
              </a:tblPr>
              <a:tblGrid>
                <a:gridCol w="1016000"/>
                <a:gridCol w="1016000"/>
                <a:gridCol w="1016000"/>
                <a:gridCol w="1016000"/>
                <a:gridCol w="1016000"/>
                <a:gridCol w="1016000"/>
                <a:gridCol w="1016000"/>
                <a:gridCol w="1016000"/>
                <a:gridCol w="1016000"/>
              </a:tblGrid>
              <a:tr h="360220">
                <a:tc>
                  <a:txBody>
                    <a:bodyPr/>
                    <a:lstStyle/>
                    <a:p>
                      <a:pPr marL="0" marR="0" algn="ctr">
                        <a:lnSpc>
                          <a:spcPct val="100000"/>
                        </a:lnSpc>
                        <a:spcBef>
                          <a:spcPts val="0"/>
                        </a:spcBef>
                        <a:spcAft>
                          <a:spcPts val="0"/>
                        </a:spcAft>
                      </a:pPr>
                      <a:r>
                        <a:rPr lang="en-US" sz="900" b="1" dirty="0">
                          <a:effectLst/>
                          <a:latin typeface="+mj-lt"/>
                        </a:rPr>
                        <a:t>Discipline skills</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Process skills</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IG tool skills</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Risk &amp; Compliance</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Strategic Plan</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IG Framework</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IG Program</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Business Integration</a:t>
                      </a:r>
                      <a:endParaRPr lang="en-US" sz="900" b="1" dirty="0">
                        <a:effectLst/>
                        <a:latin typeface="+mj-lt"/>
                        <a:ea typeface="Calibri"/>
                        <a:cs typeface="Times New Roman"/>
                      </a:endParaRPr>
                    </a:p>
                  </a:txBody>
                  <a:tcPr marL="32589" marR="32589" marT="0" marB="0" anchor="ctr">
                    <a:solidFill>
                      <a:schemeClr val="bg2">
                        <a:lumMod val="90000"/>
                      </a:schemeClr>
                    </a:solidFill>
                  </a:tcPr>
                </a:tc>
                <a:tc>
                  <a:txBody>
                    <a:bodyPr/>
                    <a:lstStyle/>
                    <a:p>
                      <a:pPr marL="0" marR="0" algn="ctr">
                        <a:lnSpc>
                          <a:spcPct val="100000"/>
                        </a:lnSpc>
                        <a:spcBef>
                          <a:spcPts val="0"/>
                        </a:spcBef>
                        <a:spcAft>
                          <a:spcPts val="0"/>
                        </a:spcAft>
                      </a:pPr>
                      <a:r>
                        <a:rPr lang="en-US" sz="900" b="1" dirty="0">
                          <a:effectLst/>
                          <a:latin typeface="+mj-lt"/>
                        </a:rPr>
                        <a:t>Technology Alignment</a:t>
                      </a:r>
                      <a:endParaRPr lang="en-US" sz="900" b="1" dirty="0">
                        <a:effectLst/>
                        <a:latin typeface="+mj-lt"/>
                        <a:ea typeface="Calibri"/>
                        <a:cs typeface="Times New Roman"/>
                      </a:endParaRPr>
                    </a:p>
                  </a:txBody>
                  <a:tcPr marL="32589" marR="32589" marT="0" marB="0" anchor="ctr">
                    <a:solidFill>
                      <a:schemeClr val="bg2">
                        <a:lumMod val="90000"/>
                      </a:schemeClr>
                    </a:solidFill>
                  </a:tcPr>
                </a:tc>
              </a:tr>
              <a:tr h="768114">
                <a:tc>
                  <a:txBody>
                    <a:bodyPr/>
                    <a:lstStyle/>
                    <a:p>
                      <a:pPr marL="0" marR="0">
                        <a:lnSpc>
                          <a:spcPct val="100000"/>
                        </a:lnSpc>
                        <a:spcBef>
                          <a:spcPts val="0"/>
                        </a:spcBef>
                        <a:spcAft>
                          <a:spcPts val="0"/>
                        </a:spcAft>
                      </a:pPr>
                      <a:r>
                        <a:rPr lang="en-US" sz="900" kern="1200" dirty="0">
                          <a:effectLst/>
                        </a:rPr>
                        <a:t>Data privacy</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Business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Access controls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Collaborates with stakeholders to determine acceptable risk levels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Align resources to develop plan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Conduct due diligence to identify standards to guide the IG framework</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Acquire a mandate from executive leadership</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The IGP works closely with business units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Partner with IT Leadership</a:t>
                      </a:r>
                      <a:endParaRPr lang="en-US" sz="900" dirty="0">
                        <a:effectLst/>
                        <a:latin typeface="Calibri"/>
                        <a:ea typeface="Calibri"/>
                        <a:cs typeface="Times New Roman"/>
                      </a:endParaRPr>
                    </a:p>
                  </a:txBody>
                  <a:tcPr marL="32589" marR="32589" marT="0" marB="0" anchor="ctr"/>
                </a:tc>
              </a:tr>
              <a:tr h="1280190">
                <a:tc>
                  <a:txBody>
                    <a:bodyPr/>
                    <a:lstStyle/>
                    <a:p>
                      <a:pPr marL="0" marR="0">
                        <a:lnSpc>
                          <a:spcPct val="100000"/>
                        </a:lnSpc>
                        <a:spcBef>
                          <a:spcPts val="0"/>
                        </a:spcBef>
                        <a:spcAft>
                          <a:spcPts val="0"/>
                        </a:spcAft>
                      </a:pPr>
                      <a:r>
                        <a:rPr lang="en-US" sz="900" kern="1200" dirty="0">
                          <a:effectLst/>
                        </a:rPr>
                        <a:t>Information security</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Review &amp; Adjust RRS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Accountability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Designs and implements methods for measuring and monitoring the effectiveness of the organization's plan to mitigate its risk</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Analyze internal drivers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Establish enterprise IG policies and standards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Establish specific program metrics and desired outcomes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Monitor and audit to confirm business is complying with changing laws and to confirm the IG program does not impede the business goals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Identify how technology is used in the business</a:t>
                      </a:r>
                      <a:endParaRPr lang="en-US" sz="900" dirty="0">
                        <a:effectLst/>
                        <a:latin typeface="Calibri"/>
                        <a:ea typeface="Calibri"/>
                        <a:cs typeface="Times New Roman"/>
                      </a:endParaRPr>
                    </a:p>
                  </a:txBody>
                  <a:tcPr marL="32589" marR="32589" marT="0" marB="0" anchor="ctr"/>
                </a:tc>
              </a:tr>
              <a:tr h="512076">
                <a:tc>
                  <a:txBody>
                    <a:bodyPr/>
                    <a:lstStyle/>
                    <a:p>
                      <a:pPr marL="0" marR="0">
                        <a:lnSpc>
                          <a:spcPct val="100000"/>
                        </a:lnSpc>
                        <a:spcBef>
                          <a:spcPts val="0"/>
                        </a:spcBef>
                        <a:spcAft>
                          <a:spcPts val="0"/>
                        </a:spcAft>
                      </a:pPr>
                      <a:r>
                        <a:rPr lang="en-US" sz="900" kern="1200" dirty="0">
                          <a:effectLst/>
                        </a:rPr>
                        <a:t>Litigation e-discovery</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Disposition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Audit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Monitor legal and regulatory landscape</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Analyze external drivers and trends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Develop authority, roles and responsibilities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Establish program scope, mandate and reporting</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Define current state of business processes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Monitor and evaluate technology trends</a:t>
                      </a:r>
                      <a:endParaRPr lang="en-US" sz="900" dirty="0">
                        <a:effectLst/>
                        <a:latin typeface="Calibri"/>
                        <a:ea typeface="Calibri"/>
                        <a:cs typeface="Times New Roman"/>
                      </a:endParaRPr>
                    </a:p>
                  </a:txBody>
                  <a:tcPr marL="32589" marR="32589" marT="0" marB="0" anchor="ctr"/>
                </a:tc>
              </a:tr>
              <a:tr h="640096">
                <a:tc>
                  <a:txBody>
                    <a:bodyPr/>
                    <a:lstStyle/>
                    <a:p>
                      <a:pPr marL="0" marR="0">
                        <a:lnSpc>
                          <a:spcPct val="100000"/>
                        </a:lnSpc>
                        <a:spcBef>
                          <a:spcPts val="0"/>
                        </a:spcBef>
                        <a:spcAft>
                          <a:spcPts val="0"/>
                        </a:spcAft>
                      </a:pPr>
                      <a:r>
                        <a:rPr lang="en-US" sz="900" kern="1200" dirty="0">
                          <a:effectLst/>
                        </a:rPr>
                        <a:t>Data governance</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Records &amp; Information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Business code of conduct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Identify internal and external compliance requirements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Develop a strategic plan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Develop communications and training</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Assign accountability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Define current state of technology use in business process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Evaluate hardware, software and data life cycles</a:t>
                      </a:r>
                      <a:endParaRPr lang="en-US" sz="900" dirty="0">
                        <a:effectLst/>
                        <a:latin typeface="Calibri"/>
                        <a:ea typeface="Calibri"/>
                        <a:cs typeface="Times New Roman"/>
                      </a:endParaRPr>
                    </a:p>
                  </a:txBody>
                  <a:tcPr marL="32589" marR="32589" marT="0" marB="0" anchor="ctr"/>
                </a:tc>
              </a:tr>
              <a:tr h="640096">
                <a:tc>
                  <a:txBody>
                    <a:bodyPr/>
                    <a:lstStyle/>
                    <a:p>
                      <a:pPr marL="0" marR="0">
                        <a:lnSpc>
                          <a:spcPct val="100000"/>
                        </a:lnSpc>
                        <a:spcBef>
                          <a:spcPts val="0"/>
                        </a:spcBef>
                        <a:spcAft>
                          <a:spcPts val="0"/>
                        </a:spcAft>
                      </a:pPr>
                      <a:r>
                        <a:rPr lang="en-US" sz="900" kern="1200" dirty="0">
                          <a:effectLst/>
                        </a:rPr>
                        <a:t>Records management</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RFI</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Continuous improvement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Prepare risk profile</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Develop auditing and enforcement mechanisms for the framework</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Implement the IG program</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Align IG framework with business area requirements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Align IG strategic plan and framework with the IT strategy and operations</a:t>
                      </a:r>
                      <a:endParaRPr lang="en-US" sz="900" dirty="0">
                        <a:effectLst/>
                        <a:latin typeface="Calibri"/>
                        <a:ea typeface="Calibri"/>
                        <a:cs typeface="Times New Roman"/>
                      </a:endParaRPr>
                    </a:p>
                  </a:txBody>
                  <a:tcPr marL="32589" marR="32589" marT="0" marB="0" anchor="ctr"/>
                </a:tc>
              </a:tr>
              <a:tr h="512076">
                <a:tc>
                  <a:txBody>
                    <a:bodyPr/>
                    <a:lstStyle/>
                    <a:p>
                      <a:pPr marL="0" marR="0">
                        <a:lnSpc>
                          <a:spcPct val="100000"/>
                        </a:lnSpc>
                        <a:spcBef>
                          <a:spcPts val="0"/>
                        </a:spcBef>
                        <a:spcAft>
                          <a:spcPts val="0"/>
                        </a:spcAft>
                      </a:pPr>
                      <a:r>
                        <a:rPr lang="en-US" sz="900" kern="1200" dirty="0">
                          <a:effectLst/>
                        </a:rPr>
                        <a:t>IT</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FOI</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Corrective action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Conduct a risk assessment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Manage the IG program</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Guide information management decisions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r>
              <a:tr h="384058">
                <a:tc>
                  <a:txBody>
                    <a:bodyPr/>
                    <a:lstStyle/>
                    <a:p>
                      <a:pPr marL="0" marR="0">
                        <a:lnSpc>
                          <a:spcPct val="100000"/>
                        </a:lnSpc>
                        <a:spcBef>
                          <a:spcPts val="0"/>
                        </a:spcBef>
                        <a:spcAft>
                          <a:spcPts val="0"/>
                        </a:spcAft>
                      </a:pPr>
                      <a:r>
                        <a:rPr lang="en-US" sz="900" kern="1200" dirty="0">
                          <a:effectLst/>
                        </a:rPr>
                        <a:t>Compliance</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Discovery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Documentation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Develop risk and compliance metrics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r>
              <a:tr h="297726">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Hold</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Goals</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Create the mitigation plan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r>
              <a:tr h="148862">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Regulatory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Measurement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297726">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New IT System Introduction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Process Transparency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148862">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Authenticity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Standardization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297726">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Metadata Introduction</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Systems &amp; software</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148862">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Chain of Custody</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148862">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Audit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r h="297726">
                <a:tc>
                  <a:txBody>
                    <a:bodyPr/>
                    <a:lstStyle/>
                    <a:p>
                      <a:pPr marL="0" marR="0">
                        <a:lnSpc>
                          <a:spcPct val="100000"/>
                        </a:lnSpc>
                        <a:spcBef>
                          <a:spcPts val="0"/>
                        </a:spcBef>
                        <a:spcAft>
                          <a:spcPts val="0"/>
                        </a:spcAft>
                      </a:pPr>
                      <a:r>
                        <a:rPr lang="en-US" sz="900" kern="1200" dirty="0">
                          <a:effectLst/>
                        </a:rPr>
                        <a:t> </a:t>
                      </a:r>
                      <a:endParaRPr lang="en-US" sz="900" dirty="0">
                        <a:effectLst/>
                        <a:latin typeface="Calibri"/>
                        <a:ea typeface="Calibri"/>
                        <a:cs typeface="Times New Roman"/>
                      </a:endParaRPr>
                    </a:p>
                  </a:txBody>
                  <a:tcPr marL="32589" marR="32589" marT="0" marB="0" anchor="ctr"/>
                </a:tc>
                <a:tc>
                  <a:txBody>
                    <a:bodyPr/>
                    <a:lstStyle/>
                    <a:p>
                      <a:pPr marL="13970" marR="0">
                        <a:lnSpc>
                          <a:spcPct val="100000"/>
                        </a:lnSpc>
                        <a:spcBef>
                          <a:spcPts val="0"/>
                        </a:spcBef>
                        <a:spcAft>
                          <a:spcPts val="0"/>
                        </a:spcAft>
                      </a:pPr>
                      <a:r>
                        <a:rPr lang="en-US" sz="900" kern="1200" dirty="0">
                          <a:effectLst/>
                        </a:rPr>
                        <a:t>Continuous Improvement</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c>
                  <a:txBody>
                    <a:bodyPr/>
                    <a:lstStyle/>
                    <a:p>
                      <a:pPr marL="0" marR="0">
                        <a:lnSpc>
                          <a:spcPct val="100000"/>
                        </a:lnSpc>
                        <a:spcBef>
                          <a:spcPts val="0"/>
                        </a:spcBef>
                        <a:spcAft>
                          <a:spcPts val="0"/>
                        </a:spcAft>
                      </a:pPr>
                      <a:r>
                        <a:rPr lang="en-US" sz="900" dirty="0">
                          <a:effectLst/>
                        </a:rPr>
                        <a:t> </a:t>
                      </a:r>
                      <a:endParaRPr lang="en-US" sz="900" dirty="0">
                        <a:effectLst/>
                        <a:latin typeface="Calibri"/>
                        <a:ea typeface="Calibri"/>
                        <a:cs typeface="Times New Roman"/>
                      </a:endParaRPr>
                    </a:p>
                  </a:txBody>
                  <a:tcPr marL="32589" marR="32589" marT="0" marB="0" anchor="ctr"/>
                </a:tc>
              </a:tr>
            </a:tbl>
          </a:graphicData>
        </a:graphic>
      </p:graphicFrame>
    </p:spTree>
    <p:extLst>
      <p:ext uri="{BB962C8B-B14F-4D97-AF65-F5344CB8AC3E}">
        <p14:creationId xmlns:p14="http://schemas.microsoft.com/office/powerpoint/2010/main" val="35312924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 at the Beginning</a:t>
            </a:r>
            <a:endParaRPr lang="en-US" dirty="0"/>
          </a:p>
        </p:txBody>
      </p:sp>
      <p:sp>
        <p:nvSpPr>
          <p:cNvPr id="3" name="Text Placeholder 2"/>
          <p:cNvSpPr>
            <a:spLocks noGrp="1"/>
          </p:cNvSpPr>
          <p:nvPr>
            <p:ph type="body" idx="1"/>
          </p:nvPr>
        </p:nvSpPr>
        <p:spPr/>
        <p:txBody>
          <a:bodyPr>
            <a:normAutofit fontScale="92500" lnSpcReduction="10000"/>
          </a:bodyPr>
          <a:lstStyle/>
          <a:p>
            <a:r>
              <a:rPr lang="en-US" dirty="0" smtClean="0"/>
              <a:t>Managing Information Risk and Compliance</a:t>
            </a:r>
            <a:endParaRPr lang="en-US" dirty="0"/>
          </a:p>
        </p:txBody>
      </p:sp>
      <p:sp>
        <p:nvSpPr>
          <p:cNvPr id="4" name="Content Placeholder 3"/>
          <p:cNvSpPr>
            <a:spLocks noGrp="1"/>
          </p:cNvSpPr>
          <p:nvPr>
            <p:ph sz="half" idx="2"/>
          </p:nvPr>
        </p:nvSpPr>
        <p:spPr/>
        <p:txBody>
          <a:bodyPr>
            <a:normAutofit fontScale="77500" lnSpcReduction="20000"/>
          </a:bodyPr>
          <a:lstStyle/>
          <a:p>
            <a:r>
              <a:rPr lang="en-US" dirty="0" smtClean="0"/>
              <a:t>Understanding and mitigating information-related risks through such activities as</a:t>
            </a:r>
          </a:p>
          <a:p>
            <a:pPr lvl="1"/>
            <a:r>
              <a:rPr lang="en-US" dirty="0" smtClean="0"/>
              <a:t>researching and monitoring legal, regulatory, and industry-specific compliance requirements; and</a:t>
            </a:r>
          </a:p>
          <a:p>
            <a:pPr lvl="1"/>
            <a:r>
              <a:rPr lang="en-US" dirty="0" smtClean="0"/>
              <a:t>creating and monitoring internal policies and procedures. </a:t>
            </a:r>
          </a:p>
          <a:p>
            <a:r>
              <a:rPr lang="en-US" dirty="0" smtClean="0"/>
              <a:t>The IGP collaborates with stakeholders to determine acceptable risk levels, and </a:t>
            </a:r>
          </a:p>
          <a:p>
            <a:r>
              <a:rPr lang="en-US" dirty="0" smtClean="0"/>
              <a:t>then designs and implements methods for measuring and monitoring the effectiveness of the organization's plan to mitigate its risk.</a:t>
            </a:r>
          </a:p>
        </p:txBody>
      </p:sp>
      <p:sp>
        <p:nvSpPr>
          <p:cNvPr id="12" name="Text Placeholder 11"/>
          <p:cNvSpPr>
            <a:spLocks noGrp="1"/>
          </p:cNvSpPr>
          <p:nvPr>
            <p:ph type="body" sz="quarter" idx="3"/>
          </p:nvPr>
        </p:nvSpPr>
        <p:spPr/>
        <p:txBody>
          <a:bodyPr>
            <a:normAutofit/>
          </a:bodyPr>
          <a:lstStyle/>
          <a:p>
            <a:r>
              <a:rPr lang="en-US" dirty="0" smtClean="0"/>
              <a:t>Collaboration &amp; Monitoring</a:t>
            </a:r>
            <a:endParaRPr lang="en-US" dirty="0"/>
          </a:p>
        </p:txBody>
      </p:sp>
      <p:sp>
        <p:nvSpPr>
          <p:cNvPr id="13" name="Content Placeholder 12"/>
          <p:cNvSpPr>
            <a:spLocks noGrp="1"/>
          </p:cNvSpPr>
          <p:nvPr>
            <p:ph sz="quarter" idx="4"/>
          </p:nvPr>
        </p:nvSpPr>
        <p:spPr/>
        <p:txBody>
          <a:bodyPr>
            <a:normAutofit fontScale="62500" lnSpcReduction="20000"/>
          </a:bodyPr>
          <a:lstStyle/>
          <a:p>
            <a:r>
              <a:rPr lang="en-US" dirty="0"/>
              <a:t>A. collaborates with stakeholders to determine acceptable risk levels, and then </a:t>
            </a:r>
          </a:p>
          <a:p>
            <a:r>
              <a:rPr lang="en-US" dirty="0"/>
              <a:t>A. designs and implements methods for measuring and monitoring the effectiveness of the organization's plan to mitigate its risk</a:t>
            </a:r>
          </a:p>
          <a:p>
            <a:r>
              <a:rPr lang="en-US" dirty="0"/>
              <a:t>D. acquiring a mandate from executive leadership</a:t>
            </a:r>
          </a:p>
          <a:p>
            <a:r>
              <a:rPr lang="en-US" dirty="0"/>
              <a:t>D. establishing specific program metrics and desired outcomes</a:t>
            </a:r>
          </a:p>
          <a:p>
            <a:r>
              <a:rPr lang="en-US" dirty="0"/>
              <a:t>E. The IGP works closely with business units </a:t>
            </a:r>
          </a:p>
          <a:p>
            <a:r>
              <a:rPr lang="en-US" dirty="0"/>
              <a:t>E. monitored and audited periodically to confirm the business is complying with changing laws and to confirm the IG program does not impede the business goals</a:t>
            </a:r>
          </a:p>
          <a:p>
            <a:r>
              <a:rPr lang="en-US" dirty="0"/>
              <a:t>F. Partner with IT </a:t>
            </a:r>
            <a:r>
              <a:rPr lang="en-US" dirty="0" smtClean="0"/>
              <a:t>leadership</a:t>
            </a:r>
            <a:endParaRPr lang="en-US" dirty="0"/>
          </a:p>
        </p:txBody>
      </p:sp>
      <p:sp>
        <p:nvSpPr>
          <p:cNvPr id="7" name="Slide Number Placeholder 6"/>
          <p:cNvSpPr>
            <a:spLocks noGrp="1"/>
          </p:cNvSpPr>
          <p:nvPr>
            <p:ph type="sldNum" sz="quarter" idx="12"/>
          </p:nvPr>
        </p:nvSpPr>
        <p:spPr/>
        <p:txBody>
          <a:bodyPr/>
          <a:lstStyle/>
          <a:p>
            <a:fld id="{DED10D29-52B0-4D66-A3BF-67AD12F9FF34}" type="slidenum">
              <a:rPr lang="en-US" smtClean="0"/>
              <a:pPr/>
              <a:t>23</a:t>
            </a:fld>
            <a:endParaRPr lang="en-US" dirty="0"/>
          </a:p>
        </p:txBody>
      </p:sp>
    </p:spTree>
    <p:extLst>
      <p:ext uri="{BB962C8B-B14F-4D97-AF65-F5344CB8AC3E}">
        <p14:creationId xmlns:p14="http://schemas.microsoft.com/office/powerpoint/2010/main" val="9854543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874542"/>
            <a:ext cx="8229600" cy="838200"/>
          </a:xfrm>
        </p:spPr>
        <p:txBody>
          <a:bodyPr>
            <a:normAutofit fontScale="90000"/>
          </a:bodyPr>
          <a:lstStyle/>
          <a:p>
            <a:r>
              <a:rPr lang="en-US" dirty="0" smtClean="0"/>
              <a:t>Measurement is the Language of Business</a:t>
            </a:r>
            <a:endParaRPr lang="en-US" dirty="0"/>
          </a:p>
        </p:txBody>
      </p:sp>
      <p:sp>
        <p:nvSpPr>
          <p:cNvPr id="9" name="Content Placeholder 8"/>
          <p:cNvSpPr>
            <a:spLocks noGrp="1"/>
          </p:cNvSpPr>
          <p:nvPr>
            <p:ph idx="1"/>
          </p:nvPr>
        </p:nvSpPr>
        <p:spPr>
          <a:xfrm>
            <a:off x="457200" y="1935956"/>
            <a:ext cx="8229600" cy="4297363"/>
          </a:xfrm>
        </p:spPr>
        <p:txBody>
          <a:bodyPr>
            <a:normAutofit/>
          </a:bodyPr>
          <a:lstStyle/>
          <a:p>
            <a:r>
              <a:rPr lang="en-US" dirty="0" smtClean="0"/>
              <a:t>It isn’t just for audit that we measure</a:t>
            </a:r>
          </a:p>
          <a:p>
            <a:r>
              <a:rPr lang="en-US" dirty="0" smtClean="0"/>
              <a:t>Compliance, Level 3</a:t>
            </a:r>
          </a:p>
          <a:p>
            <a:pPr lvl="1"/>
            <a:r>
              <a:rPr lang="en-US" dirty="0" smtClean="0"/>
              <a:t>“Compliance is highly valued and </a:t>
            </a:r>
            <a:r>
              <a:rPr lang="en-US" i="1" dirty="0" smtClean="0"/>
              <a:t>measurable</a:t>
            </a:r>
            <a:r>
              <a:rPr lang="en-US" dirty="0" smtClean="0"/>
              <a:t> and suitable records and information demonstrating the organization’s compliance are maintained.”</a:t>
            </a:r>
          </a:p>
          <a:p>
            <a:r>
              <a:rPr lang="en-US" dirty="0" smtClean="0"/>
              <a:t>Your Principles, RIM tools, and IG tools grading demonstrates what needs measurement</a:t>
            </a:r>
          </a:p>
          <a:p>
            <a:pPr lvl="1"/>
            <a:endParaRPr lang="en-US" dirty="0" smtClean="0"/>
          </a:p>
          <a:p>
            <a:pPr lvl="1"/>
            <a:r>
              <a:rPr lang="en-US" dirty="0" smtClean="0"/>
              <a:t>Douglas W. Hubbard. </a:t>
            </a:r>
            <a:r>
              <a:rPr lang="en-US" i="1" dirty="0" smtClean="0"/>
              <a:t>How to Measure Anything: Finding the Value of “Intangibles” in Business</a:t>
            </a:r>
            <a:r>
              <a:rPr lang="en-US" dirty="0" smtClean="0"/>
              <a:t>. Wiley, 2010.</a:t>
            </a:r>
            <a:endParaRPr lang="en-US" dirty="0"/>
          </a:p>
        </p:txBody>
      </p:sp>
      <p:sp>
        <p:nvSpPr>
          <p:cNvPr id="7" name="Slide Number Placeholder 6"/>
          <p:cNvSpPr>
            <a:spLocks noGrp="1"/>
          </p:cNvSpPr>
          <p:nvPr>
            <p:ph type="sldNum" sz="quarter" idx="12"/>
          </p:nvPr>
        </p:nvSpPr>
        <p:spPr/>
        <p:txBody>
          <a:bodyPr/>
          <a:lstStyle/>
          <a:p>
            <a:fld id="{DED10D29-52B0-4D66-A3BF-67AD12F9FF34}" type="slidenum">
              <a:rPr lang="en-US" smtClean="0"/>
              <a:t>24</a:t>
            </a:fld>
            <a:endParaRPr lang="en-US" dirty="0"/>
          </a:p>
        </p:txBody>
      </p:sp>
    </p:spTree>
    <p:extLst>
      <p:ext uri="{BB962C8B-B14F-4D97-AF65-F5344CB8AC3E}">
        <p14:creationId xmlns:p14="http://schemas.microsoft.com/office/powerpoint/2010/main" val="9678996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With Whom Do You Collaborate?</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All the people in your organization’s information silos</a:t>
            </a:r>
          </a:p>
          <a:p>
            <a:r>
              <a:rPr lang="en-US" dirty="0"/>
              <a:t>For example, </a:t>
            </a:r>
            <a:r>
              <a:rPr lang="en-US" dirty="0" smtClean="0"/>
              <a:t>data </a:t>
            </a:r>
            <a:r>
              <a:rPr lang="en-US" dirty="0"/>
              <a:t>privacy, </a:t>
            </a:r>
            <a:r>
              <a:rPr lang="en-US" dirty="0" smtClean="0"/>
              <a:t>information </a:t>
            </a:r>
            <a:r>
              <a:rPr lang="en-US" dirty="0"/>
              <a:t>security, </a:t>
            </a:r>
            <a:r>
              <a:rPr lang="en-US" dirty="0" smtClean="0"/>
              <a:t>litigation </a:t>
            </a:r>
            <a:r>
              <a:rPr lang="en-US" dirty="0"/>
              <a:t>e-discovery, </a:t>
            </a:r>
            <a:r>
              <a:rPr lang="en-US" dirty="0" smtClean="0"/>
              <a:t>data </a:t>
            </a:r>
            <a:r>
              <a:rPr lang="en-US" dirty="0"/>
              <a:t>governance, </a:t>
            </a:r>
            <a:r>
              <a:rPr lang="en-US" dirty="0" smtClean="0"/>
              <a:t>records </a:t>
            </a:r>
            <a:r>
              <a:rPr lang="en-US" dirty="0"/>
              <a:t>management, IT, </a:t>
            </a:r>
            <a:r>
              <a:rPr lang="en-US" dirty="0" smtClean="0"/>
              <a:t>compliance</a:t>
            </a:r>
          </a:p>
          <a:p>
            <a:r>
              <a:rPr lang="en-US" dirty="0" smtClean="0"/>
              <a:t>Share the IGMM brochure with the leadership of those departments</a:t>
            </a:r>
          </a:p>
          <a:p>
            <a:r>
              <a:rPr lang="en-US" dirty="0" smtClean="0"/>
              <a:t>It was written for them and they will “get it” right away</a:t>
            </a:r>
          </a:p>
          <a:p>
            <a:pPr lvl="1"/>
            <a:endParaRPr lang="en-US"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25</a:t>
            </a:fld>
            <a:endParaRPr lang="en-US" dirty="0"/>
          </a:p>
        </p:txBody>
      </p:sp>
    </p:spTree>
    <p:extLst>
      <p:ext uri="{BB962C8B-B14F-4D97-AF65-F5344CB8AC3E}">
        <p14:creationId xmlns:p14="http://schemas.microsoft.com/office/powerpoint/2010/main" val="2509065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You Discuss With Them?</a:t>
            </a:r>
            <a:endParaRPr lang="en-US" dirty="0"/>
          </a:p>
        </p:txBody>
      </p:sp>
      <p:sp>
        <p:nvSpPr>
          <p:cNvPr id="3" name="Content Placeholder 2"/>
          <p:cNvSpPr>
            <a:spLocks noGrp="1"/>
          </p:cNvSpPr>
          <p:nvPr>
            <p:ph idx="1"/>
          </p:nvPr>
        </p:nvSpPr>
        <p:spPr>
          <a:xfrm>
            <a:off x="388087" y="1935956"/>
            <a:ext cx="8229600" cy="4297363"/>
          </a:xfrm>
        </p:spPr>
        <p:txBody>
          <a:bodyPr>
            <a:normAutofit/>
          </a:bodyPr>
          <a:lstStyle/>
          <a:p>
            <a:r>
              <a:rPr lang="en-US" dirty="0" smtClean="0"/>
              <a:t>The Generally Accepted Recordkeeping Principles®</a:t>
            </a:r>
          </a:p>
          <a:p>
            <a:r>
              <a:rPr lang="en-US" dirty="0" smtClean="0"/>
              <a:t>The Information Governance Maturity Model</a:t>
            </a:r>
          </a:p>
          <a:p>
            <a:r>
              <a:rPr lang="en-US" dirty="0" smtClean="0"/>
              <a:t>Managing </a:t>
            </a:r>
            <a:r>
              <a:rPr lang="en-US" dirty="0"/>
              <a:t>Information Risk and </a:t>
            </a:r>
            <a:r>
              <a:rPr lang="en-US" dirty="0" smtClean="0"/>
              <a:t>Compliance</a:t>
            </a:r>
          </a:p>
          <a:p>
            <a:pPr lvl="1"/>
            <a:r>
              <a:rPr lang="en-US" dirty="0"/>
              <a:t>Understanding and mitigating information-related risks through such activities as</a:t>
            </a:r>
          </a:p>
          <a:p>
            <a:pPr lvl="2"/>
            <a:r>
              <a:rPr lang="en-US" dirty="0"/>
              <a:t>researching and monitoring legal, regulatory and industry-specific compliance requirements; and</a:t>
            </a:r>
          </a:p>
          <a:p>
            <a:pPr lvl="2"/>
            <a:r>
              <a:rPr lang="en-US" dirty="0"/>
              <a:t>creating and monitoring internal policies and procedures. </a:t>
            </a:r>
          </a:p>
          <a:p>
            <a:pPr lvl="1"/>
            <a:r>
              <a:rPr lang="en-US" dirty="0"/>
              <a:t>The IGP collaborates with stakeholders to determine acceptable risk levels, and </a:t>
            </a:r>
            <a:r>
              <a:rPr lang="en-US" dirty="0" smtClean="0"/>
              <a:t>then </a:t>
            </a:r>
            <a:r>
              <a:rPr lang="en-US" dirty="0"/>
              <a:t>designs and implements methods for measuring and monitoring the effectiveness of the organization's plan to mitigate its risk</a:t>
            </a:r>
            <a:r>
              <a:rPr lang="en-US" dirty="0" smtClean="0"/>
              <a:t>.</a:t>
            </a:r>
          </a:p>
        </p:txBody>
      </p:sp>
      <p:sp>
        <p:nvSpPr>
          <p:cNvPr id="4" name="Slide Number Placeholder 3"/>
          <p:cNvSpPr>
            <a:spLocks noGrp="1"/>
          </p:cNvSpPr>
          <p:nvPr>
            <p:ph type="sldNum" sz="quarter" idx="12"/>
          </p:nvPr>
        </p:nvSpPr>
        <p:spPr/>
        <p:txBody>
          <a:bodyPr/>
          <a:lstStyle/>
          <a:p>
            <a:fld id="{DED10D29-52B0-4D66-A3BF-67AD12F9FF34}" type="slidenum">
              <a:rPr lang="en-US" smtClean="0"/>
              <a:pPr/>
              <a:t>26</a:t>
            </a:fld>
            <a:endParaRPr lang="en-US" dirty="0"/>
          </a:p>
        </p:txBody>
      </p:sp>
    </p:spTree>
    <p:extLst>
      <p:ext uri="{BB962C8B-B14F-4D97-AF65-F5344CB8AC3E}">
        <p14:creationId xmlns:p14="http://schemas.microsoft.com/office/powerpoint/2010/main" val="2867076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a:t>
            </a:r>
            <a:endParaRPr lang="en-US" dirty="0"/>
          </a:p>
        </p:txBody>
      </p:sp>
      <p:sp>
        <p:nvSpPr>
          <p:cNvPr id="3" name="Content Placeholder 2"/>
          <p:cNvSpPr>
            <a:spLocks noGrp="1"/>
          </p:cNvSpPr>
          <p:nvPr>
            <p:ph idx="1"/>
          </p:nvPr>
        </p:nvSpPr>
        <p:spPr/>
        <p:txBody>
          <a:bodyPr>
            <a:normAutofit lnSpcReduction="10000"/>
          </a:bodyPr>
          <a:lstStyle/>
          <a:p>
            <a:r>
              <a:rPr lang="en-US" dirty="0" smtClean="0"/>
              <a:t>Gather: Determine what information to gather</a:t>
            </a:r>
          </a:p>
          <a:p>
            <a:pPr lvl="1"/>
            <a:r>
              <a:rPr lang="en-US" dirty="0" smtClean="0"/>
              <a:t>Prioritize the list</a:t>
            </a:r>
          </a:p>
          <a:p>
            <a:pPr lvl="1"/>
            <a:r>
              <a:rPr lang="en-US" dirty="0" smtClean="0"/>
              <a:t>Get out there and collect it</a:t>
            </a:r>
          </a:p>
          <a:p>
            <a:r>
              <a:rPr lang="en-US" dirty="0" smtClean="0"/>
              <a:t>Analyze—use the information you gathered</a:t>
            </a:r>
          </a:p>
          <a:p>
            <a:pPr lvl="1"/>
            <a:r>
              <a:rPr lang="en-US" dirty="0" smtClean="0"/>
              <a:t>Risk </a:t>
            </a:r>
            <a:r>
              <a:rPr lang="en-US" dirty="0"/>
              <a:t>profile</a:t>
            </a:r>
          </a:p>
          <a:p>
            <a:pPr lvl="1"/>
            <a:r>
              <a:rPr lang="en-US" dirty="0" smtClean="0"/>
              <a:t>Internal </a:t>
            </a:r>
            <a:r>
              <a:rPr lang="en-US" dirty="0"/>
              <a:t>drivers</a:t>
            </a:r>
          </a:p>
          <a:p>
            <a:pPr lvl="1"/>
            <a:r>
              <a:rPr lang="en-US" dirty="0" smtClean="0"/>
              <a:t>External </a:t>
            </a:r>
            <a:r>
              <a:rPr lang="en-US" dirty="0"/>
              <a:t>drivers and trends</a:t>
            </a:r>
          </a:p>
          <a:p>
            <a:pPr lvl="1"/>
            <a:r>
              <a:rPr lang="en-US" dirty="0" smtClean="0"/>
              <a:t>Evaluate </a:t>
            </a:r>
            <a:r>
              <a:rPr lang="en-US" dirty="0"/>
              <a:t>technology trends</a:t>
            </a:r>
          </a:p>
          <a:p>
            <a:pPr lvl="1"/>
            <a:r>
              <a:rPr lang="en-US" dirty="0" smtClean="0"/>
              <a:t>Evaluate </a:t>
            </a:r>
            <a:r>
              <a:rPr lang="en-US" dirty="0"/>
              <a:t>hardware, software, and data life </a:t>
            </a:r>
            <a:r>
              <a:rPr lang="en-US" dirty="0" smtClean="0"/>
              <a:t>cycles</a:t>
            </a:r>
          </a:p>
          <a:p>
            <a:r>
              <a:rPr lang="en-US" dirty="0" smtClean="0"/>
              <a:t>Develop—structure not content</a:t>
            </a:r>
          </a:p>
          <a:p>
            <a:pPr lvl="1"/>
            <a:r>
              <a:rPr lang="en-US" dirty="0" smtClean="0"/>
              <a:t>Roles</a:t>
            </a:r>
          </a:p>
          <a:p>
            <a:pPr lvl="1"/>
            <a:r>
              <a:rPr lang="en-US" dirty="0" smtClean="0"/>
              <a:t>Responsibilities</a:t>
            </a:r>
          </a:p>
          <a:p>
            <a:pPr lvl="1"/>
            <a:r>
              <a:rPr lang="en-US" dirty="0" smtClean="0"/>
              <a:t>Guidelines and policies</a:t>
            </a:r>
            <a:endParaRPr lang="en-US" dirty="0"/>
          </a:p>
          <a:p>
            <a:pPr lvl="1"/>
            <a:endParaRPr lang="en-US" dirty="0"/>
          </a:p>
        </p:txBody>
      </p:sp>
    </p:spTree>
    <p:extLst>
      <p:ext uri="{BB962C8B-B14F-4D97-AF65-F5344CB8AC3E}">
        <p14:creationId xmlns:p14="http://schemas.microsoft.com/office/powerpoint/2010/main" val="27477256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a:t>
            </a:r>
            <a:endParaRPr lang="en-US" dirty="0"/>
          </a:p>
        </p:txBody>
      </p:sp>
      <p:sp>
        <p:nvSpPr>
          <p:cNvPr id="3" name="Content Placeholder 2"/>
          <p:cNvSpPr>
            <a:spLocks noGrp="1"/>
          </p:cNvSpPr>
          <p:nvPr>
            <p:ph idx="1"/>
          </p:nvPr>
        </p:nvSpPr>
        <p:spPr/>
        <p:txBody>
          <a:bodyPr/>
          <a:lstStyle/>
          <a:p>
            <a:r>
              <a:rPr lang="en-US" dirty="0" smtClean="0"/>
              <a:t>Conduct and implement</a:t>
            </a:r>
          </a:p>
          <a:p>
            <a:pPr lvl="1"/>
            <a:r>
              <a:rPr lang="en-US" dirty="0" smtClean="0"/>
              <a:t>Risk </a:t>
            </a:r>
            <a:r>
              <a:rPr lang="en-US" dirty="0"/>
              <a:t>assessment</a:t>
            </a:r>
          </a:p>
          <a:p>
            <a:pPr lvl="1"/>
            <a:r>
              <a:rPr lang="en-US" dirty="0" smtClean="0"/>
              <a:t>Risk </a:t>
            </a:r>
            <a:r>
              <a:rPr lang="en-US" dirty="0"/>
              <a:t>and compliance audit</a:t>
            </a:r>
          </a:p>
          <a:p>
            <a:pPr lvl="1"/>
            <a:r>
              <a:rPr lang="en-US" dirty="0" smtClean="0"/>
              <a:t>Implement </a:t>
            </a:r>
            <a:r>
              <a:rPr lang="en-US" dirty="0"/>
              <a:t>the IG program</a:t>
            </a:r>
          </a:p>
          <a:p>
            <a:endParaRPr lang="en-US" dirty="0"/>
          </a:p>
        </p:txBody>
      </p:sp>
    </p:spTree>
    <p:extLst>
      <p:ext uri="{BB962C8B-B14F-4D97-AF65-F5344CB8AC3E}">
        <p14:creationId xmlns:p14="http://schemas.microsoft.com/office/powerpoint/2010/main" val="11956963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Act</a:t>
            </a:r>
            <a:endParaRPr lang="en-US" dirty="0"/>
          </a:p>
        </p:txBody>
      </p:sp>
      <p:sp>
        <p:nvSpPr>
          <p:cNvPr id="3" name="Content Placeholder 2"/>
          <p:cNvSpPr>
            <a:spLocks noGrp="1"/>
          </p:cNvSpPr>
          <p:nvPr>
            <p:ph idx="1"/>
          </p:nvPr>
        </p:nvSpPr>
        <p:spPr/>
        <p:txBody>
          <a:bodyPr/>
          <a:lstStyle/>
          <a:p>
            <a:r>
              <a:rPr lang="en-US" dirty="0" smtClean="0"/>
              <a:t>Align, Guide, Manage</a:t>
            </a:r>
          </a:p>
          <a:p>
            <a:pPr lvl="1"/>
            <a:r>
              <a:rPr lang="en-US" dirty="0" smtClean="0"/>
              <a:t>Manage </a:t>
            </a:r>
            <a:r>
              <a:rPr lang="en-US" dirty="0"/>
              <a:t>the risk mitigation process</a:t>
            </a:r>
          </a:p>
          <a:p>
            <a:pPr lvl="1"/>
            <a:r>
              <a:rPr lang="en-US" dirty="0" smtClean="0"/>
              <a:t>Align </a:t>
            </a:r>
            <a:r>
              <a:rPr lang="en-US" dirty="0"/>
              <a:t>resources to develop plan</a:t>
            </a:r>
          </a:p>
          <a:p>
            <a:pPr lvl="1"/>
            <a:r>
              <a:rPr lang="en-US" dirty="0" smtClean="0"/>
              <a:t>Manage </a:t>
            </a:r>
            <a:r>
              <a:rPr lang="en-US" dirty="0"/>
              <a:t>the IG program</a:t>
            </a:r>
          </a:p>
          <a:p>
            <a:pPr lvl="1"/>
            <a:r>
              <a:rPr lang="en-US" dirty="0" smtClean="0"/>
              <a:t>Align </a:t>
            </a:r>
            <a:r>
              <a:rPr lang="en-US" dirty="0"/>
              <a:t>IG framework with business area requirements</a:t>
            </a:r>
          </a:p>
          <a:p>
            <a:pPr lvl="1"/>
            <a:r>
              <a:rPr lang="en-US" dirty="0" smtClean="0"/>
              <a:t>Guide </a:t>
            </a:r>
            <a:r>
              <a:rPr lang="en-US" dirty="0"/>
              <a:t>information management decisions</a:t>
            </a:r>
          </a:p>
          <a:p>
            <a:pPr lvl="1"/>
            <a:r>
              <a:rPr lang="en-US" dirty="0" smtClean="0"/>
              <a:t>Align </a:t>
            </a:r>
            <a:r>
              <a:rPr lang="en-US" dirty="0"/>
              <a:t>IG strategic plan and framework with the IT strategy and operations</a:t>
            </a:r>
          </a:p>
          <a:p>
            <a:pPr lvl="1"/>
            <a:endParaRPr lang="en-US" dirty="0"/>
          </a:p>
        </p:txBody>
      </p:sp>
    </p:spTree>
    <p:extLst>
      <p:ext uri="{BB962C8B-B14F-4D97-AF65-F5344CB8AC3E}">
        <p14:creationId xmlns:p14="http://schemas.microsoft.com/office/powerpoint/2010/main" val="278450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D10D29-52B0-4D66-A3BF-67AD12F9FF34}" type="slidenum">
              <a:rPr lang="en-US" smtClean="0"/>
              <a:pPr/>
              <a:t>3</a:t>
            </a:fld>
            <a:endParaRPr lang="en-US" dirty="0"/>
          </a:p>
        </p:txBody>
      </p:sp>
      <p:graphicFrame>
        <p:nvGraphicFramePr>
          <p:cNvPr id="5" name="Content Placeholder 4"/>
          <p:cNvGraphicFramePr>
            <a:graphicFrameLocks noGrp="1"/>
          </p:cNvGraphicFramePr>
          <p:nvPr>
            <p:ph idx="4294967295"/>
            <p:extLst>
              <p:ext uri="{D42A27DB-BD31-4B8C-83A1-F6EECF244321}">
                <p14:modId xmlns:p14="http://schemas.microsoft.com/office/powerpoint/2010/main" val="2560659907"/>
              </p:ext>
            </p:extLst>
          </p:nvPr>
        </p:nvGraphicFramePr>
        <p:xfrm>
          <a:off x="0" y="-12700"/>
          <a:ext cx="9067800" cy="6964093"/>
        </p:xfrm>
        <a:graphic>
          <a:graphicData uri="http://schemas.openxmlformats.org/drawingml/2006/table">
            <a:tbl>
              <a:tblPr firstRow="1" firstCol="1" bandRow="1">
                <a:tableStyleId>{BC89EF96-8CEA-46FF-86C4-4CE0E7609802}</a:tableStyleId>
              </a:tblPr>
              <a:tblGrid>
                <a:gridCol w="513303"/>
                <a:gridCol w="907725"/>
                <a:gridCol w="1274462"/>
                <a:gridCol w="1274462"/>
                <a:gridCol w="1274462"/>
                <a:gridCol w="1274462"/>
                <a:gridCol w="1274462"/>
                <a:gridCol w="1274462"/>
              </a:tblGrid>
              <a:tr h="339265">
                <a:tc gridSpan="8">
                  <a:txBody>
                    <a:bodyPr/>
                    <a:lstStyle/>
                    <a:p>
                      <a:pPr marL="0" marR="0" algn="ctr">
                        <a:lnSpc>
                          <a:spcPct val="105000"/>
                        </a:lnSpc>
                        <a:spcBef>
                          <a:spcPts val="0"/>
                        </a:spcBef>
                        <a:spcAft>
                          <a:spcPts val="0"/>
                        </a:spcAft>
                      </a:pPr>
                      <a:r>
                        <a:rPr lang="en-US" sz="1050" dirty="0" smtClean="0">
                          <a:solidFill>
                            <a:schemeClr val="bg1"/>
                          </a:solidFill>
                          <a:effectLst/>
                          <a:latin typeface="Cambria"/>
                          <a:ea typeface="Times New Roman"/>
                          <a:cs typeface="Times New Roman"/>
                        </a:rPr>
                        <a:t>Information Governance Maturity Model</a:t>
                      </a:r>
                      <a:endParaRPr lang="en-US" sz="1050" dirty="0">
                        <a:solidFill>
                          <a:schemeClr val="bg1"/>
                        </a:solidFill>
                        <a:effectLst/>
                        <a:latin typeface="Cambria"/>
                        <a:ea typeface="Times New Roman"/>
                        <a:cs typeface="Times New Roman"/>
                      </a:endParaRPr>
                    </a:p>
                  </a:txBody>
                  <a:tcPr marL="53852" marR="53852" marT="0" marB="0" anchor="ctr"/>
                </a:tc>
                <a:tc hMerge="1">
                  <a:txBody>
                    <a:bodyPr/>
                    <a:lstStyle/>
                    <a:p>
                      <a:endParaRPr lang="en-US"/>
                    </a:p>
                  </a:txBody>
                  <a:tcPr/>
                </a:tc>
                <a:tc hMerge="1">
                  <a:txBody>
                    <a:bodyPr/>
                    <a:lstStyle/>
                    <a:p>
                      <a:pPr marL="0" marR="0">
                        <a:lnSpc>
                          <a:spcPct val="105000"/>
                        </a:lnSpc>
                        <a:spcBef>
                          <a:spcPts val="0"/>
                        </a:spcBef>
                        <a:spcAft>
                          <a:spcPts val="0"/>
                        </a:spcAft>
                      </a:pPr>
                      <a:endParaRPr lang="en-US" sz="1050" dirty="0">
                        <a:effectLst/>
                        <a:latin typeface="Cambria"/>
                        <a:ea typeface="Times New Roman"/>
                        <a:cs typeface="Times New Roman"/>
                      </a:endParaRPr>
                    </a:p>
                  </a:txBody>
                  <a:tcPr marL="53852" marR="5385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9265">
                <a:tc gridSpan="2">
                  <a:txBody>
                    <a:bodyPr/>
                    <a:lstStyle/>
                    <a:p>
                      <a:pPr marL="0" marR="0" algn="ctr">
                        <a:lnSpc>
                          <a:spcPct val="105000"/>
                        </a:lnSpc>
                        <a:spcBef>
                          <a:spcPts val="0"/>
                        </a:spcBef>
                        <a:spcAft>
                          <a:spcPts val="0"/>
                        </a:spcAft>
                      </a:pPr>
                      <a:r>
                        <a:rPr lang="en-US" sz="900" dirty="0" smtClean="0">
                          <a:effectLst/>
                        </a:rPr>
                        <a:t>Accountability</a:t>
                      </a:r>
                      <a:endParaRPr lang="en-US" sz="1050" dirty="0">
                        <a:effectLst/>
                        <a:latin typeface="Cambria"/>
                        <a:ea typeface="Times New Roman"/>
                        <a:cs typeface="Times New Roman"/>
                      </a:endParaRPr>
                    </a:p>
                  </a:txBody>
                  <a:tcPr marL="53852" marR="53852" marT="0" marB="0" anchor="ctr"/>
                </a:tc>
                <a:tc hMerge="1">
                  <a:txBody>
                    <a:bodyPr/>
                    <a:lstStyle/>
                    <a:p>
                      <a:endParaRPr lang="en-US"/>
                    </a:p>
                  </a:txBody>
                  <a:tcPr/>
                </a:tc>
                <a:tc gridSpan="6">
                  <a:txBody>
                    <a:bodyPr/>
                    <a:lstStyle/>
                    <a:p>
                      <a:pPr marL="0" marR="0">
                        <a:lnSpc>
                          <a:spcPct val="105000"/>
                        </a:lnSpc>
                        <a:spcBef>
                          <a:spcPts val="0"/>
                        </a:spcBef>
                        <a:spcAft>
                          <a:spcPts val="0"/>
                        </a:spcAft>
                      </a:pPr>
                      <a:r>
                        <a:rPr lang="en-US" sz="900" dirty="0">
                          <a:effectLst/>
                        </a:rPr>
                        <a:t>A senior executive (or person of comparable authority) shall oversee the information governance program and delegate responsibility for records and information management to appropriate individuals. The organization adopts policies and procedures to guide personnel and ensure that the program can be audited.</a:t>
                      </a:r>
                      <a:endParaRPr lang="en-US" sz="1050" dirty="0">
                        <a:effectLst/>
                        <a:latin typeface="Cambria"/>
                        <a:ea typeface="Times New Roman"/>
                        <a:cs typeface="Times New Roman"/>
                      </a:endParaRPr>
                    </a:p>
                  </a:txBody>
                  <a:tcPr marL="53852" marR="53852"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65442">
                <a:tc>
                  <a:txBody>
                    <a:bodyPr/>
                    <a:lstStyle/>
                    <a:p>
                      <a:pPr marL="0" marR="0" algn="ctr">
                        <a:lnSpc>
                          <a:spcPct val="105000"/>
                        </a:lnSpc>
                        <a:spcBef>
                          <a:spcPts val="0"/>
                        </a:spcBef>
                        <a:spcAft>
                          <a:spcPts val="0"/>
                        </a:spcAft>
                      </a:pPr>
                      <a:r>
                        <a:rPr lang="en-US" sz="800" dirty="0">
                          <a:effectLst/>
                        </a:rPr>
                        <a:t>Level 1 </a:t>
                      </a:r>
                      <a:endParaRPr lang="en-US" sz="1000" dirty="0">
                        <a:effectLst/>
                        <a:latin typeface="Cambria"/>
                        <a:ea typeface="Times New Roman"/>
                        <a:cs typeface="Times New Roman"/>
                      </a:endParaRPr>
                    </a:p>
                  </a:txBody>
                  <a:tcPr marL="53852" marR="53852" marT="0" marB="0" anchor="ctr">
                    <a:solidFill>
                      <a:srgbClr val="FF0000"/>
                    </a:solidFill>
                  </a:tcPr>
                </a:tc>
                <a:tc>
                  <a:txBody>
                    <a:bodyPr/>
                    <a:lstStyle/>
                    <a:p>
                      <a:pPr marL="0" marR="0" algn="ctr">
                        <a:lnSpc>
                          <a:spcPct val="105000"/>
                        </a:lnSpc>
                        <a:spcBef>
                          <a:spcPts val="0"/>
                        </a:spcBef>
                        <a:spcAft>
                          <a:spcPts val="0"/>
                        </a:spcAft>
                      </a:pPr>
                      <a:r>
                        <a:rPr lang="en-US" sz="800" dirty="0">
                          <a:effectLst/>
                        </a:rPr>
                        <a:t>Sub-Standard</a:t>
                      </a:r>
                      <a:endParaRPr lang="en-US" sz="1000" dirty="0">
                        <a:effectLst/>
                        <a:latin typeface="Cambria"/>
                        <a:ea typeface="Times New Roman"/>
                        <a:cs typeface="Times New Roman"/>
                      </a:endParaRPr>
                    </a:p>
                  </a:txBody>
                  <a:tcPr marL="53852" marR="53852" marT="0" marB="0" anchor="ctr">
                    <a:solidFill>
                      <a:srgbClr val="FF0000"/>
                    </a:solidFill>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No senior executive (or person of comparable authority) is responsible for the records management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records manager role is largely non-existent or is an administrative and/or clerical role distributed among general staff.</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algn="l"/>
                      <a:endParaRPr lang="en-US" sz="900" dirty="0">
                        <a:effectLst/>
                        <a:latin typeface="Times New Roman" panose="02020603050405020304" pitchFamily="18" charset="0"/>
                        <a:cs typeface="Times New Roman" panose="02020603050405020304" pitchFamily="18" charset="0"/>
                      </a:endParaRPr>
                    </a:p>
                  </a:txBody>
                  <a:tcPr marL="53852" marR="53852" marT="0" marB="0" anchor="ctr"/>
                </a:tc>
                <a:tc>
                  <a:txBody>
                    <a:bodyPr/>
                    <a:lstStyle/>
                    <a:p>
                      <a:pPr algn="l"/>
                      <a:endParaRPr lang="en-US" sz="900" dirty="0">
                        <a:effectLst/>
                        <a:latin typeface="Times New Roman" panose="02020603050405020304" pitchFamily="18" charset="0"/>
                        <a:cs typeface="Times New Roman" panose="02020603050405020304" pitchFamily="18" charset="0"/>
                      </a:endParaRPr>
                    </a:p>
                  </a:txBody>
                  <a:tcPr marL="53852" marR="53852" marT="0" marB="0" anchor="ctr"/>
                </a:tc>
                <a:tc>
                  <a:txBody>
                    <a:bodyPr/>
                    <a:lstStyle/>
                    <a:p>
                      <a:pPr algn="l"/>
                      <a:endParaRPr lang="en-US" sz="900" dirty="0">
                        <a:effectLst/>
                        <a:latin typeface="Times New Roman" panose="02020603050405020304" pitchFamily="18" charset="0"/>
                        <a:cs typeface="Times New Roman" panose="02020603050405020304" pitchFamily="18" charset="0"/>
                      </a:endParaRPr>
                    </a:p>
                  </a:txBody>
                  <a:tcPr marL="53852" marR="53852" marT="0" marB="0" anchor="ctr"/>
                </a:tc>
              </a:tr>
              <a:tr h="904708">
                <a:tc>
                  <a:txBody>
                    <a:bodyPr/>
                    <a:lstStyle/>
                    <a:p>
                      <a:pPr marL="0" marR="0" algn="ctr">
                        <a:lnSpc>
                          <a:spcPct val="105000"/>
                        </a:lnSpc>
                        <a:spcBef>
                          <a:spcPts val="0"/>
                        </a:spcBef>
                        <a:spcAft>
                          <a:spcPts val="0"/>
                        </a:spcAft>
                      </a:pPr>
                      <a:r>
                        <a:rPr lang="en-US" sz="800" dirty="0">
                          <a:effectLst/>
                        </a:rPr>
                        <a:t>Level 2 </a:t>
                      </a:r>
                      <a:endParaRPr lang="en-US" sz="1000" dirty="0">
                        <a:effectLst/>
                        <a:latin typeface="Cambria"/>
                        <a:ea typeface="Times New Roman"/>
                        <a:cs typeface="Times New Roman"/>
                      </a:endParaRPr>
                    </a:p>
                  </a:txBody>
                  <a:tcPr marL="53852" marR="53852" marT="0" marB="0" anchor="ctr">
                    <a:solidFill>
                      <a:srgbClr val="FFC000"/>
                    </a:solidFill>
                  </a:tcPr>
                </a:tc>
                <a:tc>
                  <a:txBody>
                    <a:bodyPr/>
                    <a:lstStyle/>
                    <a:p>
                      <a:pPr marL="0" marR="0" algn="ctr">
                        <a:lnSpc>
                          <a:spcPct val="105000"/>
                        </a:lnSpc>
                        <a:spcBef>
                          <a:spcPts val="0"/>
                        </a:spcBef>
                        <a:spcAft>
                          <a:spcPts val="0"/>
                        </a:spcAft>
                      </a:pPr>
                      <a:r>
                        <a:rPr lang="en-US" sz="800" dirty="0">
                          <a:effectLst/>
                        </a:rPr>
                        <a:t>In Development</a:t>
                      </a:r>
                      <a:endParaRPr lang="en-US" sz="1000" dirty="0">
                        <a:effectLst/>
                        <a:latin typeface="Cambria"/>
                        <a:ea typeface="Times New Roman"/>
                        <a:cs typeface="Times New Roman"/>
                      </a:endParaRPr>
                    </a:p>
                  </a:txBody>
                  <a:tcPr marL="53852" marR="53852" marT="0" marB="0" anchor="ctr">
                    <a:solidFill>
                      <a:srgbClr val="FFC000"/>
                    </a:solidFill>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No senior executive (or person of comparable authority) is involved in or responsible for the records management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records manager role is recognized, although he/she is responsible for tactical operation of the existing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In many cases, the existing program covers paper records only.</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lnB w="38100" cap="flat" cmpd="sng" algn="ctr">
                      <a:solidFill>
                        <a:srgbClr val="FFFF00"/>
                      </a:solidFill>
                      <a:prstDash val="solid"/>
                      <a:round/>
                      <a:headEnd type="none" w="med" len="med"/>
                      <a:tailEnd type="none" w="med" len="med"/>
                    </a:lnB>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information technology function or department is the de facto lead for storing electronic information, but this is not done in a systematic fashion. The records manager is not involved in discussions of electronic systems.</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r>
              <a:tr h="678531">
                <a:tc>
                  <a:txBody>
                    <a:bodyPr/>
                    <a:lstStyle/>
                    <a:p>
                      <a:pPr marL="0" marR="0" algn="ctr">
                        <a:lnSpc>
                          <a:spcPct val="105000"/>
                        </a:lnSpc>
                        <a:spcBef>
                          <a:spcPts val="0"/>
                        </a:spcBef>
                        <a:spcAft>
                          <a:spcPts val="0"/>
                        </a:spcAft>
                      </a:pPr>
                      <a:r>
                        <a:rPr lang="en-US" sz="800" dirty="0">
                          <a:effectLst/>
                        </a:rPr>
                        <a:t>Level 3</a:t>
                      </a:r>
                      <a:endParaRPr lang="en-US" sz="1000" dirty="0">
                        <a:effectLst/>
                        <a:latin typeface="Cambria"/>
                        <a:ea typeface="Times New Roman"/>
                        <a:cs typeface="Times New Roman"/>
                      </a:endParaRPr>
                    </a:p>
                  </a:txBody>
                  <a:tcPr marL="53852" marR="53852" marT="0" marB="0" anchor="ctr">
                    <a:solidFill>
                      <a:srgbClr val="FFFF00"/>
                    </a:solidFill>
                  </a:tcPr>
                </a:tc>
                <a:tc>
                  <a:txBody>
                    <a:bodyPr/>
                    <a:lstStyle/>
                    <a:p>
                      <a:pPr marL="0" marR="0" algn="ctr">
                        <a:lnSpc>
                          <a:spcPct val="105000"/>
                        </a:lnSpc>
                        <a:spcBef>
                          <a:spcPts val="0"/>
                        </a:spcBef>
                        <a:spcAft>
                          <a:spcPts val="0"/>
                        </a:spcAft>
                      </a:pPr>
                      <a:r>
                        <a:rPr lang="en-US" sz="800" dirty="0">
                          <a:effectLst/>
                        </a:rPr>
                        <a:t>Essential</a:t>
                      </a:r>
                      <a:endParaRPr lang="en-US" sz="1000" dirty="0">
                        <a:effectLst/>
                        <a:latin typeface="Cambria"/>
                        <a:ea typeface="Times New Roman"/>
                        <a:cs typeface="Times New Roman"/>
                      </a:endParaRPr>
                    </a:p>
                  </a:txBody>
                  <a:tcPr marL="53852" marR="53852" marT="0" marB="0" anchor="ctr">
                    <a:solidFill>
                      <a:srgbClr val="FFFF00"/>
                    </a:solidFill>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records manager is an officer of the organization and is responsible for the tactical operation of the ongoing program on an organization-wide basis.</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smtClean="0">
                          <a:effectLst/>
                          <a:latin typeface="Times New Roman" panose="02020603050405020304" pitchFamily="18" charset="0"/>
                          <a:ea typeface="Times New Roman"/>
                          <a:cs typeface="Times New Roman" panose="02020603050405020304" pitchFamily="18" charset="0"/>
                        </a:rPr>
                        <a:t>The organization includes electronic records part of the records mas management program.</a:t>
                      </a:r>
                    </a:p>
                  </a:txBody>
                  <a:tcPr marL="53852" marR="53852" marT="0" marB="0" anchor="ctr"/>
                </a:tc>
                <a:tc>
                  <a:txBody>
                    <a:bodyPr/>
                    <a:lstStyle/>
                    <a:p>
                      <a:pPr marL="0" marR="0" algn="l">
                        <a:lnSpc>
                          <a:spcPct val="105000"/>
                        </a:lnSpc>
                        <a:spcBef>
                          <a:spcPts val="0"/>
                        </a:spcBef>
                        <a:spcAft>
                          <a:spcPts val="0"/>
                        </a:spcAft>
                      </a:pPr>
                      <a:r>
                        <a:rPr lang="en-US" sz="900" dirty="0" smtClean="0">
                          <a:effectLst/>
                          <a:latin typeface="Times New Roman" panose="02020603050405020304" pitchFamily="18" charset="0"/>
                          <a:cs typeface="Times New Roman" panose="02020603050405020304" pitchFamily="18" charset="0"/>
                        </a:rPr>
                        <a:t>The records manager is actively engaged in strategic information and record management initiatives with other officers of the organization.</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Senior management is aware of the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lnR w="38100" cap="flat" cmpd="sng" algn="ctr">
                      <a:solidFill>
                        <a:srgbClr val="FFFF00"/>
                      </a:solidFill>
                      <a:prstDash val="solid"/>
                      <a:round/>
                      <a:headEnd type="none" w="med" len="med"/>
                      <a:tailEnd type="none" w="med" len="med"/>
                    </a:lnR>
                  </a:tcPr>
                </a:tc>
                <a:tc>
                  <a:txBody>
                    <a:bodyPr/>
                    <a:lstStyle/>
                    <a:p>
                      <a:pPr marL="0" marR="0" algn="l">
                        <a:lnSpc>
                          <a:spcPct val="105000"/>
                        </a:lnSpc>
                        <a:spcBef>
                          <a:spcPts val="0"/>
                        </a:spcBef>
                        <a:spcAft>
                          <a:spcPts val="0"/>
                        </a:spcAft>
                      </a:pPr>
                      <a:r>
                        <a:rPr lang="en-US" sz="900" dirty="0" smtClean="0">
                          <a:effectLst/>
                          <a:latin typeface="Times New Roman" panose="02020603050405020304" pitchFamily="18" charset="0"/>
                          <a:ea typeface="Times New Roman"/>
                          <a:cs typeface="Times New Roman" panose="02020603050405020304" pitchFamily="18" charset="0"/>
                        </a:rPr>
                        <a:t>The organization envisions establishing a broader-based information governance program to direct various information-driven processes throughout the enterprise.</a:t>
                      </a:r>
                    </a:p>
                  </a:txBody>
                  <a:tcPr marL="53852" marR="53852" marT="0" marB="0" anchor="ctr">
                    <a:lnL w="38100" cap="flat" cmpd="sng" algn="ctr">
                      <a:solidFill>
                        <a:srgbClr val="FFFF00"/>
                      </a:solidFill>
                      <a:prstDash val="solid"/>
                      <a:round/>
                      <a:headEnd type="none" w="med" len="med"/>
                      <a:tailEnd type="none" w="med" len="med"/>
                    </a:lnL>
                    <a:lnR w="38100" cap="flat" cmpd="sng" algn="ctr">
                      <a:solidFill>
                        <a:srgbClr val="FFFF00"/>
                      </a:solidFill>
                      <a:prstDash val="solid"/>
                      <a:round/>
                      <a:headEnd type="none" w="med" len="med"/>
                      <a:tailEnd type="none" w="med" len="med"/>
                    </a:lnR>
                    <a:lnT w="38100" cap="flat" cmpd="sng" algn="ctr">
                      <a:solidFill>
                        <a:srgbClr val="FFFF00"/>
                      </a:solidFill>
                      <a:prstDash val="solid"/>
                      <a:round/>
                      <a:headEnd type="none" w="med" len="med"/>
                      <a:tailEnd type="none" w="med" len="med"/>
                    </a:lnT>
                    <a:lnB w="38100" cap="flat" cmpd="sng" algn="ctr">
                      <a:solidFill>
                        <a:srgbClr val="FFFF00"/>
                      </a:solidFill>
                      <a:prstDash val="solid"/>
                      <a:round/>
                      <a:headEnd type="none" w="med" len="med"/>
                      <a:tailEnd type="none" w="med" len="med"/>
                    </a:lnB>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organization has defined specific goals related to accountability.</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lnL w="38100" cap="flat" cmpd="sng" algn="ctr">
                      <a:solidFill>
                        <a:srgbClr val="FFFF00"/>
                      </a:solidFill>
                      <a:prstDash val="solid"/>
                      <a:round/>
                      <a:headEnd type="none" w="med" len="med"/>
                      <a:tailEnd type="none" w="med" len="med"/>
                    </a:lnL>
                  </a:tcPr>
                </a:tc>
              </a:tr>
              <a:tr h="904708">
                <a:tc>
                  <a:txBody>
                    <a:bodyPr/>
                    <a:lstStyle/>
                    <a:p>
                      <a:pPr marL="0" marR="0" algn="ctr">
                        <a:lnSpc>
                          <a:spcPct val="105000"/>
                        </a:lnSpc>
                        <a:spcBef>
                          <a:spcPts val="0"/>
                        </a:spcBef>
                        <a:spcAft>
                          <a:spcPts val="0"/>
                        </a:spcAft>
                      </a:pPr>
                      <a:r>
                        <a:rPr lang="en-US" sz="800" dirty="0">
                          <a:effectLst/>
                        </a:rPr>
                        <a:t>Level 4</a:t>
                      </a:r>
                      <a:endParaRPr lang="en-US" sz="1000" dirty="0">
                        <a:effectLst/>
                        <a:latin typeface="Cambria"/>
                        <a:ea typeface="Times New Roman"/>
                        <a:cs typeface="Times New Roman"/>
                      </a:endParaRPr>
                    </a:p>
                  </a:txBody>
                  <a:tcPr marL="53852" marR="53852" marT="0" marB="0" anchor="ctr">
                    <a:solidFill>
                      <a:srgbClr val="00B0F0"/>
                    </a:solidFill>
                  </a:tcPr>
                </a:tc>
                <a:tc>
                  <a:txBody>
                    <a:bodyPr/>
                    <a:lstStyle/>
                    <a:p>
                      <a:pPr marL="0" marR="0" algn="ctr">
                        <a:lnSpc>
                          <a:spcPct val="105000"/>
                        </a:lnSpc>
                        <a:spcBef>
                          <a:spcPts val="0"/>
                        </a:spcBef>
                        <a:spcAft>
                          <a:spcPts val="0"/>
                        </a:spcAft>
                      </a:pPr>
                      <a:r>
                        <a:rPr lang="en-US" sz="800" dirty="0">
                          <a:effectLst/>
                        </a:rPr>
                        <a:t>Proactive</a:t>
                      </a:r>
                      <a:endParaRPr lang="en-US" sz="1000" dirty="0">
                        <a:effectLst/>
                        <a:latin typeface="Cambria"/>
                        <a:ea typeface="Times New Roman"/>
                        <a:cs typeface="Times New Roman"/>
                      </a:endParaRPr>
                    </a:p>
                  </a:txBody>
                  <a:tcPr marL="53852" marR="53852" marT="0" marB="0" anchor="ctr">
                    <a:solidFill>
                      <a:srgbClr val="00B0F0"/>
                    </a:solidFill>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records manager is a senior officer responsible for all tactical and strategic aspects of the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A stakeholder committee representing all functional areas and chaired by the records manager meets on a periodic basis to review disposition policy and other records management-related issues.</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Records management activities are fully sponsored by a senior executive.</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lnT w="38100" cap="flat" cmpd="sng" algn="ctr">
                      <a:solidFill>
                        <a:srgbClr val="FFFF00"/>
                      </a:solidFill>
                      <a:prstDash val="solid"/>
                      <a:round/>
                      <a:headEnd type="none" w="med" len="med"/>
                      <a:tailEnd type="none" w="med" len="med"/>
                    </a:lnT>
                  </a:tcPr>
                </a:tc>
                <a:tc>
                  <a:txBody>
                    <a:bodyPr/>
                    <a:lstStyle/>
                    <a:p>
                      <a:pPr algn="l"/>
                      <a:endParaRPr lang="en-US" sz="900" dirty="0">
                        <a:effectLst/>
                        <a:latin typeface="Times New Roman" panose="02020603050405020304" pitchFamily="18" charset="0"/>
                        <a:cs typeface="Times New Roman" panose="02020603050405020304" pitchFamily="18" charset="0"/>
                      </a:endParaRPr>
                    </a:p>
                  </a:txBody>
                  <a:tcPr marL="53852" marR="53852" marT="0" marB="0" anchor="ctr"/>
                </a:tc>
              </a:tr>
              <a:tr h="791619">
                <a:tc>
                  <a:txBody>
                    <a:bodyPr/>
                    <a:lstStyle/>
                    <a:p>
                      <a:pPr marL="0" marR="0" algn="ctr">
                        <a:lnSpc>
                          <a:spcPct val="105000"/>
                        </a:lnSpc>
                        <a:spcBef>
                          <a:spcPts val="0"/>
                        </a:spcBef>
                        <a:spcAft>
                          <a:spcPts val="0"/>
                        </a:spcAft>
                      </a:pPr>
                      <a:r>
                        <a:rPr lang="en-US" sz="800" dirty="0">
                          <a:effectLst/>
                        </a:rPr>
                        <a:t>Level 5</a:t>
                      </a:r>
                      <a:endParaRPr lang="en-US" sz="1000" dirty="0">
                        <a:effectLst/>
                        <a:latin typeface="Cambria"/>
                        <a:ea typeface="Times New Roman"/>
                        <a:cs typeface="Times New Roman"/>
                      </a:endParaRPr>
                    </a:p>
                  </a:txBody>
                  <a:tcPr marL="53852" marR="53852" marT="0" marB="0" anchor="ctr">
                    <a:solidFill>
                      <a:srgbClr val="00B050"/>
                    </a:solidFill>
                  </a:tcPr>
                </a:tc>
                <a:tc>
                  <a:txBody>
                    <a:bodyPr/>
                    <a:lstStyle/>
                    <a:p>
                      <a:pPr marL="0" marR="0" algn="ctr">
                        <a:lnSpc>
                          <a:spcPct val="105000"/>
                        </a:lnSpc>
                        <a:spcBef>
                          <a:spcPts val="0"/>
                        </a:spcBef>
                        <a:spcAft>
                          <a:spcPts val="0"/>
                        </a:spcAft>
                      </a:pPr>
                      <a:r>
                        <a:rPr lang="en-US" sz="800" dirty="0">
                          <a:effectLst/>
                        </a:rPr>
                        <a:t>Transformational</a:t>
                      </a:r>
                      <a:endParaRPr lang="en-US" sz="1000" dirty="0">
                        <a:effectLst/>
                        <a:latin typeface="Cambria"/>
                        <a:ea typeface="Times New Roman"/>
                        <a:cs typeface="Times New Roman"/>
                      </a:endParaRPr>
                    </a:p>
                  </a:txBody>
                  <a:tcPr marL="53852" marR="53852" marT="0" marB="0" anchor="ctr">
                    <a:solidFill>
                      <a:srgbClr val="00B050"/>
                    </a:solidFill>
                  </a:tcP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organization’s senior management and its governing board place great emphasis on the importance of the program.</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records management program is directly responsible to an individual in the senior level of management, (e.g., chief risk officer, chief compliance officer, chief information officer) OR,</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A chief records officer (or similar title) is directly responsible for the records management program and is a member of senior management for the organization.</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c>
                  <a:txBody>
                    <a:bodyPr/>
                    <a:lstStyle/>
                    <a:p>
                      <a:pPr marL="0" marR="0" algn="l">
                        <a:lnSpc>
                          <a:spcPct val="105000"/>
                        </a:lnSpc>
                        <a:spcBef>
                          <a:spcPts val="0"/>
                        </a:spcBef>
                        <a:spcAft>
                          <a:spcPts val="0"/>
                        </a:spcAft>
                      </a:pPr>
                      <a:r>
                        <a:rPr lang="en-US" sz="900" dirty="0">
                          <a:effectLst/>
                          <a:latin typeface="Times New Roman" panose="02020603050405020304" pitchFamily="18" charset="0"/>
                          <a:cs typeface="Times New Roman" panose="02020603050405020304" pitchFamily="18" charset="0"/>
                        </a:rPr>
                        <a:t>The organization’s stated goals related to accountability have been met.</a:t>
                      </a:r>
                      <a:endParaRPr lang="en-US" sz="900" dirty="0">
                        <a:effectLst/>
                        <a:latin typeface="Times New Roman" panose="02020603050405020304" pitchFamily="18" charset="0"/>
                        <a:ea typeface="Times New Roman"/>
                        <a:cs typeface="Times New Roman" panose="02020603050405020304" pitchFamily="18" charset="0"/>
                      </a:endParaRPr>
                    </a:p>
                  </a:txBody>
                  <a:tcPr marL="53852" marR="53852" marT="0" marB="0" anchor="ctr"/>
                </a:tc>
              </a:tr>
            </a:tbl>
          </a:graphicData>
        </a:graphic>
      </p:graphicFrame>
      <p:sp>
        <p:nvSpPr>
          <p:cNvPr id="2" name="Rectangle 1"/>
          <p:cNvSpPr/>
          <p:nvPr/>
        </p:nvSpPr>
        <p:spPr>
          <a:xfrm>
            <a:off x="4572000" y="2057400"/>
            <a:ext cx="2667000" cy="1752600"/>
          </a:xfrm>
          <a:prstGeom prst="rect">
            <a:avLst/>
          </a:prstGeom>
          <a:solidFill>
            <a:schemeClr val="bg1"/>
          </a:solidFill>
          <a:ln w="57150">
            <a:solidFill>
              <a:srgbClr val="FFFF00"/>
            </a:solidFill>
          </a:ln>
          <a:effectLst>
            <a:outerShdw blurRad="50800" dist="495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5000"/>
              </a:lnSpc>
            </a:pPr>
            <a:r>
              <a:rPr lang="en-US" sz="1600" dirty="0">
                <a:solidFill>
                  <a:schemeClr val="tx1"/>
                </a:solidFill>
                <a:latin typeface="Times New Roman" panose="02020603050405020304" pitchFamily="18" charset="0"/>
                <a:ea typeface="Times New Roman"/>
                <a:cs typeface="Times New Roman" panose="02020603050405020304" pitchFamily="18" charset="0"/>
              </a:rPr>
              <a:t>The organization envisions establishing a broader-based information governance program to direct various information-driven processes throughout the enterprise.</a:t>
            </a:r>
          </a:p>
        </p:txBody>
      </p:sp>
    </p:spTree>
    <p:extLst>
      <p:ext uri="{BB962C8B-B14F-4D97-AF65-F5344CB8AC3E}">
        <p14:creationId xmlns:p14="http://schemas.microsoft.com/office/powerpoint/2010/main" val="28023341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Autofit/>
          </a:bodyPr>
          <a:lstStyle/>
          <a:p>
            <a:r>
              <a:rPr lang="en-US" dirty="0" smtClean="0"/>
              <a:t>Repeat</a:t>
            </a:r>
            <a:endParaRPr lang="en-US" dirty="0"/>
          </a:p>
        </p:txBody>
      </p:sp>
      <p:sp>
        <p:nvSpPr>
          <p:cNvPr id="2" name="Text Placeholder 1"/>
          <p:cNvSpPr>
            <a:spLocks noGrp="1"/>
          </p:cNvSpPr>
          <p:nvPr>
            <p:ph type="body" idx="1"/>
          </p:nvPr>
        </p:nvSpPr>
        <p:spPr/>
        <p:txBody>
          <a:bodyPr/>
          <a:lstStyle/>
          <a:p>
            <a:r>
              <a:rPr lang="en-US" sz="2400" dirty="0"/>
              <a:t>Continuous Improvement</a:t>
            </a:r>
          </a:p>
        </p:txBody>
      </p:sp>
      <p:graphicFrame>
        <p:nvGraphicFramePr>
          <p:cNvPr id="10" name="Content Placeholder 9"/>
          <p:cNvGraphicFramePr>
            <a:graphicFrameLocks noGrp="1"/>
          </p:cNvGraphicFramePr>
          <p:nvPr>
            <p:ph sz="half" idx="2"/>
            <p:extLst>
              <p:ext uri="{D42A27DB-BD31-4B8C-83A1-F6EECF244321}">
                <p14:modId xmlns:p14="http://schemas.microsoft.com/office/powerpoint/2010/main" val="472212945"/>
              </p:ext>
            </p:extLst>
          </p:nvPr>
        </p:nvGraphicFramePr>
        <p:xfrm>
          <a:off x="457200" y="2438400"/>
          <a:ext cx="3932238" cy="39512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p:cNvSpPr>
            <a:spLocks noGrp="1"/>
          </p:cNvSpPr>
          <p:nvPr>
            <p:ph type="body" sz="quarter" idx="3"/>
          </p:nvPr>
        </p:nvSpPr>
        <p:spPr/>
        <p:txBody>
          <a:bodyPr>
            <a:noAutofit/>
          </a:bodyPr>
          <a:lstStyle/>
          <a:p>
            <a:r>
              <a:rPr lang="en-US" dirty="0"/>
              <a:t>Repeating process called the Deming Cycle</a:t>
            </a:r>
          </a:p>
        </p:txBody>
      </p:sp>
      <p:sp>
        <p:nvSpPr>
          <p:cNvPr id="7" name="Text Placeholder 6"/>
          <p:cNvSpPr>
            <a:spLocks noGrp="1"/>
          </p:cNvSpPr>
          <p:nvPr>
            <p:ph sz="quarter" idx="4"/>
          </p:nvPr>
        </p:nvSpPr>
        <p:spPr>
          <a:xfrm>
            <a:off x="4648200" y="2438400"/>
            <a:ext cx="4495800" cy="4267200"/>
          </a:xfrm>
        </p:spPr>
        <p:txBody>
          <a:bodyPr>
            <a:noAutofit/>
          </a:bodyPr>
          <a:lstStyle/>
          <a:p>
            <a:pPr marL="342900" indent="-342900">
              <a:buFont typeface="+mj-lt"/>
              <a:buAutoNum type="arabicPeriod"/>
            </a:pPr>
            <a:r>
              <a:rPr lang="en-US" sz="1600" b="1" dirty="0" smtClean="0"/>
              <a:t>Plan</a:t>
            </a:r>
            <a:r>
              <a:rPr lang="en-US" sz="1600" dirty="0" smtClean="0"/>
              <a:t>: Decide what you are going to do</a:t>
            </a:r>
          </a:p>
          <a:p>
            <a:pPr marL="342900" indent="-342900">
              <a:buFont typeface="+mj-lt"/>
              <a:buAutoNum type="arabicPeriod"/>
            </a:pPr>
            <a:r>
              <a:rPr lang="en-US" sz="1600" b="1" dirty="0" smtClean="0"/>
              <a:t>Do</a:t>
            </a:r>
            <a:r>
              <a:rPr lang="en-US" sz="1600" dirty="0" smtClean="0"/>
              <a:t>: Do it</a:t>
            </a:r>
          </a:p>
          <a:p>
            <a:pPr marL="342900" indent="-342900">
              <a:buFont typeface="+mj-lt"/>
              <a:buAutoNum type="arabicPeriod"/>
            </a:pPr>
            <a:r>
              <a:rPr lang="en-US" sz="1600" b="1" dirty="0" smtClean="0"/>
              <a:t>Study</a:t>
            </a:r>
            <a:r>
              <a:rPr lang="en-US" sz="1600" dirty="0" smtClean="0"/>
              <a:t>: Determine whether you did it or not (and whether it was effective)</a:t>
            </a:r>
          </a:p>
          <a:p>
            <a:pPr marL="342900" indent="-342900">
              <a:buFont typeface="+mj-lt"/>
              <a:buAutoNum type="arabicPeriod"/>
            </a:pPr>
            <a:r>
              <a:rPr lang="en-US" sz="1600" b="1" dirty="0" smtClean="0"/>
              <a:t>Act</a:t>
            </a:r>
            <a:r>
              <a:rPr lang="en-US" sz="1600" dirty="0" smtClean="0"/>
              <a:t>: Make the changes needed</a:t>
            </a:r>
          </a:p>
          <a:p>
            <a:pPr marL="342900" indent="-342900">
              <a:buFont typeface="+mj-lt"/>
              <a:buAutoNum type="arabicPeriod"/>
            </a:pPr>
            <a:r>
              <a:rPr lang="en-US" sz="1600" b="1" dirty="0" smtClean="0"/>
              <a:t>Repeat</a:t>
            </a:r>
          </a:p>
          <a:p>
            <a:r>
              <a:rPr lang="en-US" sz="1600" dirty="0"/>
              <a:t>Includes  Six Sigma, Lean, and Total Quality Management </a:t>
            </a:r>
            <a:r>
              <a:rPr lang="en-US" sz="1600" dirty="0" smtClean="0"/>
              <a:t>that emphasize </a:t>
            </a:r>
          </a:p>
          <a:p>
            <a:pPr marL="285750" indent="-285750">
              <a:buFont typeface="Arial" panose="020B0604020202020204" pitchFamily="34" charset="0"/>
              <a:buChar char="•"/>
            </a:pPr>
            <a:r>
              <a:rPr lang="en-US" sz="1600" dirty="0" smtClean="0"/>
              <a:t>employee </a:t>
            </a:r>
            <a:r>
              <a:rPr lang="en-US" sz="1600" dirty="0"/>
              <a:t>involvement and teamwork; </a:t>
            </a:r>
            <a:endParaRPr lang="en-US" sz="1600" dirty="0" smtClean="0"/>
          </a:p>
          <a:p>
            <a:pPr marL="285750" indent="-285750">
              <a:buFont typeface="Arial" panose="020B0604020202020204" pitchFamily="34" charset="0"/>
              <a:buChar char="•"/>
            </a:pPr>
            <a:r>
              <a:rPr lang="en-US" sz="1600" dirty="0" smtClean="0"/>
              <a:t>measuring </a:t>
            </a:r>
            <a:r>
              <a:rPr lang="en-US" sz="1600" dirty="0"/>
              <a:t>and systematizing processes; and </a:t>
            </a:r>
            <a:endParaRPr lang="en-US" sz="1600" dirty="0" smtClean="0"/>
          </a:p>
          <a:p>
            <a:pPr marL="285750" indent="-285750">
              <a:buFont typeface="Arial" panose="020B0604020202020204" pitchFamily="34" charset="0"/>
              <a:buChar char="•"/>
            </a:pPr>
            <a:r>
              <a:rPr lang="en-US" sz="1600" dirty="0" smtClean="0"/>
              <a:t>reducing </a:t>
            </a:r>
            <a:r>
              <a:rPr lang="en-US" sz="1600" dirty="0"/>
              <a:t>variation, </a:t>
            </a:r>
            <a:r>
              <a:rPr lang="en-US" sz="1600" dirty="0" smtClean="0"/>
              <a:t>defects, </a:t>
            </a:r>
            <a:r>
              <a:rPr lang="en-US" sz="1600" dirty="0"/>
              <a:t>and cycle times.</a:t>
            </a:r>
          </a:p>
        </p:txBody>
      </p:sp>
      <p:sp>
        <p:nvSpPr>
          <p:cNvPr id="4" name="Slide Number Placeholder 3"/>
          <p:cNvSpPr>
            <a:spLocks noGrp="1"/>
          </p:cNvSpPr>
          <p:nvPr>
            <p:ph type="sldNum" sz="quarter" idx="12"/>
          </p:nvPr>
        </p:nvSpPr>
        <p:spPr/>
        <p:txBody>
          <a:bodyPr/>
          <a:lstStyle/>
          <a:p>
            <a:fld id="{DED10D29-52B0-4D66-A3BF-67AD12F9FF34}" type="slidenum">
              <a:rPr lang="en-US" smtClean="0"/>
              <a:pPr/>
              <a:t>30</a:t>
            </a:fld>
            <a:endParaRPr lang="en-US" dirty="0"/>
          </a:p>
        </p:txBody>
      </p:sp>
    </p:spTree>
    <p:extLst>
      <p:ext uri="{BB962C8B-B14F-4D97-AF65-F5344CB8AC3E}">
        <p14:creationId xmlns:p14="http://schemas.microsoft.com/office/powerpoint/2010/main" val="105966766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1093" y="762000"/>
            <a:ext cx="4519507"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Thank you!</a:t>
            </a:r>
            <a:endParaRPr lang="en-U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Rectangle 4"/>
          <p:cNvSpPr/>
          <p:nvPr/>
        </p:nvSpPr>
        <p:spPr>
          <a:xfrm>
            <a:off x="2575302" y="2967335"/>
            <a:ext cx="3993402"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Questions?</a:t>
            </a:r>
            <a:endParaRPr lang="en-US"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6" name="Rectangle 5"/>
          <p:cNvSpPr/>
          <p:nvPr/>
        </p:nvSpPr>
        <p:spPr>
          <a:xfrm>
            <a:off x="76200" y="5130225"/>
            <a:ext cx="3738524" cy="584775"/>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32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Carol E.B. Choksy</a:t>
            </a:r>
            <a:endParaRPr lang="en-US" sz="32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
        <p:nvSpPr>
          <p:cNvPr id="7" name="TextBox 6"/>
          <p:cNvSpPr txBox="1"/>
          <p:nvPr/>
        </p:nvSpPr>
        <p:spPr>
          <a:xfrm>
            <a:off x="152400" y="5675293"/>
            <a:ext cx="3894015" cy="954107"/>
          </a:xfrm>
          <a:prstGeom prst="rect">
            <a:avLst/>
          </a:prstGeom>
          <a:noFill/>
        </p:spPr>
        <p:txBody>
          <a:bodyPr wrap="none" rtlCol="0">
            <a:spAutoFit/>
          </a:bodyPr>
          <a:lstStyle/>
          <a:p>
            <a:r>
              <a:rPr lang="en-US" sz="1400" dirty="0" smtClean="0">
                <a:solidFill>
                  <a:schemeClr val="tx1">
                    <a:lumMod val="50000"/>
                    <a:lumOff val="50000"/>
                  </a:schemeClr>
                </a:solidFill>
              </a:rPr>
              <a:t>Adjunct Lecturer</a:t>
            </a:r>
          </a:p>
          <a:p>
            <a:r>
              <a:rPr lang="en-US" sz="1400" dirty="0" smtClean="0">
                <a:solidFill>
                  <a:schemeClr val="tx1">
                    <a:lumMod val="50000"/>
                    <a:lumOff val="50000"/>
                  </a:schemeClr>
                </a:solidFill>
              </a:rPr>
              <a:t>Department of Information and Library Science</a:t>
            </a:r>
          </a:p>
          <a:p>
            <a:r>
              <a:rPr lang="en-US" sz="1400" dirty="0" smtClean="0">
                <a:solidFill>
                  <a:schemeClr val="tx1">
                    <a:lumMod val="50000"/>
                    <a:lumOff val="50000"/>
                  </a:schemeClr>
                </a:solidFill>
              </a:rPr>
              <a:t>School of Informatics and Computer Science</a:t>
            </a:r>
          </a:p>
          <a:p>
            <a:r>
              <a:rPr lang="en-US" sz="1400" dirty="0" smtClean="0">
                <a:solidFill>
                  <a:schemeClr val="tx1">
                    <a:lumMod val="50000"/>
                    <a:lumOff val="50000"/>
                  </a:schemeClr>
                </a:solidFill>
              </a:rPr>
              <a:t>Indiana University, Bloomington</a:t>
            </a:r>
            <a:endParaRPr lang="en-US" sz="1400" dirty="0">
              <a:solidFill>
                <a:schemeClr val="tx1">
                  <a:lumMod val="50000"/>
                  <a:lumOff val="50000"/>
                </a:schemeClr>
              </a:solidFill>
            </a:endParaRPr>
          </a:p>
        </p:txBody>
      </p:sp>
    </p:spTree>
    <p:extLst>
      <p:ext uri="{BB962C8B-B14F-4D97-AF65-F5344CB8AC3E}">
        <p14:creationId xmlns:p14="http://schemas.microsoft.com/office/powerpoint/2010/main" val="3900446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5560" y="696913"/>
            <a:ext cx="8229600" cy="838200"/>
          </a:xfrm>
        </p:spPr>
        <p:txBody>
          <a:bodyPr/>
          <a:lstStyle/>
          <a:p>
            <a:r>
              <a:rPr lang="en-US" dirty="0" smtClean="0"/>
              <a:t>Two Kinds of Information Silos</a:t>
            </a:r>
            <a:endParaRPr lang="en-US" dirty="0"/>
          </a:p>
        </p:txBody>
      </p:sp>
      <p:sp>
        <p:nvSpPr>
          <p:cNvPr id="4" name="Text Placeholder 3"/>
          <p:cNvSpPr>
            <a:spLocks noGrp="1"/>
          </p:cNvSpPr>
          <p:nvPr>
            <p:ph type="body" idx="1"/>
          </p:nvPr>
        </p:nvSpPr>
        <p:spPr>
          <a:xfrm>
            <a:off x="457200" y="1521861"/>
            <a:ext cx="4040188" cy="498475"/>
          </a:xfrm>
        </p:spPr>
        <p:txBody>
          <a:bodyPr>
            <a:noAutofit/>
          </a:bodyPr>
          <a:lstStyle/>
          <a:p>
            <a:r>
              <a:rPr lang="en-US" sz="2800" dirty="0" smtClean="0"/>
              <a:t>Departmental</a:t>
            </a:r>
            <a:endParaRPr lang="en-US" sz="2800" dirty="0"/>
          </a:p>
        </p:txBody>
      </p:sp>
      <p:sp>
        <p:nvSpPr>
          <p:cNvPr id="5" name="Content Placeholder 4"/>
          <p:cNvSpPr>
            <a:spLocks noGrp="1"/>
          </p:cNvSpPr>
          <p:nvPr>
            <p:ph sz="half" idx="2"/>
          </p:nvPr>
        </p:nvSpPr>
        <p:spPr>
          <a:xfrm>
            <a:off x="457200" y="2108994"/>
            <a:ext cx="4040188" cy="3951288"/>
          </a:xfrm>
        </p:spPr>
        <p:txBody>
          <a:bodyPr>
            <a:noAutofit/>
          </a:bodyPr>
          <a:lstStyle/>
          <a:p>
            <a:r>
              <a:rPr lang="en-US" sz="1400" dirty="0" smtClean="0"/>
              <a:t>“Many </a:t>
            </a:r>
            <a:r>
              <a:rPr lang="en-US" sz="1400" dirty="0"/>
              <a:t>organizations have traditionally used siloed approaches when managing information, resulting in decisions </a:t>
            </a:r>
            <a:r>
              <a:rPr lang="en-US" sz="1400" dirty="0" smtClean="0"/>
              <a:t>being made </a:t>
            </a:r>
            <a:r>
              <a:rPr lang="en-US" sz="1400" dirty="0"/>
              <a:t>without sufficient consideration of information value, risk, or compliance for the organization as a whole. </a:t>
            </a:r>
            <a:endParaRPr lang="en-US" sz="1400" dirty="0" smtClean="0"/>
          </a:p>
          <a:p>
            <a:r>
              <a:rPr lang="en-US" sz="1400" dirty="0" smtClean="0"/>
              <a:t>Examples of </a:t>
            </a:r>
            <a:r>
              <a:rPr lang="en-US" sz="1400" dirty="0"/>
              <a:t>these silos include </a:t>
            </a:r>
            <a:r>
              <a:rPr lang="en-US" sz="1400" dirty="0" smtClean="0"/>
              <a:t>the </a:t>
            </a:r>
            <a:r>
              <a:rPr lang="en-US" sz="1400" dirty="0"/>
              <a:t>various departments or administrative functions within the organization that deal with </a:t>
            </a:r>
            <a:r>
              <a:rPr lang="en-US" sz="1400" dirty="0" smtClean="0"/>
              <a:t>the organization’s </a:t>
            </a:r>
            <a:r>
              <a:rPr lang="en-US" sz="1400" dirty="0"/>
              <a:t>information, such as IT, Legal, Compliance, Records and Information Management, HR, Finance, and </a:t>
            </a:r>
            <a:r>
              <a:rPr lang="en-US" sz="1400" dirty="0" smtClean="0"/>
              <a:t>the organization’s </a:t>
            </a:r>
            <a:r>
              <a:rPr lang="en-US" sz="1400" dirty="0"/>
              <a:t>various business units. </a:t>
            </a:r>
            <a:endParaRPr lang="en-US" sz="1400" dirty="0" smtClean="0"/>
          </a:p>
          <a:p>
            <a:r>
              <a:rPr lang="en-US" sz="1400" dirty="0" smtClean="0"/>
              <a:t>Each </a:t>
            </a:r>
            <a:r>
              <a:rPr lang="en-US" sz="1400" dirty="0"/>
              <a:t>business unit or administrative function commonly has its own </a:t>
            </a:r>
            <a:r>
              <a:rPr lang="en-US" sz="1400" dirty="0" smtClean="0"/>
              <a:t>information governance </a:t>
            </a:r>
            <a:r>
              <a:rPr lang="en-US" sz="1400" dirty="0"/>
              <a:t>policies and procedures, as well as disparate data systems and applications</a:t>
            </a:r>
            <a:r>
              <a:rPr lang="en-US" sz="1400" dirty="0" smtClean="0"/>
              <a:t>.”</a:t>
            </a:r>
            <a:endParaRPr lang="en-US" sz="1400" dirty="0"/>
          </a:p>
        </p:txBody>
      </p:sp>
      <p:sp>
        <p:nvSpPr>
          <p:cNvPr id="6" name="Text Placeholder 5"/>
          <p:cNvSpPr>
            <a:spLocks noGrp="1"/>
          </p:cNvSpPr>
          <p:nvPr>
            <p:ph type="body" sz="quarter" idx="3"/>
          </p:nvPr>
        </p:nvSpPr>
        <p:spPr>
          <a:xfrm>
            <a:off x="4629028" y="1535113"/>
            <a:ext cx="4041775" cy="510619"/>
          </a:xfrm>
        </p:spPr>
        <p:txBody>
          <a:bodyPr>
            <a:noAutofit/>
          </a:bodyPr>
          <a:lstStyle/>
          <a:p>
            <a:r>
              <a:rPr lang="en-US" sz="2800" dirty="0" smtClean="0"/>
              <a:t>Disciplinary</a:t>
            </a:r>
            <a:endParaRPr lang="en-US" sz="2800" dirty="0"/>
          </a:p>
        </p:txBody>
      </p:sp>
      <p:sp>
        <p:nvSpPr>
          <p:cNvPr id="7" name="Content Placeholder 6"/>
          <p:cNvSpPr>
            <a:spLocks noGrp="1"/>
          </p:cNvSpPr>
          <p:nvPr>
            <p:ph sz="quarter" idx="4"/>
          </p:nvPr>
        </p:nvSpPr>
        <p:spPr>
          <a:xfrm>
            <a:off x="4629028" y="2084198"/>
            <a:ext cx="4041775" cy="3630802"/>
          </a:xfrm>
        </p:spPr>
        <p:txBody>
          <a:bodyPr>
            <a:normAutofit/>
          </a:bodyPr>
          <a:lstStyle/>
          <a:p>
            <a:r>
              <a:rPr lang="en-US" sz="1400" dirty="0" smtClean="0"/>
              <a:t>“Another </a:t>
            </a:r>
            <a:r>
              <a:rPr lang="en-US" sz="1400" dirty="0"/>
              <a:t>type of information silo consists of those disciplines that deal with specialized categories of information issues</a:t>
            </a:r>
            <a:r>
              <a:rPr lang="en-US" sz="1400" dirty="0" smtClean="0"/>
              <a:t>, such </a:t>
            </a:r>
            <a:r>
              <a:rPr lang="en-US" sz="1400" dirty="0"/>
              <a:t>as data privacy and security (focused on protection of regulated classes of information), litigation </a:t>
            </a:r>
            <a:r>
              <a:rPr lang="en-US" sz="1400" dirty="0" smtClean="0"/>
              <a:t>e-discovery (</a:t>
            </a:r>
            <a:r>
              <a:rPr lang="en-US" sz="1400" dirty="0"/>
              <a:t>focused on preservation and production of information in litigation), and data </a:t>
            </a:r>
            <a:r>
              <a:rPr lang="en-US" sz="1400" dirty="0" smtClean="0"/>
              <a:t>governance </a:t>
            </a:r>
            <a:r>
              <a:rPr lang="en-US" sz="1400" dirty="0"/>
              <a:t>(focused on </a:t>
            </a:r>
            <a:r>
              <a:rPr lang="en-US" sz="1400" dirty="0" smtClean="0"/>
              <a:t>information reliability </a:t>
            </a:r>
            <a:r>
              <a:rPr lang="en-US" sz="1400" dirty="0"/>
              <a:t>and efficiency). </a:t>
            </a:r>
            <a:endParaRPr lang="en-US" sz="1400" dirty="0" smtClean="0"/>
          </a:p>
          <a:p>
            <a:r>
              <a:rPr lang="en-US" sz="1400" dirty="0" smtClean="0"/>
              <a:t>Over </a:t>
            </a:r>
            <a:r>
              <a:rPr lang="en-US" sz="1400" dirty="0"/>
              <a:t>time, these disciplines have developed their own terminologies and frameworks </a:t>
            </a:r>
            <a:r>
              <a:rPr lang="en-US" sz="1400" dirty="0" smtClean="0"/>
              <a:t>for identifying </a:t>
            </a:r>
            <a:r>
              <a:rPr lang="en-US" sz="1400" dirty="0"/>
              <a:t>issues and addressing specific information challenges</a:t>
            </a:r>
            <a:r>
              <a:rPr lang="en-US" sz="1400" dirty="0" smtClean="0"/>
              <a:t>.”</a:t>
            </a:r>
            <a:endParaRPr lang="en-US" sz="1400" dirty="0"/>
          </a:p>
        </p:txBody>
      </p:sp>
      <p:sp>
        <p:nvSpPr>
          <p:cNvPr id="2" name="Slide Number Placeholder 1"/>
          <p:cNvSpPr>
            <a:spLocks noGrp="1"/>
          </p:cNvSpPr>
          <p:nvPr>
            <p:ph type="sldNum" sz="quarter" idx="12"/>
          </p:nvPr>
        </p:nvSpPr>
        <p:spPr/>
        <p:txBody>
          <a:bodyPr/>
          <a:lstStyle/>
          <a:p>
            <a:fld id="{DED10D29-52B0-4D66-A3BF-67AD12F9FF34}" type="slidenum">
              <a:rPr lang="en-US" smtClean="0"/>
              <a:t>4</a:t>
            </a:fld>
            <a:endParaRPr lang="en-US" dirty="0"/>
          </a:p>
        </p:txBody>
      </p:sp>
      <p:sp>
        <p:nvSpPr>
          <p:cNvPr id="8" name="TextBox 7"/>
          <p:cNvSpPr txBox="1"/>
          <p:nvPr/>
        </p:nvSpPr>
        <p:spPr>
          <a:xfrm>
            <a:off x="173160" y="6096000"/>
            <a:ext cx="8818440" cy="609600"/>
          </a:xfrm>
          <a:prstGeom prst="rect">
            <a:avLst/>
          </a:prstGeom>
          <a:noFill/>
        </p:spPr>
        <p:txBody>
          <a:bodyPr wrap="none" rtlCol="0">
            <a:noAutofit/>
          </a:bodyPr>
          <a:lstStyle/>
          <a:p>
            <a:r>
              <a:rPr lang="en-US" dirty="0">
                <a:solidFill>
                  <a:schemeClr val="bg2">
                    <a:lumMod val="25000"/>
                  </a:schemeClr>
                </a:solidFill>
              </a:rPr>
              <a:t>The Sedona Conference® Commentary on Information Governance December </a:t>
            </a:r>
            <a:r>
              <a:rPr lang="en-US" dirty="0" smtClean="0">
                <a:solidFill>
                  <a:schemeClr val="bg2">
                    <a:lumMod val="25000"/>
                  </a:schemeClr>
                </a:solidFill>
              </a:rPr>
              <a:t>2013</a:t>
            </a:r>
          </a:p>
          <a:p>
            <a:r>
              <a:rPr lang="en-US" dirty="0">
                <a:hlinkClick r:id="rId3"/>
              </a:rPr>
              <a:t>https://</a:t>
            </a:r>
            <a:r>
              <a:rPr lang="en-US" dirty="0" smtClean="0">
                <a:hlinkClick r:id="rId3"/>
              </a:rPr>
              <a:t>thesedonaconference.org/download-pub/3421</a:t>
            </a:r>
            <a:r>
              <a:rPr lang="en-US" dirty="0" smtClean="0"/>
              <a:t> </a:t>
            </a:r>
            <a:endParaRPr lang="en-US" dirty="0"/>
          </a:p>
          <a:p>
            <a:endParaRPr lang="en-US" dirty="0"/>
          </a:p>
        </p:txBody>
      </p:sp>
    </p:spTree>
    <p:extLst>
      <p:ext uri="{BB962C8B-B14F-4D97-AF65-F5344CB8AC3E}">
        <p14:creationId xmlns:p14="http://schemas.microsoft.com/office/powerpoint/2010/main" val="34695838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360378" y="838200"/>
            <a:ext cx="8229600" cy="899160"/>
          </a:xfrm>
        </p:spPr>
        <p:txBody>
          <a:bodyPr>
            <a:normAutofit fontScale="90000"/>
          </a:bodyPr>
          <a:lstStyle/>
          <a:p>
            <a:r>
              <a:rPr lang="en-US" dirty="0" smtClean="0"/>
              <a:t>Information Governance Reference Model (IGRM)</a:t>
            </a:r>
            <a:endParaRPr lang="en-US" dirty="0"/>
          </a:p>
        </p:txBody>
      </p:sp>
      <p:sp>
        <p:nvSpPr>
          <p:cNvPr id="7" name="Slide Number Placeholder 6"/>
          <p:cNvSpPr>
            <a:spLocks noGrp="1"/>
          </p:cNvSpPr>
          <p:nvPr>
            <p:ph type="sldNum" sz="quarter" idx="12"/>
          </p:nvPr>
        </p:nvSpPr>
        <p:spPr/>
        <p:txBody>
          <a:bodyPr/>
          <a:lstStyle/>
          <a:p>
            <a:fld id="{DED10D29-52B0-4D66-A3BF-67AD12F9FF34}" type="slidenum">
              <a:rPr lang="en-US" smtClean="0"/>
              <a:t>5</a:t>
            </a:fld>
            <a:endParaRPr lang="en-US" dirty="0"/>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53580" y="1524000"/>
            <a:ext cx="4733220"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52400" y="3352800"/>
            <a:ext cx="3672865" cy="369332"/>
          </a:xfrm>
          <a:prstGeom prst="rect">
            <a:avLst/>
          </a:prstGeom>
          <a:noFill/>
        </p:spPr>
        <p:txBody>
          <a:bodyPr wrap="none" rtlCol="0">
            <a:spAutoFit/>
          </a:bodyPr>
          <a:lstStyle/>
          <a:p>
            <a:r>
              <a:rPr lang="en-US" dirty="0" smtClean="0">
                <a:hlinkClick r:id="rId4"/>
              </a:rPr>
              <a:t>http://www.edrm.net/projects/igrm</a:t>
            </a:r>
            <a:r>
              <a:rPr lang="en-US" dirty="0" smtClean="0"/>
              <a:t> </a:t>
            </a:r>
            <a:endParaRPr lang="en-US" dirty="0"/>
          </a:p>
        </p:txBody>
      </p:sp>
    </p:spTree>
    <p:extLst>
      <p:ext uri="{BB962C8B-B14F-4D97-AF65-F5344CB8AC3E}">
        <p14:creationId xmlns:p14="http://schemas.microsoft.com/office/powerpoint/2010/main" val="16577916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D10D29-52B0-4D66-A3BF-67AD12F9FF34}" type="slidenum">
              <a:rPr lang="en-US" smtClean="0"/>
              <a:pPr/>
              <a:t>6</a:t>
            </a:fld>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849064046"/>
              </p:ext>
            </p:extLst>
          </p:nvPr>
        </p:nvGraphicFramePr>
        <p:xfrm>
          <a:off x="-1" y="1"/>
          <a:ext cx="9144000" cy="685800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gridCol w="1016000"/>
                <a:gridCol w="1016000"/>
                <a:gridCol w="1016000"/>
              </a:tblGrid>
              <a:tr h="381000">
                <a:tc>
                  <a:txBody>
                    <a:bodyPr/>
                    <a:lstStyle/>
                    <a:p>
                      <a:pPr algn="ctr" fontAlgn="ctr"/>
                      <a:r>
                        <a:rPr lang="en-US" sz="1100" u="none" strike="noStrike" dirty="0">
                          <a:effectLst/>
                        </a:rPr>
                        <a:t> </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Accountability</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Transparency</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Compliance</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Integrity</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Availability</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Protection</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Retention</a:t>
                      </a:r>
                      <a:endParaRPr lang="en-US" sz="1100" b="0" i="0" u="none" strike="noStrike" dirty="0">
                        <a:solidFill>
                          <a:schemeClr val="bg1"/>
                        </a:solidFill>
                        <a:effectLst/>
                        <a:latin typeface="Arial"/>
                      </a:endParaRPr>
                    </a:p>
                  </a:txBody>
                  <a:tcPr marL="44455" marR="4939" marT="4939" marB="0" anchor="ctr"/>
                </a:tc>
                <a:tc>
                  <a:txBody>
                    <a:bodyPr/>
                    <a:lstStyle/>
                    <a:p>
                      <a:pPr algn="ctr" rtl="0" fontAlgn="ctr"/>
                      <a:r>
                        <a:rPr lang="en-US" sz="1100" u="none" strike="noStrike" dirty="0">
                          <a:effectLst/>
                        </a:rPr>
                        <a:t>Disposition</a:t>
                      </a:r>
                      <a:endParaRPr lang="en-US" sz="1100" b="0" i="0" u="none" strike="noStrike" dirty="0">
                        <a:solidFill>
                          <a:schemeClr val="bg1"/>
                        </a:solidFill>
                        <a:effectLst/>
                        <a:latin typeface="Arial"/>
                      </a:endParaRPr>
                    </a:p>
                  </a:txBody>
                  <a:tcPr marL="44455" marR="4939" marT="4939" marB="0" anchor="ctr"/>
                </a:tc>
              </a:tr>
              <a:tr h="381000">
                <a:tc>
                  <a:txBody>
                    <a:bodyPr/>
                    <a:lstStyle/>
                    <a:p>
                      <a:pPr algn="ctr" rtl="0" fontAlgn="ctr"/>
                      <a:r>
                        <a:rPr lang="en-US" sz="1000" u="none" strike="noStrike" dirty="0">
                          <a:effectLst/>
                        </a:rPr>
                        <a:t>Review &amp; Revise Goals</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r>
              <a:tr h="381000">
                <a:tc>
                  <a:txBody>
                    <a:bodyPr/>
                    <a:lstStyle/>
                    <a:p>
                      <a:pPr algn="ctr" rtl="0" fontAlgn="ctr"/>
                      <a:r>
                        <a:rPr lang="en-US" sz="800" u="none" strike="noStrike" dirty="0" smtClean="0">
                          <a:effectLst/>
                        </a:rPr>
                        <a:t>Remove Disciplinary</a:t>
                      </a:r>
                      <a:r>
                        <a:rPr lang="en-US" sz="800" u="none" strike="noStrike" baseline="0" dirty="0" smtClean="0">
                          <a:effectLst/>
                        </a:rPr>
                        <a:t> Silos for Information-driven processes</a:t>
                      </a:r>
                      <a:endParaRPr lang="en-US" sz="800" b="1" i="0" u="none" strike="noStrike" dirty="0">
                        <a:solidFill>
                          <a:srgbClr val="FFFFFF"/>
                        </a:solidFill>
                        <a:effectLst/>
                        <a:latin typeface="Arial"/>
                      </a:endParaRPr>
                    </a:p>
                  </a:txBody>
                  <a:tcPr marL="4939" marR="4939" marT="493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2400" u="none" strike="noStrike" dirty="0" smtClean="0">
                          <a:solidFill>
                            <a:srgbClr val="FFFF00"/>
                          </a:solidFill>
                          <a:effectLst/>
                        </a:rPr>
                        <a:t>☻</a:t>
                      </a:r>
                      <a:endParaRPr lang="en-US" sz="2400" b="0" i="0" u="none" strike="noStrike" dirty="0" smtClean="0">
                        <a:solidFill>
                          <a:srgbClr val="FFFF00"/>
                        </a:solidFill>
                        <a:effectLst/>
                        <a:latin typeface="+mn-lt"/>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smtClean="0">
                          <a:solidFill>
                            <a:srgbClr val="00B050"/>
                          </a:solidFill>
                          <a:effectLst/>
                        </a:rPr>
                        <a:t>☻</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Business</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chemeClr val="tx1"/>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Review &amp; Adjust RRS</a:t>
                      </a:r>
                      <a:endParaRPr lang="en-US" sz="1000" b="1" i="0" u="none" strike="noStrike" dirty="0">
                        <a:solidFill>
                          <a:srgbClr val="FFFFFF"/>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Disposition</a:t>
                      </a:r>
                      <a:endParaRPr lang="en-US" sz="1000" b="1" i="0" u="none" strike="noStrike" dirty="0">
                        <a:solidFill>
                          <a:srgbClr val="FFFFFF"/>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r>
              <a:tr h="381000">
                <a:tc>
                  <a:txBody>
                    <a:bodyPr/>
                    <a:lstStyle/>
                    <a:p>
                      <a:pPr algn="ctr" rtl="0" fontAlgn="ctr"/>
                      <a:r>
                        <a:rPr lang="en-US" sz="1000" u="none" strike="noStrike" dirty="0">
                          <a:effectLst/>
                        </a:rPr>
                        <a:t>Records &amp; Information</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chemeClr val="tx1"/>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RFI</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FOI</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Discovery</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Hold</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solidFill>
                            <a:srgbClr val="FFFF00"/>
                          </a:solidFill>
                          <a:effectLst/>
                        </a:rPr>
                        <a:t> </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solidFill>
                            <a:srgbClr val="FFFF00"/>
                          </a:solidFill>
                          <a:effectLst/>
                        </a:rPr>
                        <a:t> </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r>
              <a:tr h="381000">
                <a:tc>
                  <a:txBody>
                    <a:bodyPr/>
                    <a:lstStyle/>
                    <a:p>
                      <a:pPr algn="ctr" rtl="0" fontAlgn="ctr"/>
                      <a:r>
                        <a:rPr lang="en-US" sz="1000" u="none" strike="noStrike" dirty="0">
                          <a:effectLst/>
                        </a:rPr>
                        <a:t>Regulatory</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New IT System </a:t>
                      </a:r>
                      <a:r>
                        <a:rPr lang="en-US" sz="1000" u="none" strike="noStrike" dirty="0" smtClean="0">
                          <a:effectLst/>
                        </a:rPr>
                        <a:t>Introduction</a:t>
                      </a:r>
                      <a:endParaRPr lang="en-US" sz="1000" b="1" i="0" u="none" strike="noStrike" dirty="0">
                        <a:solidFill>
                          <a:srgbClr val="FFFFFF"/>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Authenticity</a:t>
                      </a:r>
                      <a:endParaRPr lang="en-US" sz="1000" b="1" i="0" u="none" strike="noStrike" dirty="0">
                        <a:solidFill>
                          <a:srgbClr val="FFFFFF"/>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Metadata Introduction</a:t>
                      </a:r>
                      <a:endParaRPr lang="en-US" sz="1000" b="1" i="0" u="none" strike="noStrike" dirty="0">
                        <a:solidFill>
                          <a:srgbClr val="FFFFFF"/>
                        </a:solidFill>
                        <a:effectLst/>
                        <a:latin typeface="Arial"/>
                      </a:endParaRPr>
                    </a:p>
                  </a:txBody>
                  <a:tcPr marL="4939" marR="4939" marT="4939" marB="0" anchor="ctr"/>
                </a:tc>
                <a:tc>
                  <a:txBody>
                    <a:bodyPr/>
                    <a:lstStyle/>
                    <a:p>
                      <a:pPr algn="ctr"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Chain of Custody</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FFFF00"/>
                          </a:solidFill>
                          <a:effectLst/>
                        </a:rPr>
                        <a:t>☻</a:t>
                      </a:r>
                      <a:endParaRPr lang="en-US" sz="2400" b="0" i="0" u="none" strike="noStrike" dirty="0">
                        <a:solidFill>
                          <a:srgbClr val="FFFF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Audit</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n-US" sz="2400" u="none" strike="noStrike" dirty="0" smtClean="0">
                          <a:solidFill>
                            <a:srgbClr val="0070C0"/>
                          </a:solidFill>
                          <a:effectLst/>
                        </a:rPr>
                        <a:t>☻</a:t>
                      </a: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70C0"/>
                          </a:solidFill>
                          <a:effectLst/>
                        </a:rPr>
                        <a:t>☻</a:t>
                      </a:r>
                      <a:endParaRPr lang="en-US" sz="2400" b="0" i="0" u="none" strike="noStrike" dirty="0">
                        <a:solidFill>
                          <a:srgbClr val="0070C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r>
              <a:tr h="381000">
                <a:tc>
                  <a:txBody>
                    <a:bodyPr/>
                    <a:lstStyle/>
                    <a:p>
                      <a:pPr algn="ctr" rtl="0" fontAlgn="ctr"/>
                      <a:r>
                        <a:rPr lang="en-US" sz="1000" u="none" strike="noStrike" dirty="0">
                          <a:effectLst/>
                        </a:rPr>
                        <a:t>Continuous Improvement</a:t>
                      </a:r>
                      <a:endParaRPr lang="en-US" sz="1000" b="1" i="0" u="none" strike="noStrike" dirty="0">
                        <a:solidFill>
                          <a:srgbClr val="FFFFFF"/>
                        </a:solidFill>
                        <a:effectLst/>
                        <a:latin typeface="Arial"/>
                      </a:endParaRPr>
                    </a:p>
                  </a:txBody>
                  <a:tcPr marL="4939" marR="4939" marT="4939" marB="0" anchor="ctr"/>
                </a:tc>
                <a:tc>
                  <a:txBody>
                    <a:bodyPr/>
                    <a:lstStyle/>
                    <a:p>
                      <a:pPr algn="ctr" rtl="0" fontAlgn="ctr"/>
                      <a:endParaRPr lang="en-US" sz="2400" b="0" i="0" u="none" strike="noStrike" dirty="0">
                        <a:solidFill>
                          <a:srgbClr val="000000"/>
                        </a:solidFill>
                        <a:effectLst/>
                        <a:latin typeface="Arial"/>
                      </a:endParaRPr>
                    </a:p>
                  </a:txBody>
                  <a:tcPr marL="4939" marR="4939" marT="4939"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0" i="0" u="none" strike="noStrike" dirty="0" smtClean="0">
                        <a:solidFill>
                          <a:srgbClr val="000000"/>
                        </a:solidFill>
                        <a:effectLst/>
                        <a:latin typeface="+mn-lt"/>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fontAlgn="ctr"/>
                      <a:r>
                        <a:rPr lang="en-US" sz="2400" u="none" strike="noStrike" dirty="0">
                          <a:effectLst/>
                        </a:rPr>
                        <a:t> </a:t>
                      </a:r>
                      <a:endParaRPr lang="en-US" sz="2400" b="0" i="0" u="none" strike="noStrike" dirty="0">
                        <a:solidFill>
                          <a:srgbClr val="000000"/>
                        </a:solidFill>
                        <a:effectLst/>
                        <a:latin typeface="Arial"/>
                      </a:endParaRPr>
                    </a:p>
                  </a:txBody>
                  <a:tcPr marL="4939" marR="4939" marT="4939" marB="0" anchor="ctr"/>
                </a:tc>
                <a:tc>
                  <a:txBody>
                    <a:bodyPr/>
                    <a:lstStyle/>
                    <a:p>
                      <a:pPr algn="ctr" rtl="0" fontAlgn="ctr"/>
                      <a:r>
                        <a:rPr lang="en-US" sz="2400" u="none" strike="noStrike" dirty="0">
                          <a:solidFill>
                            <a:srgbClr val="00B050"/>
                          </a:solidFill>
                          <a:effectLst/>
                        </a:rPr>
                        <a:t>☻</a:t>
                      </a:r>
                      <a:endParaRPr lang="en-US" sz="2400" b="0" i="0" u="none" strike="noStrike" dirty="0">
                        <a:solidFill>
                          <a:srgbClr val="00B050"/>
                        </a:solidFill>
                        <a:effectLst/>
                        <a:latin typeface="Arial"/>
                      </a:endParaRPr>
                    </a:p>
                  </a:txBody>
                  <a:tcPr marL="4939" marR="4939" marT="4939" marB="0" anchor="ctr"/>
                </a:tc>
              </a:tr>
            </a:tbl>
          </a:graphicData>
        </a:graphic>
      </p:graphicFrame>
    </p:spTree>
    <p:extLst>
      <p:ext uri="{BB962C8B-B14F-4D97-AF65-F5344CB8AC3E}">
        <p14:creationId xmlns:p14="http://schemas.microsoft.com/office/powerpoint/2010/main" val="338813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752600"/>
            <a:ext cx="3144822" cy="2362200"/>
          </a:xfrm>
        </p:spPr>
        <p:txBody>
          <a:bodyPr>
            <a:normAutofit fontScale="90000"/>
          </a:bodyPr>
          <a:lstStyle/>
          <a:p>
            <a:r>
              <a:rPr lang="en-US" sz="3400" dirty="0" smtClean="0"/>
              <a:t>Information Governance Maturity Model </a:t>
            </a:r>
            <a:r>
              <a:rPr lang="en-US" sz="3400" dirty="0"/>
              <a:t>Levels </a:t>
            </a:r>
            <a:r>
              <a:rPr lang="en-US" sz="3400" dirty="0" smtClean="0"/>
              <a:t>for </a:t>
            </a:r>
            <a:br>
              <a:rPr lang="en-US" sz="3400" dirty="0" smtClean="0"/>
            </a:br>
            <a:r>
              <a:rPr lang="en-US" sz="3400" dirty="0" smtClean="0"/>
              <a:t>IG Tools</a:t>
            </a:r>
            <a:endParaRPr lang="en-US" sz="3400" dirty="0"/>
          </a:p>
        </p:txBody>
      </p:sp>
      <p:sp>
        <p:nvSpPr>
          <p:cNvPr id="4" name="Slide Number Placeholder 3"/>
          <p:cNvSpPr>
            <a:spLocks noGrp="1"/>
          </p:cNvSpPr>
          <p:nvPr>
            <p:ph type="sldNum" sz="quarter" idx="12"/>
          </p:nvPr>
        </p:nvSpPr>
        <p:spPr/>
        <p:txBody>
          <a:bodyPr/>
          <a:lstStyle/>
          <a:p>
            <a:fld id="{DED10D29-52B0-4D66-A3BF-67AD12F9FF34}" type="slidenum">
              <a:rPr lang="en-US" smtClean="0"/>
              <a:pPr/>
              <a:t>7</a:t>
            </a:fld>
            <a:endParaRPr lang="en-US" dirty="0"/>
          </a:p>
        </p:txBody>
      </p:sp>
      <p:graphicFrame>
        <p:nvGraphicFramePr>
          <p:cNvPr id="5" name="Content Placeholder 7"/>
          <p:cNvGraphicFramePr>
            <a:graphicFrameLocks/>
          </p:cNvGraphicFramePr>
          <p:nvPr>
            <p:extLst>
              <p:ext uri="{D42A27DB-BD31-4B8C-83A1-F6EECF244321}">
                <p14:modId xmlns:p14="http://schemas.microsoft.com/office/powerpoint/2010/main" val="930347159"/>
              </p:ext>
            </p:extLst>
          </p:nvPr>
        </p:nvGraphicFramePr>
        <p:xfrm>
          <a:off x="3200401" y="471055"/>
          <a:ext cx="5562598" cy="6278443"/>
        </p:xfrm>
        <a:graphic>
          <a:graphicData uri="http://schemas.openxmlformats.org/drawingml/2006/table">
            <a:tbl>
              <a:tblPr firstRow="1" bandRow="1">
                <a:tableStyleId>{F5AB1C69-6EDB-4FF4-983F-18BD219EF322}</a:tableStyleId>
              </a:tblPr>
              <a:tblGrid>
                <a:gridCol w="2099079"/>
                <a:gridCol w="1259218"/>
                <a:gridCol w="2204301"/>
              </a:tblGrid>
              <a:tr h="420522">
                <a:tc>
                  <a:txBody>
                    <a:bodyPr/>
                    <a:lstStyle/>
                    <a:p>
                      <a:r>
                        <a:rPr lang="en-US" sz="1200" dirty="0" smtClean="0"/>
                        <a:t>IG Tool</a:t>
                      </a:r>
                      <a:endParaRPr lang="en-US" sz="1200" dirty="0"/>
                    </a:p>
                  </a:txBody>
                  <a:tcPr anchor="ctr"/>
                </a:tc>
                <a:tc>
                  <a:txBody>
                    <a:bodyPr/>
                    <a:lstStyle/>
                    <a:p>
                      <a:r>
                        <a:rPr lang="en-US" sz="1200" dirty="0" smtClean="0"/>
                        <a:t>Principle</a:t>
                      </a:r>
                      <a:endParaRPr lang="en-US" sz="1200" dirty="0"/>
                    </a:p>
                  </a:txBody>
                  <a:tcPr anchor="ctr"/>
                </a:tc>
                <a:tc>
                  <a:txBody>
                    <a:bodyPr/>
                    <a:lstStyle/>
                    <a:p>
                      <a:pPr algn="ctr"/>
                      <a:r>
                        <a:rPr lang="en-US" sz="1200" dirty="0" smtClean="0"/>
                        <a:t>Level it first shows up</a:t>
                      </a:r>
                      <a:endParaRPr lang="en-US" sz="1200" dirty="0"/>
                    </a:p>
                  </a:txBody>
                  <a:tcPr anchor="ctr"/>
                </a:tc>
              </a:tr>
              <a:tr h="311071">
                <a:tc>
                  <a:txBody>
                    <a:bodyPr/>
                    <a:lstStyle/>
                    <a:p>
                      <a:r>
                        <a:rPr lang="en-US" sz="1400" dirty="0" smtClean="0"/>
                        <a:t>Access controls</a:t>
                      </a:r>
                      <a:endParaRPr lang="en-US" sz="1400" dirty="0"/>
                    </a:p>
                  </a:txBody>
                  <a:tcPr anchor="ctr"/>
                </a:tc>
                <a:tc>
                  <a:txBody>
                    <a:bodyPr/>
                    <a:lstStyle/>
                    <a:p>
                      <a:r>
                        <a:rPr lang="en-US" sz="1050" dirty="0" smtClean="0"/>
                        <a:t>Protection</a:t>
                      </a:r>
                      <a:endParaRPr lang="en-US" sz="1050" dirty="0"/>
                    </a:p>
                  </a:txBody>
                  <a:tcPr anchor="ctr"/>
                </a:tc>
                <a:tc>
                  <a:txBody>
                    <a:bodyPr/>
                    <a:lstStyle/>
                    <a:p>
                      <a:pPr algn="ctr"/>
                      <a:r>
                        <a:rPr lang="en-US" sz="1050" dirty="0" smtClean="0"/>
                        <a:t>3</a:t>
                      </a:r>
                      <a:endParaRPr lang="en-US" sz="1050" dirty="0"/>
                    </a:p>
                  </a:txBody>
                  <a:tcPr anchor="ctr"/>
                </a:tc>
              </a:tr>
              <a:tr h="311071">
                <a:tc>
                  <a:txBody>
                    <a:bodyPr/>
                    <a:lstStyle/>
                    <a:p>
                      <a:r>
                        <a:rPr lang="en-US" sz="1400" dirty="0" smtClean="0"/>
                        <a:t>Accountability</a:t>
                      </a:r>
                      <a:endParaRPr lang="en-US" sz="1400" dirty="0"/>
                    </a:p>
                  </a:txBody>
                  <a:tcPr anchor="ctr"/>
                </a:tc>
                <a:tc>
                  <a:txBody>
                    <a:bodyPr/>
                    <a:lstStyle/>
                    <a:p>
                      <a:r>
                        <a:rPr lang="en-US" sz="1050" dirty="0" smtClean="0"/>
                        <a:t>Accountability</a:t>
                      </a:r>
                      <a:endParaRPr lang="en-US" sz="1050" dirty="0"/>
                    </a:p>
                  </a:txBody>
                  <a:tcPr anchor="ctr"/>
                </a:tc>
                <a:tc>
                  <a:txBody>
                    <a:bodyPr/>
                    <a:lstStyle/>
                    <a:p>
                      <a:pPr algn="ctr"/>
                      <a:r>
                        <a:rPr lang="en-US" sz="1050" dirty="0" smtClean="0"/>
                        <a:t>2</a:t>
                      </a:r>
                      <a:endParaRPr lang="en-US" sz="1050" dirty="0"/>
                    </a:p>
                  </a:txBody>
                  <a:tcPr anchor="ctr"/>
                </a:tc>
              </a:tr>
              <a:tr h="648065">
                <a:tc>
                  <a:txBody>
                    <a:bodyPr/>
                    <a:lstStyle/>
                    <a:p>
                      <a:r>
                        <a:rPr lang="en-US" sz="1400" dirty="0" smtClean="0"/>
                        <a:t>Audit</a:t>
                      </a:r>
                      <a:endParaRPr lang="en-US" sz="1400" dirty="0"/>
                    </a:p>
                  </a:txBody>
                  <a:tcPr anchor="ctr"/>
                </a:tc>
                <a:tc>
                  <a:txBody>
                    <a:bodyPr/>
                    <a:lstStyle/>
                    <a:p>
                      <a:r>
                        <a:rPr lang="en-US" sz="1050" dirty="0" smtClean="0"/>
                        <a:t>Compliance</a:t>
                      </a:r>
                    </a:p>
                    <a:p>
                      <a:r>
                        <a:rPr lang="en-US" sz="1050" dirty="0" smtClean="0"/>
                        <a:t>Integrity</a:t>
                      </a:r>
                    </a:p>
                    <a:p>
                      <a:r>
                        <a:rPr lang="en-US" sz="1050" dirty="0" smtClean="0"/>
                        <a:t>Protection</a:t>
                      </a:r>
                      <a:endParaRPr lang="en-US" sz="1050" dirty="0"/>
                    </a:p>
                  </a:txBody>
                  <a:tcPr anchor="ctr"/>
                </a:tc>
                <a:tc>
                  <a:txBody>
                    <a:bodyPr/>
                    <a:lstStyle/>
                    <a:p>
                      <a:pPr algn="ctr"/>
                      <a:r>
                        <a:rPr lang="en-US" sz="1050" dirty="0" smtClean="0"/>
                        <a:t>4</a:t>
                      </a:r>
                    </a:p>
                    <a:p>
                      <a:pPr algn="ctr"/>
                      <a:r>
                        <a:rPr lang="en-US" sz="1050" dirty="0" smtClean="0"/>
                        <a:t>5</a:t>
                      </a:r>
                    </a:p>
                    <a:p>
                      <a:pPr algn="ctr"/>
                      <a:r>
                        <a:rPr lang="en-US" sz="1050" dirty="0" smtClean="0"/>
                        <a:t>3</a:t>
                      </a:r>
                      <a:endParaRPr lang="en-US" sz="1050" dirty="0"/>
                    </a:p>
                  </a:txBody>
                  <a:tcPr anchor="ctr"/>
                </a:tc>
              </a:tr>
              <a:tr h="311071">
                <a:tc>
                  <a:txBody>
                    <a:bodyPr/>
                    <a:lstStyle/>
                    <a:p>
                      <a:r>
                        <a:rPr lang="en-US" sz="1400" dirty="0" smtClean="0"/>
                        <a:t>Business code of conduct</a:t>
                      </a:r>
                      <a:endParaRPr lang="en-US" sz="1400" dirty="0"/>
                    </a:p>
                  </a:txBody>
                  <a:tcPr anchor="ctr"/>
                </a:tc>
                <a:tc>
                  <a:txBody>
                    <a:bodyPr/>
                    <a:lstStyle/>
                    <a:p>
                      <a:r>
                        <a:rPr lang="en-US" sz="1050" dirty="0" smtClean="0"/>
                        <a:t>Compliance</a:t>
                      </a:r>
                      <a:endParaRPr lang="en-US" sz="1050" dirty="0"/>
                    </a:p>
                  </a:txBody>
                  <a:tcPr anchor="ctr"/>
                </a:tc>
                <a:tc>
                  <a:txBody>
                    <a:bodyPr/>
                    <a:lstStyle/>
                    <a:p>
                      <a:pPr algn="ctr"/>
                      <a:r>
                        <a:rPr lang="en-US" sz="1050" dirty="0" smtClean="0"/>
                        <a:t>3</a:t>
                      </a:r>
                      <a:endParaRPr lang="en-US" sz="1050" dirty="0"/>
                    </a:p>
                  </a:txBody>
                  <a:tcPr anchor="ctr"/>
                </a:tc>
              </a:tr>
              <a:tr h="466606">
                <a:tc>
                  <a:txBody>
                    <a:bodyPr/>
                    <a:lstStyle/>
                    <a:p>
                      <a:r>
                        <a:rPr lang="en-US" sz="1400" dirty="0" smtClean="0"/>
                        <a:t>Continuous improvement</a:t>
                      </a:r>
                      <a:endParaRPr lang="en-US" sz="1400" dirty="0"/>
                    </a:p>
                  </a:txBody>
                  <a:tcPr anchor="ctr"/>
                </a:tc>
                <a:tc>
                  <a:txBody>
                    <a:bodyPr/>
                    <a:lstStyle/>
                    <a:p>
                      <a:r>
                        <a:rPr lang="en-US" sz="1050" dirty="0" smtClean="0"/>
                        <a:t>Compliance</a:t>
                      </a:r>
                    </a:p>
                    <a:p>
                      <a:r>
                        <a:rPr lang="en-US" sz="1050" dirty="0" smtClean="0"/>
                        <a:t>Protection</a:t>
                      </a:r>
                      <a:endParaRPr lang="en-US" sz="1050" dirty="0"/>
                    </a:p>
                  </a:txBody>
                  <a:tcPr anchor="ctr"/>
                </a:tc>
                <a:tc>
                  <a:txBody>
                    <a:bodyPr/>
                    <a:lstStyle/>
                    <a:p>
                      <a:pPr algn="ctr"/>
                      <a:r>
                        <a:rPr lang="en-US" sz="1050" dirty="0" smtClean="0"/>
                        <a:t>5</a:t>
                      </a:r>
                    </a:p>
                    <a:p>
                      <a:pPr algn="ctr"/>
                      <a:r>
                        <a:rPr lang="en-US" sz="1050" dirty="0" smtClean="0"/>
                        <a:t>5</a:t>
                      </a:r>
                      <a:endParaRPr lang="en-US" sz="1050" dirty="0"/>
                    </a:p>
                  </a:txBody>
                  <a:tcPr anchor="ctr"/>
                </a:tc>
              </a:tr>
              <a:tr h="311071">
                <a:tc>
                  <a:txBody>
                    <a:bodyPr/>
                    <a:lstStyle/>
                    <a:p>
                      <a:r>
                        <a:rPr lang="en-US" sz="1400" dirty="0" smtClean="0"/>
                        <a:t>Corrective</a:t>
                      </a:r>
                      <a:r>
                        <a:rPr lang="en-US" sz="1400" baseline="0" dirty="0" smtClean="0"/>
                        <a:t> action</a:t>
                      </a:r>
                      <a:endParaRPr lang="en-US" sz="1400" dirty="0"/>
                    </a:p>
                  </a:txBody>
                  <a:tcPr anchor="ctr"/>
                </a:tc>
                <a:tc>
                  <a:txBody>
                    <a:bodyPr/>
                    <a:lstStyle/>
                    <a:p>
                      <a:r>
                        <a:rPr lang="en-US" sz="1050" dirty="0" smtClean="0"/>
                        <a:t>Compliance</a:t>
                      </a:r>
                      <a:endParaRPr lang="en-US" sz="1050" dirty="0"/>
                    </a:p>
                  </a:txBody>
                  <a:tcPr anchor="ctr"/>
                </a:tc>
                <a:tc>
                  <a:txBody>
                    <a:bodyPr/>
                    <a:lstStyle/>
                    <a:p>
                      <a:pPr algn="ctr"/>
                      <a:r>
                        <a:rPr lang="en-US" sz="1050" dirty="0" smtClean="0"/>
                        <a:t>4</a:t>
                      </a:r>
                      <a:endParaRPr lang="en-US" sz="1050" dirty="0"/>
                    </a:p>
                  </a:txBody>
                  <a:tcPr anchor="ctr"/>
                </a:tc>
              </a:tr>
              <a:tr h="311071">
                <a:tc>
                  <a:txBody>
                    <a:bodyPr/>
                    <a:lstStyle/>
                    <a:p>
                      <a:r>
                        <a:rPr lang="en-US" sz="1400" dirty="0" smtClean="0"/>
                        <a:t>Documentation</a:t>
                      </a:r>
                      <a:endParaRPr lang="en-US" sz="1400" dirty="0"/>
                    </a:p>
                  </a:txBody>
                  <a:tcPr anchor="ctr"/>
                </a:tc>
                <a:tc>
                  <a:txBody>
                    <a:bodyPr/>
                    <a:lstStyle/>
                    <a:p>
                      <a:r>
                        <a:rPr lang="en-US" sz="1050" dirty="0" smtClean="0"/>
                        <a:t>Transparency</a:t>
                      </a:r>
                      <a:endParaRPr lang="en-US" sz="1050" dirty="0"/>
                    </a:p>
                  </a:txBody>
                  <a:tcPr anchor="ctr"/>
                </a:tc>
                <a:tc>
                  <a:txBody>
                    <a:bodyPr/>
                    <a:lstStyle/>
                    <a:p>
                      <a:pPr algn="ctr"/>
                      <a:r>
                        <a:rPr lang="en-US" sz="1050" dirty="0" smtClean="0"/>
                        <a:t>3</a:t>
                      </a:r>
                      <a:endParaRPr lang="en-US" sz="1050" dirty="0"/>
                    </a:p>
                  </a:txBody>
                  <a:tcPr anchor="ctr"/>
                </a:tc>
              </a:tr>
              <a:tr h="311071">
                <a:tc>
                  <a:txBody>
                    <a:bodyPr/>
                    <a:lstStyle/>
                    <a:p>
                      <a:r>
                        <a:rPr lang="en-US" sz="1400" dirty="0" smtClean="0"/>
                        <a:t>Goals</a:t>
                      </a:r>
                      <a:endParaRPr lang="en-US" sz="1400" dirty="0"/>
                    </a:p>
                  </a:txBody>
                  <a:tcPr anchor="ctr"/>
                </a:tc>
                <a:tc>
                  <a:txBody>
                    <a:bodyPr/>
                    <a:lstStyle/>
                    <a:p>
                      <a:r>
                        <a:rPr lang="en-US" sz="1050" dirty="0" smtClean="0"/>
                        <a:t>All</a:t>
                      </a:r>
                      <a:endParaRPr lang="en-US" sz="1050" dirty="0"/>
                    </a:p>
                  </a:txBody>
                  <a:tcPr anchor="ctr"/>
                </a:tc>
                <a:tc>
                  <a:txBody>
                    <a:bodyPr/>
                    <a:lstStyle/>
                    <a:p>
                      <a:pPr algn="ctr"/>
                      <a:r>
                        <a:rPr lang="en-US" sz="1050" dirty="0" smtClean="0"/>
                        <a:t>3</a:t>
                      </a:r>
                      <a:endParaRPr lang="en-US" sz="1050" dirty="0"/>
                    </a:p>
                  </a:txBody>
                  <a:tcPr anchor="ctr"/>
                </a:tc>
              </a:tr>
              <a:tr h="466606">
                <a:tc>
                  <a:txBody>
                    <a:bodyPr/>
                    <a:lstStyle/>
                    <a:p>
                      <a:r>
                        <a:rPr lang="en-US" sz="1400" dirty="0" smtClean="0"/>
                        <a:t>Measurement</a:t>
                      </a:r>
                      <a:endParaRPr lang="en-US" sz="1400" dirty="0"/>
                    </a:p>
                  </a:txBody>
                  <a:tcPr anchor="ctr"/>
                </a:tc>
                <a:tc>
                  <a:txBody>
                    <a:bodyPr/>
                    <a:lstStyle/>
                    <a:p>
                      <a:r>
                        <a:rPr lang="en-US" sz="1050" dirty="0" smtClean="0"/>
                        <a:t>Compliance</a:t>
                      </a:r>
                    </a:p>
                    <a:p>
                      <a:r>
                        <a:rPr lang="en-US" sz="1050" dirty="0" smtClean="0"/>
                        <a:t>Availability</a:t>
                      </a:r>
                      <a:endParaRPr lang="en-US" sz="1050" dirty="0"/>
                    </a:p>
                  </a:txBody>
                  <a:tcPr anchor="ctr"/>
                </a:tc>
                <a:tc>
                  <a:txBody>
                    <a:bodyPr/>
                    <a:lstStyle/>
                    <a:p>
                      <a:pPr algn="ctr"/>
                      <a:r>
                        <a:rPr lang="en-US" sz="1050" dirty="0" smtClean="0"/>
                        <a:t>3</a:t>
                      </a:r>
                    </a:p>
                    <a:p>
                      <a:pPr algn="ctr"/>
                      <a:r>
                        <a:rPr lang="en-US" sz="1050" dirty="0" smtClean="0"/>
                        <a:t>5</a:t>
                      </a:r>
                      <a:endParaRPr lang="en-US" sz="1050" dirty="0"/>
                    </a:p>
                  </a:txBody>
                  <a:tcPr anchor="ctr"/>
                </a:tc>
              </a:tr>
              <a:tr h="311071">
                <a:tc>
                  <a:txBody>
                    <a:bodyPr/>
                    <a:lstStyle/>
                    <a:p>
                      <a:r>
                        <a:rPr lang="en-US" sz="1400" dirty="0" smtClean="0"/>
                        <a:t>Process Transparency</a:t>
                      </a:r>
                      <a:endParaRPr lang="en-US" sz="1400" dirty="0"/>
                    </a:p>
                  </a:txBody>
                  <a:tcPr anchor="ctr"/>
                </a:tc>
                <a:tc>
                  <a:txBody>
                    <a:bodyPr/>
                    <a:lstStyle/>
                    <a:p>
                      <a:r>
                        <a:rPr lang="en-US" sz="1050" dirty="0" smtClean="0"/>
                        <a:t>Transparency</a:t>
                      </a:r>
                      <a:endParaRPr lang="en-US" sz="1050" dirty="0"/>
                    </a:p>
                  </a:txBody>
                  <a:tcPr anchor="ctr"/>
                </a:tc>
                <a:tc>
                  <a:txBody>
                    <a:bodyPr/>
                    <a:lstStyle/>
                    <a:p>
                      <a:pPr algn="ctr"/>
                      <a:r>
                        <a:rPr lang="en-US" sz="1050" dirty="0" smtClean="0"/>
                        <a:t>2</a:t>
                      </a:r>
                      <a:endParaRPr lang="en-US" sz="1050" dirty="0"/>
                    </a:p>
                  </a:txBody>
                  <a:tcPr anchor="ctr"/>
                </a:tc>
              </a:tr>
              <a:tr h="648065">
                <a:tc>
                  <a:txBody>
                    <a:bodyPr/>
                    <a:lstStyle/>
                    <a:p>
                      <a:r>
                        <a:rPr lang="en-US" sz="1400" dirty="0" smtClean="0"/>
                        <a:t>Standardization</a:t>
                      </a:r>
                      <a:endParaRPr lang="en-US" sz="1400" dirty="0"/>
                    </a:p>
                  </a:txBody>
                  <a:tcPr anchor="ctr"/>
                </a:tc>
                <a:tc>
                  <a:txBody>
                    <a:bodyPr/>
                    <a:lstStyle/>
                    <a:p>
                      <a:r>
                        <a:rPr lang="en-US" sz="1050" dirty="0" smtClean="0"/>
                        <a:t>Accountability</a:t>
                      </a:r>
                    </a:p>
                    <a:p>
                      <a:r>
                        <a:rPr lang="en-US" sz="1050" dirty="0" smtClean="0"/>
                        <a:t>Retention</a:t>
                      </a:r>
                    </a:p>
                    <a:p>
                      <a:r>
                        <a:rPr lang="en-US" sz="1050" dirty="0" smtClean="0"/>
                        <a:t>Disposition</a:t>
                      </a:r>
                      <a:endParaRPr lang="en-US" sz="1050" dirty="0"/>
                    </a:p>
                  </a:txBody>
                  <a:tcPr anchor="ctr"/>
                </a:tc>
                <a:tc>
                  <a:txBody>
                    <a:bodyPr/>
                    <a:lstStyle/>
                    <a:p>
                      <a:pPr algn="ctr"/>
                      <a:r>
                        <a:rPr lang="en-US" sz="1050" dirty="0" smtClean="0"/>
                        <a:t>3</a:t>
                      </a:r>
                    </a:p>
                    <a:p>
                      <a:pPr algn="ctr"/>
                      <a:r>
                        <a:rPr lang="en-US" sz="1050" dirty="0" smtClean="0"/>
                        <a:t>5</a:t>
                      </a:r>
                    </a:p>
                    <a:p>
                      <a:pPr algn="ctr"/>
                      <a:r>
                        <a:rPr lang="en-US" sz="1050" dirty="0" smtClean="0"/>
                        <a:t>5</a:t>
                      </a:r>
                      <a:endParaRPr lang="en-US" sz="1050" dirty="0"/>
                    </a:p>
                  </a:txBody>
                  <a:tcPr anchor="ctr"/>
                </a:tc>
              </a:tr>
              <a:tr h="1192439">
                <a:tc>
                  <a:txBody>
                    <a:bodyPr/>
                    <a:lstStyle/>
                    <a:p>
                      <a:r>
                        <a:rPr lang="en-US" sz="1400" dirty="0" smtClean="0"/>
                        <a:t>Systems &amp; software</a:t>
                      </a:r>
                      <a:endParaRPr lang="en-US" sz="1400" dirty="0"/>
                    </a:p>
                  </a:txBody>
                  <a:tcPr anchor="ctr"/>
                </a:tc>
                <a:tc>
                  <a:txBody>
                    <a:bodyPr/>
                    <a:lstStyle/>
                    <a:p>
                      <a:r>
                        <a:rPr lang="en-US" sz="1050" dirty="0" smtClean="0"/>
                        <a:t>Transparency</a:t>
                      </a:r>
                    </a:p>
                    <a:p>
                      <a:r>
                        <a:rPr lang="en-US" sz="1050" dirty="0" smtClean="0"/>
                        <a:t>Compliance</a:t>
                      </a:r>
                    </a:p>
                    <a:p>
                      <a:r>
                        <a:rPr lang="en-US" sz="1050" dirty="0" smtClean="0"/>
                        <a:t>Integrity</a:t>
                      </a:r>
                    </a:p>
                    <a:p>
                      <a:r>
                        <a:rPr lang="en-US" sz="1050" dirty="0" smtClean="0"/>
                        <a:t>Protection</a:t>
                      </a:r>
                    </a:p>
                    <a:p>
                      <a:r>
                        <a:rPr lang="en-US" sz="1050" dirty="0" smtClean="0"/>
                        <a:t>Availability</a:t>
                      </a:r>
                    </a:p>
                    <a:p>
                      <a:r>
                        <a:rPr lang="en-US" sz="1050" dirty="0" smtClean="0"/>
                        <a:t>Disposition</a:t>
                      </a:r>
                      <a:endParaRPr lang="en-US" sz="1050" dirty="0"/>
                    </a:p>
                  </a:txBody>
                  <a:tcPr anchor="ctr"/>
                </a:tc>
                <a:tc>
                  <a:txBody>
                    <a:bodyPr/>
                    <a:lstStyle/>
                    <a:p>
                      <a:pPr algn="ctr"/>
                      <a:r>
                        <a:rPr lang="en-US" sz="1050" dirty="0" smtClean="0"/>
                        <a:t>5</a:t>
                      </a:r>
                    </a:p>
                    <a:p>
                      <a:pPr algn="ctr"/>
                      <a:r>
                        <a:rPr lang="en-US" sz="1050" dirty="0" smtClean="0"/>
                        <a:t>4</a:t>
                      </a:r>
                    </a:p>
                    <a:p>
                      <a:pPr algn="ctr"/>
                      <a:r>
                        <a:rPr lang="en-US" sz="1050" dirty="0" smtClean="0"/>
                        <a:t>4</a:t>
                      </a:r>
                    </a:p>
                    <a:p>
                      <a:pPr algn="ctr"/>
                      <a:r>
                        <a:rPr lang="en-US" sz="1050" dirty="0" smtClean="0"/>
                        <a:t>4</a:t>
                      </a:r>
                    </a:p>
                    <a:p>
                      <a:pPr algn="ctr"/>
                      <a:r>
                        <a:rPr lang="en-US" sz="1050" dirty="0" smtClean="0"/>
                        <a:t>3</a:t>
                      </a:r>
                    </a:p>
                    <a:p>
                      <a:pPr algn="ctr"/>
                      <a:r>
                        <a:rPr lang="en-US" sz="1050" dirty="0" smtClean="0"/>
                        <a:t>5</a:t>
                      </a:r>
                      <a:endParaRPr lang="en-US" sz="1050" dirty="0"/>
                    </a:p>
                  </a:txBody>
                  <a:tcPr anchor="ctr"/>
                </a:tc>
              </a:tr>
            </a:tbl>
          </a:graphicData>
        </a:graphic>
      </p:graphicFrame>
    </p:spTree>
    <p:extLst>
      <p:ext uri="{BB962C8B-B14F-4D97-AF65-F5344CB8AC3E}">
        <p14:creationId xmlns:p14="http://schemas.microsoft.com/office/powerpoint/2010/main" val="5910225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ED10D29-52B0-4D66-A3BF-67AD12F9FF34}" type="slidenum">
              <a:rPr lang="en-US" smtClean="0"/>
              <a:pPr/>
              <a:t>8</a:t>
            </a:fld>
            <a:endParaRPr lang="en-US" dirty="0"/>
          </a:p>
        </p:txBody>
      </p:sp>
      <p:graphicFrame>
        <p:nvGraphicFramePr>
          <p:cNvPr id="10" name="Table 9"/>
          <p:cNvGraphicFramePr>
            <a:graphicFrameLocks noGrp="1"/>
          </p:cNvGraphicFramePr>
          <p:nvPr>
            <p:extLst>
              <p:ext uri="{D42A27DB-BD31-4B8C-83A1-F6EECF244321}">
                <p14:modId xmlns:p14="http://schemas.microsoft.com/office/powerpoint/2010/main" val="1111922132"/>
              </p:ext>
            </p:extLst>
          </p:nvPr>
        </p:nvGraphicFramePr>
        <p:xfrm>
          <a:off x="7704439" y="1901398"/>
          <a:ext cx="1439561" cy="2513646"/>
        </p:xfrm>
        <a:graphic>
          <a:graphicData uri="http://schemas.openxmlformats.org/drawingml/2006/table">
            <a:tbl>
              <a:tblPr firstRow="1" bandRow="1">
                <a:tableStyleId>{68D230F3-CF80-4859-8CE7-A43EE81993B5}</a:tableStyleId>
              </a:tblPr>
              <a:tblGrid>
                <a:gridCol w="1439561"/>
              </a:tblGrid>
              <a:tr h="485795">
                <a:tc>
                  <a:txBody>
                    <a:bodyPr/>
                    <a:lstStyle/>
                    <a:p>
                      <a:pPr algn="l" rtl="0" fontAlgn="ctr"/>
                      <a:r>
                        <a:rPr lang="en-US" sz="1000" u="none" strike="noStrike" dirty="0" smtClean="0">
                          <a:effectLst/>
                        </a:rPr>
                        <a:t>What other processes do we need to document?</a:t>
                      </a:r>
                      <a:endParaRPr lang="en-US" sz="1000" b="1" i="0" u="none" strike="noStrike" dirty="0" smtClean="0">
                        <a:solidFill>
                          <a:schemeClr val="accent1">
                            <a:lumMod val="50000"/>
                          </a:schemeClr>
                        </a:solidFill>
                        <a:effectLst/>
                        <a:latin typeface="+mn-lt"/>
                      </a:endParaRPr>
                    </a:p>
                  </a:txBody>
                  <a:tcPr marL="4939" marR="4939" marT="4939" marB="0" anchor="ctr"/>
                </a:tc>
              </a:tr>
              <a:tr h="268572">
                <a:tc>
                  <a:txBody>
                    <a:bodyPr/>
                    <a:lstStyle/>
                    <a:p>
                      <a:pPr algn="l" rtl="0" fontAlgn="ctr"/>
                      <a:r>
                        <a:rPr lang="en-US" sz="900" u="none" strike="noStrike" dirty="0">
                          <a:effectLst/>
                        </a:rPr>
                        <a:t>Review &amp; Revise Goals</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smtClean="0">
                          <a:effectLst/>
                        </a:rPr>
                        <a:t>Remove Disciplinary</a:t>
                      </a:r>
                      <a:r>
                        <a:rPr lang="en-US" sz="900" u="none" strike="noStrike" baseline="0" dirty="0" smtClean="0">
                          <a:effectLst/>
                        </a:rPr>
                        <a:t> Silos for Information-driven processes</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a:effectLst/>
                        </a:rPr>
                        <a:t>Review &amp; Adjust RRS</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a:effectLst/>
                        </a:rPr>
                        <a:t>Disposition</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a:effectLst/>
                        </a:rPr>
                        <a:t>New IT System </a:t>
                      </a:r>
                      <a:r>
                        <a:rPr lang="en-US" sz="900" u="none" strike="noStrike" dirty="0" smtClean="0">
                          <a:effectLst/>
                        </a:rPr>
                        <a:t>Introduction</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a:effectLst/>
                        </a:rPr>
                        <a:t>Audit</a:t>
                      </a:r>
                      <a:endParaRPr lang="en-US" sz="900" b="0" i="0" u="none" strike="noStrike" dirty="0">
                        <a:solidFill>
                          <a:srgbClr val="FFFFFF"/>
                        </a:solidFill>
                        <a:effectLst/>
                        <a:latin typeface="Arial"/>
                      </a:endParaRPr>
                    </a:p>
                  </a:txBody>
                  <a:tcPr marL="4939" marR="4939" marT="4939" marB="0" anchor="ctr"/>
                </a:tc>
              </a:tr>
              <a:tr h="268572">
                <a:tc>
                  <a:txBody>
                    <a:bodyPr/>
                    <a:lstStyle/>
                    <a:p>
                      <a:pPr algn="l" rtl="0" fontAlgn="ctr"/>
                      <a:r>
                        <a:rPr lang="en-US" sz="900" u="none" strike="noStrike" dirty="0">
                          <a:effectLst/>
                        </a:rPr>
                        <a:t>Continuous Improvement</a:t>
                      </a:r>
                      <a:endParaRPr lang="en-US" sz="900" b="0" i="0" u="none" strike="noStrike" dirty="0">
                        <a:solidFill>
                          <a:srgbClr val="FFFFFF"/>
                        </a:solidFill>
                        <a:effectLst/>
                        <a:latin typeface="Arial"/>
                      </a:endParaRPr>
                    </a:p>
                  </a:txBody>
                  <a:tcPr marL="4939" marR="4939" marT="4939" marB="0" anchor="ctr"/>
                </a:tc>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626" y="0"/>
            <a:ext cx="7473374" cy="6858000"/>
          </a:xfrm>
          <a:prstGeom prst="rect">
            <a:avLst/>
          </a:prstGeom>
        </p:spPr>
      </p:pic>
    </p:spTree>
    <p:extLst>
      <p:ext uri="{BB962C8B-B14F-4D97-AF65-F5344CB8AC3E}">
        <p14:creationId xmlns:p14="http://schemas.microsoft.com/office/powerpoint/2010/main" val="1181053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Information Governance Professional</a:t>
            </a:r>
            <a:endParaRPr lang="en-US" dirty="0"/>
          </a:p>
        </p:txBody>
      </p:sp>
      <p:sp>
        <p:nvSpPr>
          <p:cNvPr id="5" name="Content Placeholder 4"/>
          <p:cNvSpPr>
            <a:spLocks noGrp="1"/>
          </p:cNvSpPr>
          <p:nvPr>
            <p:ph idx="1"/>
          </p:nvPr>
        </p:nvSpPr>
        <p:spPr/>
        <p:txBody>
          <a:bodyPr>
            <a:normAutofit/>
          </a:bodyPr>
          <a:lstStyle/>
          <a:p>
            <a:r>
              <a:rPr lang="en-US" dirty="0"/>
              <a:t>Certified Information Governance Professional creates and oversees programs to govern the information assets of the enterprise. </a:t>
            </a:r>
            <a:endParaRPr lang="en-US" dirty="0" smtClean="0"/>
          </a:p>
          <a:p>
            <a:r>
              <a:rPr lang="en-US" dirty="0" smtClean="0"/>
              <a:t>The </a:t>
            </a:r>
            <a:r>
              <a:rPr lang="en-US" dirty="0"/>
              <a:t>IGP partners with the business to facilitate innovation and competitive advantage, while ensuring strategic and operational alignment of business, legal, compliance, and technology goals and objectives. </a:t>
            </a:r>
            <a:endParaRPr lang="en-US" dirty="0" smtClean="0"/>
          </a:p>
          <a:p>
            <a:r>
              <a:rPr lang="en-US" dirty="0" smtClean="0"/>
              <a:t>The </a:t>
            </a:r>
            <a:r>
              <a:rPr lang="en-US" dirty="0"/>
              <a:t>IGP oversees a program that supports organizational </a:t>
            </a:r>
            <a:endParaRPr lang="en-US" dirty="0" smtClean="0"/>
          </a:p>
          <a:p>
            <a:pPr lvl="1"/>
            <a:r>
              <a:rPr lang="en-US" dirty="0" smtClean="0"/>
              <a:t>profitability</a:t>
            </a:r>
            <a:r>
              <a:rPr lang="en-US" dirty="0"/>
              <a:t>, </a:t>
            </a:r>
            <a:endParaRPr lang="en-US" dirty="0" smtClean="0"/>
          </a:p>
          <a:p>
            <a:pPr lvl="1"/>
            <a:r>
              <a:rPr lang="en-US" dirty="0" smtClean="0"/>
              <a:t>productivity</a:t>
            </a:r>
            <a:r>
              <a:rPr lang="en-US" dirty="0"/>
              <a:t>, </a:t>
            </a:r>
            <a:endParaRPr lang="en-US" dirty="0" smtClean="0"/>
          </a:p>
          <a:p>
            <a:pPr lvl="1"/>
            <a:r>
              <a:rPr lang="en-US" dirty="0" smtClean="0"/>
              <a:t>efficiency, </a:t>
            </a:r>
            <a:r>
              <a:rPr lang="en-US" dirty="0"/>
              <a:t>and </a:t>
            </a:r>
            <a:endParaRPr lang="en-US" dirty="0" smtClean="0"/>
          </a:p>
          <a:p>
            <a:pPr lvl="1"/>
            <a:r>
              <a:rPr lang="en-US" dirty="0" smtClean="0"/>
              <a:t>protection</a:t>
            </a:r>
            <a:r>
              <a:rPr lang="en-US" dirty="0"/>
              <a:t>.</a:t>
            </a:r>
          </a:p>
        </p:txBody>
      </p:sp>
      <p:sp>
        <p:nvSpPr>
          <p:cNvPr id="3" name="Slide Number Placeholder 2"/>
          <p:cNvSpPr>
            <a:spLocks noGrp="1"/>
          </p:cNvSpPr>
          <p:nvPr>
            <p:ph type="sldNum" sz="quarter" idx="12"/>
          </p:nvPr>
        </p:nvSpPr>
        <p:spPr/>
        <p:txBody>
          <a:bodyPr/>
          <a:lstStyle/>
          <a:p>
            <a:fld id="{DED10D29-52B0-4D66-A3BF-67AD12F9FF34}" type="slidenum">
              <a:rPr lang="en-US" smtClean="0"/>
              <a:t>9</a:t>
            </a:fld>
            <a:endParaRPr lang="en-US" dirty="0"/>
          </a:p>
        </p:txBody>
      </p:sp>
    </p:spTree>
    <p:extLst>
      <p:ext uri="{BB962C8B-B14F-4D97-AF65-F5344CB8AC3E}">
        <p14:creationId xmlns:p14="http://schemas.microsoft.com/office/powerpoint/2010/main" val="219898478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UIDATA" val="&lt;database version=&quot;9.0&quot;&gt;&lt;object type=&quot;1&quot; unique_id=&quot;10001&quot;&gt;&lt;object type=&quot;8&quot; unique_id=&quot;31944&quot;&gt;&lt;/object&gt;&lt;object type=&quot;2&quot; unique_id=&quot;31945&quot;&gt;&lt;object type=&quot;3&quot; unique_id=&quot;31946&quot;&gt;&lt;property id=&quot;20148&quot; value=&quot;5&quot;/&gt;&lt;property id=&quot;20300&quot; value=&quot;Slide 1 - &amp;quot;Skills to Manage Information Governance&amp;quot;&quot;/&gt;&lt;property id=&quot;20307&quot; value=&quot;257&quot;/&gt;&lt;/object&gt;&lt;object type=&quot;3&quot; unique_id=&quot;31947&quot;&gt;&lt;property id=&quot;20148&quot; value=&quot;5&quot;/&gt;&lt;property id=&quot;20300&quot; value=&quot;Slide 3&quot;/&gt;&lt;property id=&quot;20307&quot; value=&quot;278&quot;/&gt;&lt;/object&gt;&lt;object type=&quot;3&quot; unique_id=&quot;31948&quot;&gt;&lt;property id=&quot;20148&quot; value=&quot;5&quot;/&gt;&lt;property id=&quot;20300&quot; value=&quot;Slide 4 - &amp;quot;Two Kinds of Information Silos&amp;quot;&quot;/&gt;&lt;property id=&quot;20307&quot; value=&quot;279&quot;/&gt;&lt;/object&gt;&lt;object type=&quot;3&quot; unique_id=&quot;31949&quot;&gt;&lt;property id=&quot;20148&quot; value=&quot;5&quot;/&gt;&lt;property id=&quot;20300&quot; value=&quot;Slide 5 - &amp;quot;Information Governance Reference Model (IGRM)&amp;quot;&quot;/&gt;&lt;property id=&quot;20307&quot; value=&quot;280&quot;/&gt;&lt;/object&gt;&lt;object type=&quot;3&quot; unique_id=&quot;31950&quot;&gt;&lt;property id=&quot;20148&quot; value=&quot;5&quot;/&gt;&lt;property id=&quot;20300&quot; value=&quot;Slide 2 - &amp;quot;Learning Objective &amp;quot;&quot;/&gt;&lt;property id=&quot;20307&quot; value=&quot;258&quot;/&gt;&lt;/object&gt;&lt;object type=&quot;3&quot; unique_id=&quot;31951&quot;&gt;&lt;property id=&quot;20148&quot; value=&quot;5&quot;/&gt;&lt;property id=&quot;20300&quot; value=&quot;Slide 9 - &amp;quot;Information Governance Professional&amp;quot;&quot;/&gt;&lt;property id=&quot;20307&quot; value=&quot;259&quot;/&gt;&lt;/object&gt;&lt;object type=&quot;3&quot; unique_id=&quot;31952&quot;&gt;&lt;property id=&quot;20148&quot; value=&quot;5&quot;/&gt;&lt;property id=&quot;20300&quot; value=&quot;Slide 10 - &amp;quot;IGP DACUM&amp;quot;&quot;/&gt;&lt;property id=&quot;20307&quot; value=&quot;260&quot;/&gt;&lt;/object&gt;&lt;object type=&quot;3&quot; unique_id=&quot;31953&quot;&gt;&lt;property id=&quot;20148&quot; value=&quot;5&quot;/&gt;&lt;property id=&quot;20300&quot; value=&quot;Slide 11 - &amp;quot;Inward-Facing Activity &amp;amp; Strategy&amp;quot;&quot;/&gt;&lt;property id=&quot;20307&quot; value=&quot;261&quot;/&gt;&lt;/object&gt;&lt;object type=&quot;3&quot; unique_id=&quot;31954&quot;&gt;&lt;property id=&quot;20148&quot; value=&quot;5&quot;/&gt;&lt;property id=&quot;20300&quot; value=&quot;Slide 12 - &amp;quot;Areas of Mastery&amp;quot;&quot;/&gt;&lt;property id=&quot;20307&quot; value=&quot;262&quot;/&gt;&lt;/object&gt;&lt;object type=&quot;3&quot; unique_id=&quot;31955&quot;&gt;&lt;property id=&quot;20148&quot; value=&quot;5&quot;/&gt;&lt;property id=&quot;20300&quot; value=&quot;Slide 13&quot;/&gt;&lt;property id=&quot;20307&quot; value=&quot;263&quot;/&gt;&lt;/object&gt;&lt;object type=&quot;3&quot; unique_id=&quot;31956&quot;&gt;&lt;property id=&quot;20148&quot; value=&quot;5&quot;/&gt;&lt;property id=&quot;20300&quot; value=&quot;Slide 14&quot;/&gt;&lt;property id=&quot;20307&quot; value=&quot;264&quot;/&gt;&lt;/object&gt;&lt;object type=&quot;3&quot; unique_id=&quot;31957&quot;&gt;&lt;property id=&quot;20148&quot; value=&quot;5&quot;/&gt;&lt;property id=&quot;20300&quot; value=&quot;Slide 15 - &amp;quot;Collaborating and Monitoring&amp;quot;&quot;/&gt;&lt;property id=&quot;20307&quot; value=&quot;265&quot;/&gt;&lt;/object&gt;&lt;object type=&quot;3&quot; unique_id=&quot;31958&quot;&gt;&lt;property id=&quot;20148&quot; value=&quot;5&quot;/&gt;&lt;property id=&quot;20300&quot; value=&quot;Slide 16 - &amp;quot;Gather Information&amp;quot;&quot;/&gt;&lt;property id=&quot;20307&quot; value=&quot;266&quot;/&gt;&lt;/object&gt;&lt;object type=&quot;3&quot; unique_id=&quot;31959&quot;&gt;&lt;property id=&quot;20148&quot; value=&quot;5&quot;/&gt;&lt;property id=&quot;20300&quot; value=&quot;Slide 17 - &amp;quot;Analyze&amp;quot;&quot;/&gt;&lt;property id=&quot;20307&quot; value=&quot;267&quot;/&gt;&lt;/object&gt;&lt;object type=&quot;3&quot; unique_id=&quot;31960&quot;&gt;&lt;property id=&quot;20148&quot; value=&quot;5&quot;/&gt;&lt;property id=&quot;20300&quot; value=&quot;Slide 18 - &amp;quot;Develop&amp;quot;&quot;/&gt;&lt;property id=&quot;20307&quot; value=&quot;268&quot;/&gt;&lt;/object&gt;&lt;object type=&quot;3&quot; unique_id=&quot;31961&quot;&gt;&lt;property id=&quot;20148&quot; value=&quot;5&quot;/&gt;&lt;property id=&quot;20300&quot; value=&quot;Slide 19 - &amp;quot;Conduct and Implement&amp;quot;&quot;/&gt;&lt;property id=&quot;20307&quot; value=&quot;269&quot;/&gt;&lt;/object&gt;&lt;object type=&quot;3&quot; unique_id=&quot;31962&quot;&gt;&lt;property id=&quot;20148&quot; value=&quot;5&quot;/&gt;&lt;property id=&quot;20300&quot; value=&quot;Slide 20 - &amp;quot;Align, Guide, and Manage&amp;quot;&quot;/&gt;&lt;property id=&quot;20307&quot; value=&quot;270&quot;/&gt;&lt;/object&gt;&lt;object type=&quot;3&quot; unique_id=&quot;31963&quot;&gt;&lt;property id=&quot;20148&quot; value=&quot;5&quot;/&gt;&lt;property id=&quot;20300&quot; value=&quot;Slide 21 - &amp;quot;IGP DACUM Bingo&amp;quot;&quot;/&gt;&lt;property id=&quot;20307&quot; value=&quot;271&quot;/&gt;&lt;/object&gt;&lt;object type=&quot;3&quot; unique_id=&quot;31964&quot;&gt;&lt;property id=&quot;20148&quot; value=&quot;5&quot;/&gt;&lt;property id=&quot;20300&quot; value=&quot;Slide 22&quot;/&gt;&lt;property id=&quot;20307&quot; value=&quot;272&quot;/&gt;&lt;/object&gt;&lt;object type=&quot;3&quot; unique_id=&quot;31965&quot;&gt;&lt;property id=&quot;20148&quot; value=&quot;5&quot;/&gt;&lt;property id=&quot;20300&quot; value=&quot;Slide 23 - &amp;quot;Start at the Beginning&amp;quot;&quot;/&gt;&lt;property id=&quot;20307&quot; value=&quot;273&quot;/&gt;&lt;/object&gt;&lt;object type=&quot;3&quot; unique_id=&quot;31966&quot;&gt;&lt;property id=&quot;20148&quot; value=&quot;5&quot;/&gt;&lt;property id=&quot;20300&quot; value=&quot;Slide 24 - &amp;quot;Measurement is the Language of Business&amp;quot;&quot;/&gt;&lt;property id=&quot;20307&quot; value=&quot;274&quot;/&gt;&lt;/object&gt;&lt;object type=&quot;3&quot; unique_id=&quot;31967&quot;&gt;&lt;property id=&quot;20148&quot; value=&quot;5&quot;/&gt;&lt;property id=&quot;20300&quot; value=&quot;Slide 25 - &amp;quot;With Whom Do You Collaborate?&amp;quot;&quot;/&gt;&lt;property id=&quot;20307&quot; value=&quot;275&quot;/&gt;&lt;/object&gt;&lt;object type=&quot;3&quot; unique_id=&quot;31969&quot;&gt;&lt;property id=&quot;20148&quot; value=&quot;5&quot;/&gt;&lt;property id=&quot;20300&quot; value=&quot;Slide 26 - &amp;quot;What Do You Discuss With Them?&amp;quot;&quot;/&gt;&lt;property id=&quot;20307&quot; value=&quot;277&quot;/&gt;&lt;/object&gt;&lt;object type=&quot;3&quot; unique_id=&quot;32230&quot;&gt;&lt;property id=&quot;20148&quot; value=&quot;5&quot;/&gt;&lt;property id=&quot;20300&quot; value=&quot;Slide 6&quot;/&gt;&lt;property id=&quot;20307&quot; value=&quot;281&quot;/&gt;&lt;/object&gt;&lt;object type=&quot;3&quot; unique_id=&quot;32231&quot;&gt;&lt;property id=&quot;20148&quot; value=&quot;5&quot;/&gt;&lt;property id=&quot;20300&quot; value=&quot;Slide 7 - &amp;quot;Information Governance Maturity Model Levels for  IG Tools&amp;quot;&quot;/&gt;&lt;property id=&quot;20307&quot; value=&quot;282&quot;/&gt;&lt;/object&gt;&lt;object type=&quot;3&quot; unique_id=&quot;32232&quot;&gt;&lt;property id=&quot;20148&quot; value=&quot;5&quot;/&gt;&lt;property id=&quot;20300&quot; value=&quot;Slide 8&quot;/&gt;&lt;property id=&quot;20307&quot; value=&quot;283&quot;/&gt;&lt;/object&gt;&lt;object type=&quot;3&quot; unique_id=&quot;32900&quot;&gt;&lt;property id=&quot;20148&quot; value=&quot;5&quot;/&gt;&lt;property id=&quot;20300&quot; value=&quot;Slide 27 - &amp;quot;Plan&amp;quot;&quot;/&gt;&lt;property id=&quot;20307&quot; value=&quot;284&quot;/&gt;&lt;/object&gt;&lt;object type=&quot;3&quot; unique_id=&quot;33105&quot;&gt;&lt;property id=&quot;20148&quot; value=&quot;5&quot;/&gt;&lt;property id=&quot;20300&quot; value=&quot;Slide 28 - &amp;quot;Do&amp;quot;&quot;/&gt;&lt;property id=&quot;20307&quot; value=&quot;285&quot;/&gt;&lt;/object&gt;&lt;object type=&quot;3&quot; unique_id=&quot;33196&quot;&gt;&lt;property id=&quot;20148&quot; value=&quot;5&quot;/&gt;&lt;property id=&quot;20300&quot; value=&quot;Slide 29 - &amp;quot;Study, Act&amp;quot;&quot;/&gt;&lt;property id=&quot;20307&quot; value=&quot;286&quot;/&gt;&lt;/object&gt;&lt;object type=&quot;3&quot; unique_id=&quot;33321&quot;&gt;&lt;property id=&quot;20148&quot; value=&quot;5&quot;/&gt;&lt;property id=&quot;20300&quot; value=&quot;Slide 30 - &amp;quot;Repeat&amp;quot;&quot;/&gt;&lt;property id=&quot;20307&quot; value=&quot;288&quot;/&gt;&lt;/object&gt;&lt;object type=&quot;3&quot; unique_id=&quot;33322&quot;&gt;&lt;property id=&quot;20148&quot; value=&quot;5&quot;/&gt;&lt;property id=&quot;20300&quot; value=&quot;Slide 31&quot;/&gt;&lt;property id=&quot;20307&quot; value=&quot;287&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60</TotalTime>
  <Words>3174</Words>
  <Application>Microsoft Office PowerPoint</Application>
  <PresentationFormat>On-screen Show (4:3)</PresentationFormat>
  <Paragraphs>705</Paragraphs>
  <Slides>31</Slides>
  <Notes>21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3" baseType="lpstr">
      <vt:lpstr>Clarity</vt:lpstr>
      <vt:lpstr>Document</vt:lpstr>
      <vt:lpstr>Skills to Manage Information Governance</vt:lpstr>
      <vt:lpstr>Learning Objective </vt:lpstr>
      <vt:lpstr>PowerPoint Presentation</vt:lpstr>
      <vt:lpstr>Two Kinds of Information Silos</vt:lpstr>
      <vt:lpstr>Information Governance Reference Model (IGRM)</vt:lpstr>
      <vt:lpstr>PowerPoint Presentation</vt:lpstr>
      <vt:lpstr>Information Governance Maturity Model Levels for  IG Tools</vt:lpstr>
      <vt:lpstr>PowerPoint Presentation</vt:lpstr>
      <vt:lpstr>Information Governance Professional</vt:lpstr>
      <vt:lpstr>IGP DACUM</vt:lpstr>
      <vt:lpstr>Inward-Facing Activity &amp; Strategy</vt:lpstr>
      <vt:lpstr>Areas of Mastery</vt:lpstr>
      <vt:lpstr>PowerPoint Presentation</vt:lpstr>
      <vt:lpstr>PowerPoint Presentation</vt:lpstr>
      <vt:lpstr>Collaborating and Monitoring</vt:lpstr>
      <vt:lpstr>Gather Information</vt:lpstr>
      <vt:lpstr>Analyze</vt:lpstr>
      <vt:lpstr>Develop</vt:lpstr>
      <vt:lpstr>Conduct and Implement</vt:lpstr>
      <vt:lpstr>Align, Guide, and Manage</vt:lpstr>
      <vt:lpstr>IGP DACUM Bingo</vt:lpstr>
      <vt:lpstr>PowerPoint Presentation</vt:lpstr>
      <vt:lpstr>Start at the Beginning</vt:lpstr>
      <vt:lpstr>Measurement is the Language of Business</vt:lpstr>
      <vt:lpstr>With Whom Do You Collaborate?</vt:lpstr>
      <vt:lpstr>What Do You Discuss With Them?</vt:lpstr>
      <vt:lpstr>Plan</vt:lpstr>
      <vt:lpstr>Do</vt:lpstr>
      <vt:lpstr>Study, Act</vt:lpstr>
      <vt:lpstr>Repeat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 to Manage Information Governance</dc:title>
  <dc:creator>Choksy</dc:creator>
  <cp:lastModifiedBy>Herrera, William</cp:lastModifiedBy>
  <cp:revision>19</cp:revision>
  <dcterms:created xsi:type="dcterms:W3CDTF">2015-02-08T23:24:36Z</dcterms:created>
  <dcterms:modified xsi:type="dcterms:W3CDTF">2015-02-11T17:20:54Z</dcterms:modified>
</cp:coreProperties>
</file>